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10693400" cy="75565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League Spartan" pitchFamily="2" charset="0"/>
      <p:regular r:id="rId7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1" d="100"/>
          <a:sy n="91" d="100"/>
        </p:scale>
        <p:origin x="17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 5">
            <a:extLst>
              <a:ext uri="{FF2B5EF4-FFF2-40B4-BE49-F238E27FC236}">
                <a16:creationId xmlns:a16="http://schemas.microsoft.com/office/drawing/2014/main" id="{BFBB0893-4342-4288-1914-0C9CCCFE09D0}"/>
              </a:ext>
            </a:extLst>
          </p:cNvPr>
          <p:cNvGrpSpPr/>
          <p:nvPr/>
        </p:nvGrpSpPr>
        <p:grpSpPr>
          <a:xfrm>
            <a:off x="753116" y="727425"/>
            <a:ext cx="9459149" cy="6366529"/>
            <a:chOff x="753116" y="727425"/>
            <a:chExt cx="9459149" cy="6366529"/>
          </a:xfrm>
        </p:grpSpPr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5D9A51C3-2687-992F-4905-1FF7ACC2DF04}"/>
                </a:ext>
              </a:extLst>
            </p:cNvPr>
            <p:cNvGrpSpPr/>
            <p:nvPr/>
          </p:nvGrpSpPr>
          <p:grpSpPr>
            <a:xfrm>
              <a:off x="756700" y="6813525"/>
              <a:ext cx="9180001" cy="280429"/>
              <a:chOff x="756700" y="6813525"/>
              <a:chExt cx="9180001" cy="280429"/>
            </a:xfrm>
          </p:grpSpPr>
          <p:sp>
            <p:nvSpPr>
              <p:cNvPr id="67" name="AutoShape 67"/>
              <p:cNvSpPr/>
              <p:nvPr/>
            </p:nvSpPr>
            <p:spPr>
              <a:xfrm>
                <a:off x="756700" y="6813525"/>
                <a:ext cx="9180000" cy="0"/>
              </a:xfrm>
              <a:prstGeom prst="line">
                <a:avLst/>
              </a:prstGeom>
              <a:ln w="9525" cap="flat">
                <a:solidFill>
                  <a:srgbClr val="666565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TextBox 71"/>
              <p:cNvSpPr txBox="1"/>
              <p:nvPr/>
            </p:nvSpPr>
            <p:spPr>
              <a:xfrm>
                <a:off x="756700" y="6911212"/>
                <a:ext cx="1585885" cy="18248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454"/>
                  </a:lnSpc>
                </a:pPr>
                <a:r>
                  <a:rPr lang="en-US" sz="1050" b="1" dirty="0">
                    <a:solidFill>
                      <a:srgbClr val="4E4F50"/>
                    </a:solidFill>
                    <a:latin typeface="League Spartan" pitchFamily="2" charset="0"/>
                  </a:rPr>
                  <a:t>Stellar Innovations</a:t>
                </a:r>
              </a:p>
            </p:txBody>
          </p:sp>
          <p:sp>
            <p:nvSpPr>
              <p:cNvPr id="72" name="TextBox 72"/>
              <p:cNvSpPr txBox="1"/>
              <p:nvPr/>
            </p:nvSpPr>
            <p:spPr>
              <a:xfrm>
                <a:off x="7714776" y="6911212"/>
                <a:ext cx="2221925" cy="1827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454"/>
                  </a:lnSpc>
                </a:pPr>
                <a:r>
                  <a:rPr lang="en-US" sz="1050" dirty="0">
                    <a:solidFill>
                      <a:srgbClr val="4E4F50"/>
                    </a:solidFill>
                    <a:latin typeface="DM Sans"/>
                  </a:rPr>
                  <a:t>templateLAB.com</a:t>
                </a:r>
              </a:p>
            </p:txBody>
          </p: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E5B7817F-76D5-F859-455B-23423F1C319C}"/>
                </a:ext>
              </a:extLst>
            </p:cNvPr>
            <p:cNvGrpSpPr/>
            <p:nvPr/>
          </p:nvGrpSpPr>
          <p:grpSpPr>
            <a:xfrm>
              <a:off x="753116" y="2231822"/>
              <a:ext cx="8333021" cy="3786628"/>
              <a:chOff x="753116" y="2231822"/>
              <a:chExt cx="8333021" cy="3786628"/>
            </a:xfrm>
          </p:grpSpPr>
          <p:sp>
            <p:nvSpPr>
              <p:cNvPr id="133" name="AutoShape 133"/>
              <p:cNvSpPr/>
              <p:nvPr/>
            </p:nvSpPr>
            <p:spPr>
              <a:xfrm>
                <a:off x="5741915" y="3196561"/>
                <a:ext cx="0" cy="2821889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AutoShape 171"/>
              <p:cNvSpPr/>
              <p:nvPr/>
            </p:nvSpPr>
            <p:spPr>
              <a:xfrm>
                <a:off x="8234873" y="3196561"/>
                <a:ext cx="0" cy="2821889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AutoShape 95"/>
              <p:cNvSpPr/>
              <p:nvPr/>
            </p:nvSpPr>
            <p:spPr>
              <a:xfrm>
                <a:off x="3248958" y="3196561"/>
                <a:ext cx="0" cy="2821889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 flipH="1" flipV="1">
                <a:off x="1602581" y="2478890"/>
                <a:ext cx="7483556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5353134" y="2231822"/>
                <a:ext cx="0" cy="245965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4099521" y="2479994"/>
                <a:ext cx="0" cy="245965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1606563" y="2479994"/>
                <a:ext cx="0" cy="245965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6592478" y="2476335"/>
                <a:ext cx="0" cy="245965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13"/>
              <p:cNvSpPr/>
              <p:nvPr/>
            </p:nvSpPr>
            <p:spPr>
              <a:xfrm>
                <a:off x="9085437" y="2476335"/>
                <a:ext cx="0" cy="245965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756000" y="3196561"/>
                <a:ext cx="0" cy="2821889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AutoShape 15"/>
              <p:cNvSpPr/>
              <p:nvPr/>
            </p:nvSpPr>
            <p:spPr>
              <a:xfrm flipH="1">
                <a:off x="755498" y="3876128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AutoShape 96"/>
              <p:cNvSpPr/>
              <p:nvPr/>
            </p:nvSpPr>
            <p:spPr>
              <a:xfrm flipH="1">
                <a:off x="3248456" y="3876128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AutoShape 134"/>
              <p:cNvSpPr/>
              <p:nvPr/>
            </p:nvSpPr>
            <p:spPr>
              <a:xfrm flipH="1">
                <a:off x="5741413" y="3876128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AutoShape 172"/>
              <p:cNvSpPr/>
              <p:nvPr/>
            </p:nvSpPr>
            <p:spPr>
              <a:xfrm flipH="1">
                <a:off x="8234371" y="3876128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utoShape 22"/>
              <p:cNvSpPr/>
              <p:nvPr/>
            </p:nvSpPr>
            <p:spPr>
              <a:xfrm flipH="1">
                <a:off x="755498" y="4588966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AutoShape 103"/>
              <p:cNvSpPr/>
              <p:nvPr/>
            </p:nvSpPr>
            <p:spPr>
              <a:xfrm flipH="1">
                <a:off x="3248456" y="4588966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AutoShape 141"/>
              <p:cNvSpPr/>
              <p:nvPr/>
            </p:nvSpPr>
            <p:spPr>
              <a:xfrm flipH="1">
                <a:off x="5741413" y="4588966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AutoShape 179"/>
              <p:cNvSpPr/>
              <p:nvPr/>
            </p:nvSpPr>
            <p:spPr>
              <a:xfrm flipH="1">
                <a:off x="8234371" y="4588966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 flipH="1">
                <a:off x="755498" y="5301803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AutoShape 110"/>
              <p:cNvSpPr/>
              <p:nvPr/>
            </p:nvSpPr>
            <p:spPr>
              <a:xfrm flipH="1">
                <a:off x="3248456" y="5301803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AutoShape 148"/>
              <p:cNvSpPr/>
              <p:nvPr/>
            </p:nvSpPr>
            <p:spPr>
              <a:xfrm flipH="1">
                <a:off x="5741413" y="5301803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AutoShape 186"/>
              <p:cNvSpPr/>
              <p:nvPr/>
            </p:nvSpPr>
            <p:spPr>
              <a:xfrm flipH="1">
                <a:off x="8234371" y="5301803"/>
                <a:ext cx="244743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utoShape 36"/>
              <p:cNvSpPr/>
              <p:nvPr/>
            </p:nvSpPr>
            <p:spPr>
              <a:xfrm flipH="1">
                <a:off x="753116" y="6014639"/>
                <a:ext cx="299511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117"/>
              <p:cNvSpPr/>
              <p:nvPr/>
            </p:nvSpPr>
            <p:spPr>
              <a:xfrm flipH="1">
                <a:off x="3243262" y="6014639"/>
                <a:ext cx="266604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AutoShape 155"/>
              <p:cNvSpPr/>
              <p:nvPr/>
            </p:nvSpPr>
            <p:spPr>
              <a:xfrm flipH="1">
                <a:off x="5738812" y="6014639"/>
                <a:ext cx="256868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AutoShape 193"/>
              <p:cNvSpPr/>
              <p:nvPr/>
            </p:nvSpPr>
            <p:spPr>
              <a:xfrm flipH="1">
                <a:off x="8229599" y="6014639"/>
                <a:ext cx="256657" cy="0"/>
              </a:xfrm>
              <a:prstGeom prst="line">
                <a:avLst/>
              </a:prstGeom>
              <a:ln w="9525" cap="flat">
                <a:solidFill>
                  <a:srgbClr val="A6A6A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71D35DC7-67F9-2417-6892-29DC5A8EEB28}"/>
                </a:ext>
              </a:extLst>
            </p:cNvPr>
            <p:cNvGrpSpPr/>
            <p:nvPr/>
          </p:nvGrpSpPr>
          <p:grpSpPr>
            <a:xfrm>
              <a:off x="756000" y="1426959"/>
              <a:ext cx="9180000" cy="4824057"/>
              <a:chOff x="756000" y="1426959"/>
              <a:chExt cx="9180000" cy="4824057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23790196-5EAD-BBDB-0EE1-76BE21EB0334}"/>
                  </a:ext>
                </a:extLst>
              </p:cNvPr>
              <p:cNvGrpSpPr/>
              <p:nvPr/>
            </p:nvGrpSpPr>
            <p:grpSpPr>
              <a:xfrm>
                <a:off x="4113790" y="1426959"/>
                <a:ext cx="2478689" cy="808522"/>
                <a:chOff x="4113790" y="1426959"/>
                <a:chExt cx="2478689" cy="808522"/>
              </a:xfrm>
            </p:grpSpPr>
            <p:sp>
              <p:nvSpPr>
                <p:cNvPr id="3" name="Freeform 3"/>
                <p:cNvSpPr/>
                <p:nvPr/>
              </p:nvSpPr>
              <p:spPr>
                <a:xfrm>
                  <a:off x="4113790" y="1426959"/>
                  <a:ext cx="2478689" cy="808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450" h="236960">
                      <a:moveTo>
                        <a:pt x="0" y="0"/>
                      </a:moveTo>
                      <a:lnTo>
                        <a:pt x="726450" y="0"/>
                      </a:lnTo>
                      <a:lnTo>
                        <a:pt x="726450" y="236960"/>
                      </a:lnTo>
                      <a:lnTo>
                        <a:pt x="0" y="23696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Freeform 6"/>
                <p:cNvSpPr/>
                <p:nvPr/>
              </p:nvSpPr>
              <p:spPr>
                <a:xfrm>
                  <a:off x="4113790" y="1426959"/>
                  <a:ext cx="2477015" cy="4042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960" h="118480">
                      <a:moveTo>
                        <a:pt x="0" y="0"/>
                      </a:moveTo>
                      <a:lnTo>
                        <a:pt x="725960" y="0"/>
                      </a:lnTo>
                      <a:lnTo>
                        <a:pt x="725960" y="118480"/>
                      </a:lnTo>
                      <a:lnTo>
                        <a:pt x="0" y="118480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TextBox 69"/>
                <p:cNvSpPr txBox="1"/>
                <p:nvPr/>
              </p:nvSpPr>
              <p:spPr>
                <a:xfrm>
                  <a:off x="4188755" y="1507165"/>
                  <a:ext cx="2327085" cy="24384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960"/>
                    </a:lnSpc>
                  </a:pPr>
                  <a:r>
                    <a:rPr lang="en-US" sz="1400" b="1" dirty="0">
                      <a:solidFill>
                        <a:srgbClr val="FFFFFF"/>
                      </a:solidFill>
                      <a:latin typeface="League Spartan" pitchFamily="2" charset="0"/>
                    </a:rPr>
                    <a:t>Sarah Thompson</a:t>
                  </a:r>
                </a:p>
              </p:txBody>
            </p:sp>
            <p:sp>
              <p:nvSpPr>
                <p:cNvPr id="70" name="TextBox 70"/>
                <p:cNvSpPr txBox="1"/>
                <p:nvPr/>
              </p:nvSpPr>
              <p:spPr>
                <a:xfrm>
                  <a:off x="4189592" y="1959223"/>
                  <a:ext cx="2327085" cy="15557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</a:pPr>
                  <a:r>
                    <a:rPr lang="en-US" sz="999" dirty="0">
                      <a:solidFill>
                        <a:srgbClr val="606060"/>
                      </a:solidFill>
                      <a:latin typeface="DM Sans"/>
                    </a:rPr>
                    <a:t>CEO of Stellar Innovations</a:t>
                  </a:r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B1BADD46-0413-1F76-3068-320CD829133F}"/>
                  </a:ext>
                </a:extLst>
              </p:cNvPr>
              <p:cNvGrpSpPr/>
              <p:nvPr/>
            </p:nvGrpSpPr>
            <p:grpSpPr>
              <a:xfrm>
                <a:off x="756000" y="2722300"/>
                <a:ext cx="1701127" cy="677368"/>
                <a:chOff x="756000" y="2722300"/>
                <a:chExt cx="1701127" cy="677368"/>
              </a:xfrm>
            </p:grpSpPr>
            <p:sp>
              <p:nvSpPr>
                <p:cNvPr id="44" name="Freeform 44"/>
                <p:cNvSpPr/>
                <p:nvPr/>
              </p:nvSpPr>
              <p:spPr>
                <a:xfrm>
                  <a:off x="756000" y="2722300"/>
                  <a:ext cx="1701127" cy="677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646" h="242753">
                      <a:moveTo>
                        <a:pt x="0" y="0"/>
                      </a:moveTo>
                      <a:lnTo>
                        <a:pt x="609646" y="0"/>
                      </a:lnTo>
                      <a:lnTo>
                        <a:pt x="609646" y="242753"/>
                      </a:lnTo>
                      <a:lnTo>
                        <a:pt x="0" y="2427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7"/>
                <p:cNvSpPr/>
                <p:nvPr/>
              </p:nvSpPr>
              <p:spPr>
                <a:xfrm>
                  <a:off x="756000" y="2722300"/>
                  <a:ext cx="1697780" cy="338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446" h="121377">
                      <a:moveTo>
                        <a:pt x="0" y="0"/>
                      </a:moveTo>
                      <a:lnTo>
                        <a:pt x="608446" y="0"/>
                      </a:lnTo>
                      <a:lnTo>
                        <a:pt x="608446" y="121377"/>
                      </a:lnTo>
                      <a:lnTo>
                        <a:pt x="0" y="121377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TextBox 74"/>
                <p:cNvSpPr txBox="1"/>
                <p:nvPr/>
              </p:nvSpPr>
              <p:spPr>
                <a:xfrm>
                  <a:off x="930688" y="2805913"/>
                  <a:ext cx="1348404" cy="17145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</a:pPr>
                  <a:r>
                    <a:rPr lang="en-US" sz="999" b="1" dirty="0">
                      <a:solidFill>
                        <a:srgbClr val="FFFFFF"/>
                      </a:solidFill>
                      <a:latin typeface="League Spartan" pitchFamily="2" charset="0"/>
                    </a:rPr>
                    <a:t>Alex Rodriguez</a:t>
                  </a:r>
                </a:p>
              </p:txBody>
            </p:sp>
            <p:sp>
              <p:nvSpPr>
                <p:cNvPr id="75" name="TextBox 75"/>
                <p:cNvSpPr txBox="1"/>
                <p:nvPr/>
              </p:nvSpPr>
              <p:spPr>
                <a:xfrm>
                  <a:off x="961194" y="3165784"/>
                  <a:ext cx="1294034" cy="12176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979"/>
                    </a:lnSpc>
                  </a:pPr>
                  <a:r>
                    <a:rPr lang="en-US" sz="699" dirty="0">
                      <a:solidFill>
                        <a:srgbClr val="606060"/>
                      </a:solidFill>
                      <a:latin typeface="DM Sans"/>
                    </a:rPr>
                    <a:t>Financial Strategy Director</a:t>
                  </a: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01C407F-4CA8-C0D2-0D39-225C4600E1CA}"/>
                  </a:ext>
                </a:extLst>
              </p:cNvPr>
              <p:cNvGrpSpPr/>
              <p:nvPr/>
            </p:nvGrpSpPr>
            <p:grpSpPr>
              <a:xfrm>
                <a:off x="3248958" y="2722300"/>
                <a:ext cx="1701127" cy="677368"/>
                <a:chOff x="3248958" y="2722300"/>
                <a:chExt cx="1701127" cy="677368"/>
              </a:xfrm>
            </p:grpSpPr>
            <p:sp>
              <p:nvSpPr>
                <p:cNvPr id="50" name="Freeform 50"/>
                <p:cNvSpPr/>
                <p:nvPr/>
              </p:nvSpPr>
              <p:spPr>
                <a:xfrm>
                  <a:off x="3248958" y="2722300"/>
                  <a:ext cx="1701127" cy="677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646" h="242753">
                      <a:moveTo>
                        <a:pt x="0" y="0"/>
                      </a:moveTo>
                      <a:lnTo>
                        <a:pt x="609646" y="0"/>
                      </a:lnTo>
                      <a:lnTo>
                        <a:pt x="609646" y="242753"/>
                      </a:lnTo>
                      <a:lnTo>
                        <a:pt x="0" y="2427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53"/>
                <p:cNvSpPr/>
                <p:nvPr/>
              </p:nvSpPr>
              <p:spPr>
                <a:xfrm>
                  <a:off x="3248958" y="2722300"/>
                  <a:ext cx="1697780" cy="338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446" h="121377">
                      <a:moveTo>
                        <a:pt x="0" y="0"/>
                      </a:moveTo>
                      <a:lnTo>
                        <a:pt x="608446" y="0"/>
                      </a:lnTo>
                      <a:lnTo>
                        <a:pt x="608446" y="121377"/>
                      </a:lnTo>
                      <a:lnTo>
                        <a:pt x="0" y="121377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TextBox 77"/>
                <p:cNvSpPr txBox="1"/>
                <p:nvPr/>
              </p:nvSpPr>
              <p:spPr>
                <a:xfrm>
                  <a:off x="3423646" y="2805913"/>
                  <a:ext cx="1348404" cy="17145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</a:pPr>
                  <a:r>
                    <a:rPr lang="en-US" sz="999" b="1" dirty="0">
                      <a:solidFill>
                        <a:srgbClr val="FFFFFF"/>
                      </a:solidFill>
                      <a:latin typeface="League Spartan" pitchFamily="2" charset="0"/>
                    </a:rPr>
                    <a:t> Emily Turner</a:t>
                  </a:r>
                </a:p>
              </p:txBody>
            </p:sp>
            <p:sp>
              <p:nvSpPr>
                <p:cNvPr id="78" name="TextBox 78"/>
                <p:cNvSpPr txBox="1"/>
                <p:nvPr/>
              </p:nvSpPr>
              <p:spPr>
                <a:xfrm>
                  <a:off x="3452504" y="3165784"/>
                  <a:ext cx="1294034" cy="10789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979"/>
                    </a:lnSpc>
                  </a:pPr>
                  <a:r>
                    <a:rPr lang="en-US" sz="699" dirty="0">
                      <a:solidFill>
                        <a:srgbClr val="606060"/>
                      </a:solidFill>
                      <a:latin typeface="DM Sans"/>
                    </a:rPr>
                    <a:t> Marketing Campaign Manager</a:t>
                  </a: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FE99FB27-3C3D-D0CC-D9A7-F4BBC79DB5EF}"/>
                  </a:ext>
                </a:extLst>
              </p:cNvPr>
              <p:cNvGrpSpPr/>
              <p:nvPr/>
            </p:nvGrpSpPr>
            <p:grpSpPr>
              <a:xfrm>
                <a:off x="5741915" y="2722300"/>
                <a:ext cx="1701127" cy="677368"/>
                <a:chOff x="5741915" y="2722300"/>
                <a:chExt cx="1701127" cy="677368"/>
              </a:xfrm>
            </p:grpSpPr>
            <p:sp>
              <p:nvSpPr>
                <p:cNvPr id="62" name="Freeform 62"/>
                <p:cNvSpPr/>
                <p:nvPr/>
              </p:nvSpPr>
              <p:spPr>
                <a:xfrm>
                  <a:off x="5741915" y="2722300"/>
                  <a:ext cx="1701127" cy="677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646" h="242753">
                      <a:moveTo>
                        <a:pt x="0" y="0"/>
                      </a:moveTo>
                      <a:lnTo>
                        <a:pt x="609646" y="0"/>
                      </a:lnTo>
                      <a:lnTo>
                        <a:pt x="609646" y="242753"/>
                      </a:lnTo>
                      <a:lnTo>
                        <a:pt x="0" y="2427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Freeform 65"/>
                <p:cNvSpPr/>
                <p:nvPr/>
              </p:nvSpPr>
              <p:spPr>
                <a:xfrm>
                  <a:off x="5741915" y="2722300"/>
                  <a:ext cx="1697780" cy="338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446" h="121377">
                      <a:moveTo>
                        <a:pt x="0" y="0"/>
                      </a:moveTo>
                      <a:lnTo>
                        <a:pt x="608446" y="0"/>
                      </a:lnTo>
                      <a:lnTo>
                        <a:pt x="608446" y="121377"/>
                      </a:lnTo>
                      <a:lnTo>
                        <a:pt x="0" y="121377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TextBox 80"/>
                <p:cNvSpPr txBox="1"/>
                <p:nvPr/>
              </p:nvSpPr>
              <p:spPr>
                <a:xfrm>
                  <a:off x="5916604" y="2805913"/>
                  <a:ext cx="1348404" cy="17145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</a:pPr>
                  <a:r>
                    <a:rPr lang="en-US" sz="999" b="1" dirty="0">
                      <a:solidFill>
                        <a:srgbClr val="FFFFFF"/>
                      </a:solidFill>
                      <a:latin typeface="League Spartan" pitchFamily="2" charset="0"/>
                    </a:rPr>
                    <a:t>Jason Patel</a:t>
                  </a:r>
                </a:p>
              </p:txBody>
            </p:sp>
            <p:sp>
              <p:nvSpPr>
                <p:cNvPr id="81" name="TextBox 81"/>
                <p:cNvSpPr txBox="1"/>
                <p:nvPr/>
              </p:nvSpPr>
              <p:spPr>
                <a:xfrm>
                  <a:off x="5945461" y="3165784"/>
                  <a:ext cx="1294034" cy="10789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979"/>
                    </a:lnSpc>
                  </a:pPr>
                  <a:r>
                    <a:rPr lang="en-US" sz="699" dirty="0">
                      <a:solidFill>
                        <a:srgbClr val="606060"/>
                      </a:solidFill>
                      <a:latin typeface="DM Sans"/>
                    </a:rPr>
                    <a:t>Operations Excellence Lead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F312E36E-AAB2-0DE6-2CB4-39B7D5E82671}"/>
                  </a:ext>
                </a:extLst>
              </p:cNvPr>
              <p:cNvGrpSpPr/>
              <p:nvPr/>
            </p:nvGrpSpPr>
            <p:grpSpPr>
              <a:xfrm>
                <a:off x="8234873" y="2722300"/>
                <a:ext cx="1701127" cy="677368"/>
                <a:chOff x="8234873" y="2722300"/>
                <a:chExt cx="1701127" cy="677368"/>
              </a:xfrm>
            </p:grpSpPr>
            <p:sp>
              <p:nvSpPr>
                <p:cNvPr id="56" name="Freeform 56"/>
                <p:cNvSpPr/>
                <p:nvPr/>
              </p:nvSpPr>
              <p:spPr>
                <a:xfrm>
                  <a:off x="8234873" y="2722300"/>
                  <a:ext cx="1701127" cy="677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646" h="242753">
                      <a:moveTo>
                        <a:pt x="0" y="0"/>
                      </a:moveTo>
                      <a:lnTo>
                        <a:pt x="609646" y="0"/>
                      </a:lnTo>
                      <a:lnTo>
                        <a:pt x="609646" y="242753"/>
                      </a:lnTo>
                      <a:lnTo>
                        <a:pt x="0" y="2427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59"/>
                <p:cNvSpPr/>
                <p:nvPr/>
              </p:nvSpPr>
              <p:spPr>
                <a:xfrm>
                  <a:off x="8234873" y="2722300"/>
                  <a:ext cx="1697780" cy="338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446" h="121377">
                      <a:moveTo>
                        <a:pt x="0" y="0"/>
                      </a:moveTo>
                      <a:lnTo>
                        <a:pt x="608446" y="0"/>
                      </a:lnTo>
                      <a:lnTo>
                        <a:pt x="608446" y="121377"/>
                      </a:lnTo>
                      <a:lnTo>
                        <a:pt x="0" y="121377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TextBox 83"/>
                <p:cNvSpPr txBox="1"/>
                <p:nvPr/>
              </p:nvSpPr>
              <p:spPr>
                <a:xfrm>
                  <a:off x="8409561" y="2805913"/>
                  <a:ext cx="1348404" cy="17145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</a:pPr>
                  <a:r>
                    <a:rPr lang="en-US" sz="999" b="1" dirty="0">
                      <a:solidFill>
                        <a:srgbClr val="FFFFFF"/>
                      </a:solidFill>
                      <a:latin typeface="League Spartan" pitchFamily="2" charset="0"/>
                    </a:rPr>
                    <a:t>Olivia Walker</a:t>
                  </a:r>
                </a:p>
              </p:txBody>
            </p:sp>
            <p:sp>
              <p:nvSpPr>
                <p:cNvPr id="84" name="TextBox 84"/>
                <p:cNvSpPr txBox="1"/>
                <p:nvPr/>
              </p:nvSpPr>
              <p:spPr>
                <a:xfrm>
                  <a:off x="8438420" y="3165784"/>
                  <a:ext cx="1294034" cy="10789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979"/>
                    </a:lnSpc>
                  </a:pPr>
                  <a:r>
                    <a:rPr lang="en-US" sz="699" dirty="0">
                      <a:solidFill>
                        <a:srgbClr val="606060"/>
                      </a:solidFill>
                      <a:latin typeface="DM Sans"/>
                    </a:rPr>
                    <a:t>HR Development Director</a:t>
                  </a:r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7B8A564-0866-BE8E-A756-BC3CA9329A20}"/>
                  </a:ext>
                </a:extLst>
              </p:cNvPr>
              <p:cNvGrpSpPr/>
              <p:nvPr/>
            </p:nvGrpSpPr>
            <p:grpSpPr>
              <a:xfrm>
                <a:off x="1000241" y="3639753"/>
                <a:ext cx="1449743" cy="472752"/>
                <a:chOff x="1007384" y="3645633"/>
                <a:chExt cx="1449743" cy="472752"/>
              </a:xfrm>
            </p:grpSpPr>
            <p:sp>
              <p:nvSpPr>
                <p:cNvPr id="17" name="Freeform 17"/>
                <p:cNvSpPr/>
                <p:nvPr/>
              </p:nvSpPr>
              <p:spPr>
                <a:xfrm>
                  <a:off x="1007384" y="3645633"/>
                  <a:ext cx="1449743" cy="47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0"/>
                <p:cNvSpPr/>
                <p:nvPr/>
              </p:nvSpPr>
              <p:spPr>
                <a:xfrm>
                  <a:off x="1007384" y="3645633"/>
                  <a:ext cx="47625" cy="47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6B935A12-D659-0FF7-C26B-06C4CA301044}"/>
                    </a:ext>
                  </a:extLst>
                </p:cNvPr>
                <p:cNvGrpSpPr/>
                <p:nvPr/>
              </p:nvGrpSpPr>
              <p:grpSpPr>
                <a:xfrm>
                  <a:off x="1165988" y="3760207"/>
                  <a:ext cx="1172210" cy="243604"/>
                  <a:chOff x="1165988" y="3755781"/>
                  <a:chExt cx="1172210" cy="243604"/>
                </a:xfrm>
              </p:grpSpPr>
              <p:sp>
                <p:nvSpPr>
                  <p:cNvPr id="86" name="TextBox 86"/>
                  <p:cNvSpPr txBox="1"/>
                  <p:nvPr/>
                </p:nvSpPr>
                <p:spPr>
                  <a:xfrm>
                    <a:off x="1165988" y="3755781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Jordan Miller</a:t>
                    </a:r>
                  </a:p>
                </p:txBody>
              </p:sp>
              <p:sp>
                <p:nvSpPr>
                  <p:cNvPr id="87" name="TextBox 87"/>
                  <p:cNvSpPr txBox="1"/>
                  <p:nvPr/>
                </p:nvSpPr>
                <p:spPr>
                  <a:xfrm>
                    <a:off x="1165988" y="3900447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Financial Planning Analyst</a:t>
                    </a:r>
                  </a:p>
                </p:txBody>
              </p:sp>
            </p:grp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203C3AE-7C03-0862-6D31-4AC3A4815850}"/>
                  </a:ext>
                </a:extLst>
              </p:cNvPr>
              <p:cNvGrpSpPr/>
              <p:nvPr/>
            </p:nvGrpSpPr>
            <p:grpSpPr>
              <a:xfrm>
                <a:off x="3493199" y="3639753"/>
                <a:ext cx="1449743" cy="472751"/>
                <a:chOff x="3500342" y="3645633"/>
                <a:chExt cx="1449743" cy="472751"/>
              </a:xfrm>
            </p:grpSpPr>
            <p:sp>
              <p:nvSpPr>
                <p:cNvPr id="98" name="Freeform 98"/>
                <p:cNvSpPr/>
                <p:nvPr/>
              </p:nvSpPr>
              <p:spPr>
                <a:xfrm>
                  <a:off x="3500342" y="3645633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Freeform 101"/>
                <p:cNvSpPr/>
                <p:nvPr/>
              </p:nvSpPr>
              <p:spPr>
                <a:xfrm>
                  <a:off x="3500342" y="3645633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DB2F4684-B27C-BA79-F9CC-9C82181B451A}"/>
                    </a:ext>
                  </a:extLst>
                </p:cNvPr>
                <p:cNvGrpSpPr/>
                <p:nvPr/>
              </p:nvGrpSpPr>
              <p:grpSpPr>
                <a:xfrm>
                  <a:off x="3663549" y="3760207"/>
                  <a:ext cx="1172210" cy="243604"/>
                  <a:chOff x="3663549" y="3755781"/>
                  <a:chExt cx="1172210" cy="243604"/>
                </a:xfrm>
              </p:grpSpPr>
              <p:sp>
                <p:nvSpPr>
                  <p:cNvPr id="124" name="TextBox 124"/>
                  <p:cNvSpPr txBox="1"/>
                  <p:nvPr/>
                </p:nvSpPr>
                <p:spPr>
                  <a:xfrm>
                    <a:off x="3663549" y="3755781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Ethan Mitchell</a:t>
                    </a:r>
                  </a:p>
                </p:txBody>
              </p:sp>
              <p:sp>
                <p:nvSpPr>
                  <p:cNvPr id="125" name="TextBox 125"/>
                  <p:cNvSpPr txBox="1"/>
                  <p:nvPr/>
                </p:nvSpPr>
                <p:spPr>
                  <a:xfrm>
                    <a:off x="3663549" y="3900447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Brand Strategy Specialist</a:t>
                    </a:r>
                  </a:p>
                </p:txBody>
              </p:sp>
            </p:grp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6A1BD08D-039D-3B67-8D88-6BAB88FA5594}"/>
                  </a:ext>
                </a:extLst>
              </p:cNvPr>
              <p:cNvGrpSpPr/>
              <p:nvPr/>
            </p:nvGrpSpPr>
            <p:grpSpPr>
              <a:xfrm>
                <a:off x="5986156" y="3639753"/>
                <a:ext cx="1449743" cy="472751"/>
                <a:chOff x="5993299" y="3645633"/>
                <a:chExt cx="1449743" cy="472751"/>
              </a:xfrm>
            </p:grpSpPr>
            <p:sp>
              <p:nvSpPr>
                <p:cNvPr id="136" name="Freeform 136"/>
                <p:cNvSpPr/>
                <p:nvPr/>
              </p:nvSpPr>
              <p:spPr>
                <a:xfrm>
                  <a:off x="5993299" y="3645633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Freeform 139"/>
                <p:cNvSpPr/>
                <p:nvPr/>
              </p:nvSpPr>
              <p:spPr>
                <a:xfrm>
                  <a:off x="5993299" y="3645633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3C8FE2CB-68D5-4235-EAEE-B7A0656A672B}"/>
                    </a:ext>
                  </a:extLst>
                </p:cNvPr>
                <p:cNvGrpSpPr/>
                <p:nvPr/>
              </p:nvGrpSpPr>
              <p:grpSpPr>
                <a:xfrm>
                  <a:off x="6156506" y="3760624"/>
                  <a:ext cx="1172210" cy="242770"/>
                  <a:chOff x="6156506" y="3755781"/>
                  <a:chExt cx="1172210" cy="242770"/>
                </a:xfrm>
              </p:grpSpPr>
              <p:sp>
                <p:nvSpPr>
                  <p:cNvPr id="162" name="TextBox 162"/>
                  <p:cNvSpPr txBox="1"/>
                  <p:nvPr/>
                </p:nvSpPr>
                <p:spPr>
                  <a:xfrm>
                    <a:off x="6156506" y="3755781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Mason Chen</a:t>
                    </a:r>
                  </a:p>
                </p:txBody>
              </p:sp>
              <p:sp>
                <p:nvSpPr>
                  <p:cNvPr id="163" name="TextBox 163"/>
                  <p:cNvSpPr txBox="1"/>
                  <p:nvPr/>
                </p:nvSpPr>
                <p:spPr>
                  <a:xfrm>
                    <a:off x="6156506" y="3900447"/>
                    <a:ext cx="1172210" cy="9810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Supply Chain Coordinator</a:t>
                    </a:r>
                  </a:p>
                </p:txBody>
              </p:sp>
            </p:grp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5EB3EEAE-DDDC-D279-5A17-8B18D5B8F90B}"/>
                  </a:ext>
                </a:extLst>
              </p:cNvPr>
              <p:cNvGrpSpPr/>
              <p:nvPr/>
            </p:nvGrpSpPr>
            <p:grpSpPr>
              <a:xfrm>
                <a:off x="8479114" y="3639753"/>
                <a:ext cx="1449743" cy="472751"/>
                <a:chOff x="8486257" y="3645633"/>
                <a:chExt cx="1449743" cy="472751"/>
              </a:xfrm>
            </p:grpSpPr>
            <p:sp>
              <p:nvSpPr>
                <p:cNvPr id="174" name="Freeform 174"/>
                <p:cNvSpPr/>
                <p:nvPr/>
              </p:nvSpPr>
              <p:spPr>
                <a:xfrm>
                  <a:off x="8486257" y="3645633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" name="Freeform 177"/>
                <p:cNvSpPr/>
                <p:nvPr/>
              </p:nvSpPr>
              <p:spPr>
                <a:xfrm>
                  <a:off x="8486257" y="3645633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7BA9856B-BA64-574E-59C2-59712CAE1CA1}"/>
                    </a:ext>
                  </a:extLst>
                </p:cNvPr>
                <p:cNvGrpSpPr/>
                <p:nvPr/>
              </p:nvGrpSpPr>
              <p:grpSpPr>
                <a:xfrm>
                  <a:off x="8649464" y="3760207"/>
                  <a:ext cx="1172210" cy="243604"/>
                  <a:chOff x="8649464" y="3755781"/>
                  <a:chExt cx="1172210" cy="243604"/>
                </a:xfrm>
              </p:grpSpPr>
              <p:sp>
                <p:nvSpPr>
                  <p:cNvPr id="200" name="TextBox 200"/>
                  <p:cNvSpPr txBox="1"/>
                  <p:nvPr/>
                </p:nvSpPr>
                <p:spPr>
                  <a:xfrm>
                    <a:off x="8649464" y="3755781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Harper Scott</a:t>
                    </a:r>
                  </a:p>
                </p:txBody>
              </p:sp>
              <p:sp>
                <p:nvSpPr>
                  <p:cNvPr id="201" name="TextBox 201"/>
                  <p:cNvSpPr txBox="1"/>
                  <p:nvPr/>
                </p:nvSpPr>
                <p:spPr>
                  <a:xfrm>
                    <a:off x="8649464" y="3900447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Employee Relations Manager</a:t>
                    </a:r>
                  </a:p>
                </p:txBody>
              </p:sp>
            </p:grpSp>
          </p:grpSp>
          <p:grpSp>
            <p:nvGrpSpPr>
              <p:cNvPr id="187" name="Group 186">
                <a:extLst>
                  <a:ext uri="{FF2B5EF4-FFF2-40B4-BE49-F238E27FC236}">
                    <a16:creationId xmlns:a16="http://schemas.microsoft.com/office/drawing/2014/main" id="{1F794331-BEF2-B5E3-769B-B8CB1C332C89}"/>
                  </a:ext>
                </a:extLst>
              </p:cNvPr>
              <p:cNvGrpSpPr/>
              <p:nvPr/>
            </p:nvGrpSpPr>
            <p:grpSpPr>
              <a:xfrm>
                <a:off x="1000241" y="4352590"/>
                <a:ext cx="1449743" cy="472752"/>
                <a:chOff x="1000241" y="4352590"/>
                <a:chExt cx="1449743" cy="472752"/>
              </a:xfrm>
            </p:grpSpPr>
            <p:sp>
              <p:nvSpPr>
                <p:cNvPr id="24" name="Freeform 24"/>
                <p:cNvSpPr/>
                <p:nvPr/>
              </p:nvSpPr>
              <p:spPr>
                <a:xfrm>
                  <a:off x="1000241" y="4352590"/>
                  <a:ext cx="1449743" cy="47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7"/>
                <p:cNvSpPr/>
                <p:nvPr/>
              </p:nvSpPr>
              <p:spPr>
                <a:xfrm>
                  <a:off x="1000241" y="4352590"/>
                  <a:ext cx="47625" cy="47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86E4602D-0CC9-BFE1-277D-3E9A40846489}"/>
                    </a:ext>
                  </a:extLst>
                </p:cNvPr>
                <p:cNvGrpSpPr/>
                <p:nvPr/>
              </p:nvGrpSpPr>
              <p:grpSpPr>
                <a:xfrm>
                  <a:off x="1158845" y="4467582"/>
                  <a:ext cx="1172210" cy="242769"/>
                  <a:chOff x="1165988" y="4466658"/>
                  <a:chExt cx="1172210" cy="242769"/>
                </a:xfrm>
              </p:grpSpPr>
              <p:sp>
                <p:nvSpPr>
                  <p:cNvPr id="88" name="TextBox 88"/>
                  <p:cNvSpPr txBox="1"/>
                  <p:nvPr/>
                </p:nvSpPr>
                <p:spPr>
                  <a:xfrm>
                    <a:off x="1165988" y="4466658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Melanie Foster</a:t>
                    </a:r>
                  </a:p>
                </p:txBody>
              </p:sp>
              <p:sp>
                <p:nvSpPr>
                  <p:cNvPr id="89" name="TextBox 89"/>
                  <p:cNvSpPr txBox="1"/>
                  <p:nvPr/>
                </p:nvSpPr>
                <p:spPr>
                  <a:xfrm>
                    <a:off x="1165988" y="4611323"/>
                    <a:ext cx="1172210" cy="9810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Budget Coordinator</a:t>
                    </a:r>
                  </a:p>
                </p:txBody>
              </p:sp>
            </p:grpSp>
          </p:grp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0D32D157-0CF8-C7ED-B8B8-D2C833A442E6}"/>
                  </a:ext>
                </a:extLst>
              </p:cNvPr>
              <p:cNvGrpSpPr/>
              <p:nvPr/>
            </p:nvGrpSpPr>
            <p:grpSpPr>
              <a:xfrm>
                <a:off x="3493199" y="4352590"/>
                <a:ext cx="1449743" cy="472751"/>
                <a:chOff x="3493199" y="4352590"/>
                <a:chExt cx="1449743" cy="472751"/>
              </a:xfrm>
            </p:grpSpPr>
            <p:sp>
              <p:nvSpPr>
                <p:cNvPr id="105" name="Freeform 105"/>
                <p:cNvSpPr/>
                <p:nvPr/>
              </p:nvSpPr>
              <p:spPr>
                <a:xfrm>
                  <a:off x="3493199" y="4352590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108"/>
                <p:cNvSpPr/>
                <p:nvPr/>
              </p:nvSpPr>
              <p:spPr>
                <a:xfrm>
                  <a:off x="3493199" y="4352590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F9730587-FDBC-35C3-ED3C-588C3D84F117}"/>
                    </a:ext>
                  </a:extLst>
                </p:cNvPr>
                <p:cNvGrpSpPr/>
                <p:nvPr/>
              </p:nvGrpSpPr>
              <p:grpSpPr>
                <a:xfrm>
                  <a:off x="3656406" y="4467164"/>
                  <a:ext cx="1172210" cy="243603"/>
                  <a:chOff x="3663549" y="4466658"/>
                  <a:chExt cx="1172210" cy="243603"/>
                </a:xfrm>
              </p:grpSpPr>
              <p:sp>
                <p:nvSpPr>
                  <p:cNvPr id="126" name="TextBox 126"/>
                  <p:cNvSpPr txBox="1"/>
                  <p:nvPr/>
                </p:nvSpPr>
                <p:spPr>
                  <a:xfrm>
                    <a:off x="3663549" y="4466658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Sophia Lee</a:t>
                    </a:r>
                  </a:p>
                </p:txBody>
              </p:sp>
              <p:sp>
                <p:nvSpPr>
                  <p:cNvPr id="127" name="TextBox 127"/>
                  <p:cNvSpPr txBox="1"/>
                  <p:nvPr/>
                </p:nvSpPr>
                <p:spPr>
                  <a:xfrm>
                    <a:off x="3663549" y="4611323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Social Media Coordinator</a:t>
                    </a:r>
                  </a:p>
                </p:txBody>
              </p:sp>
            </p:grpSp>
          </p:grpSp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D1D71967-9ECB-364C-FEB7-35A4EFAB920F}"/>
                  </a:ext>
                </a:extLst>
              </p:cNvPr>
              <p:cNvGrpSpPr/>
              <p:nvPr/>
            </p:nvGrpSpPr>
            <p:grpSpPr>
              <a:xfrm>
                <a:off x="5986156" y="4352590"/>
                <a:ext cx="1449743" cy="472751"/>
                <a:chOff x="5986156" y="4352590"/>
                <a:chExt cx="1449743" cy="472751"/>
              </a:xfrm>
            </p:grpSpPr>
            <p:sp>
              <p:nvSpPr>
                <p:cNvPr id="143" name="Freeform 143"/>
                <p:cNvSpPr/>
                <p:nvPr/>
              </p:nvSpPr>
              <p:spPr>
                <a:xfrm>
                  <a:off x="5986156" y="4352590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" name="Freeform 146"/>
                <p:cNvSpPr/>
                <p:nvPr/>
              </p:nvSpPr>
              <p:spPr>
                <a:xfrm>
                  <a:off x="5986156" y="4352590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7" name="Group 106">
                  <a:extLst>
                    <a:ext uri="{FF2B5EF4-FFF2-40B4-BE49-F238E27FC236}">
                      <a16:creationId xmlns:a16="http://schemas.microsoft.com/office/drawing/2014/main" id="{6237F22D-E401-934D-E967-084A1F28525D}"/>
                    </a:ext>
                  </a:extLst>
                </p:cNvPr>
                <p:cNvGrpSpPr/>
                <p:nvPr/>
              </p:nvGrpSpPr>
              <p:grpSpPr>
                <a:xfrm>
                  <a:off x="6149363" y="4467164"/>
                  <a:ext cx="1172210" cy="243603"/>
                  <a:chOff x="6156506" y="4466658"/>
                  <a:chExt cx="1172210" cy="243603"/>
                </a:xfrm>
              </p:grpSpPr>
              <p:sp>
                <p:nvSpPr>
                  <p:cNvPr id="164" name="TextBox 164"/>
                  <p:cNvSpPr txBox="1"/>
                  <p:nvPr/>
                </p:nvSpPr>
                <p:spPr>
                  <a:xfrm>
                    <a:off x="6156506" y="4466658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Isabella Bennett</a:t>
                    </a:r>
                  </a:p>
                </p:txBody>
              </p:sp>
              <p:sp>
                <p:nvSpPr>
                  <p:cNvPr id="165" name="TextBox 165"/>
                  <p:cNvSpPr txBox="1"/>
                  <p:nvPr/>
                </p:nvSpPr>
                <p:spPr>
                  <a:xfrm>
                    <a:off x="6156506" y="4611323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Logistics Specialist</a:t>
                    </a:r>
                  </a:p>
                </p:txBody>
              </p:sp>
            </p:grpSp>
          </p:grp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8CC8C1CD-27BB-CA64-E7D7-84387AC84A11}"/>
                  </a:ext>
                </a:extLst>
              </p:cNvPr>
              <p:cNvGrpSpPr/>
              <p:nvPr/>
            </p:nvGrpSpPr>
            <p:grpSpPr>
              <a:xfrm>
                <a:off x="8479114" y="4352590"/>
                <a:ext cx="1449743" cy="472751"/>
                <a:chOff x="8479114" y="4352590"/>
                <a:chExt cx="1449743" cy="472751"/>
              </a:xfrm>
            </p:grpSpPr>
            <p:sp>
              <p:nvSpPr>
                <p:cNvPr id="181" name="Freeform 181"/>
                <p:cNvSpPr/>
                <p:nvPr/>
              </p:nvSpPr>
              <p:spPr>
                <a:xfrm>
                  <a:off x="8479114" y="4352590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Freeform 184"/>
                <p:cNvSpPr/>
                <p:nvPr/>
              </p:nvSpPr>
              <p:spPr>
                <a:xfrm>
                  <a:off x="8479114" y="4352590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2" name="Group 141">
                  <a:extLst>
                    <a:ext uri="{FF2B5EF4-FFF2-40B4-BE49-F238E27FC236}">
                      <a16:creationId xmlns:a16="http://schemas.microsoft.com/office/drawing/2014/main" id="{94446385-60CD-E536-3FAC-C6536DD89F13}"/>
                    </a:ext>
                  </a:extLst>
                </p:cNvPr>
                <p:cNvGrpSpPr/>
                <p:nvPr/>
              </p:nvGrpSpPr>
              <p:grpSpPr>
                <a:xfrm>
                  <a:off x="8642321" y="4467164"/>
                  <a:ext cx="1172210" cy="243603"/>
                  <a:chOff x="8649464" y="4466658"/>
                  <a:chExt cx="1172210" cy="243603"/>
                </a:xfrm>
              </p:grpSpPr>
              <p:sp>
                <p:nvSpPr>
                  <p:cNvPr id="202" name="TextBox 202"/>
                  <p:cNvSpPr txBox="1"/>
                  <p:nvPr/>
                </p:nvSpPr>
                <p:spPr>
                  <a:xfrm>
                    <a:off x="8649464" y="4466658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Noah Foster</a:t>
                    </a:r>
                  </a:p>
                </p:txBody>
              </p:sp>
              <p:sp>
                <p:nvSpPr>
                  <p:cNvPr id="203" name="TextBox 203"/>
                  <p:cNvSpPr txBox="1"/>
                  <p:nvPr/>
                </p:nvSpPr>
                <p:spPr>
                  <a:xfrm>
                    <a:off x="8649464" y="4611323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Recruitment Coordinator</a:t>
                    </a:r>
                  </a:p>
                </p:txBody>
              </p:sp>
            </p:grp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94D8ECE9-5F97-36BC-FD73-DA3E4F455C71}"/>
                  </a:ext>
                </a:extLst>
              </p:cNvPr>
              <p:cNvGrpSpPr/>
              <p:nvPr/>
            </p:nvGrpSpPr>
            <p:grpSpPr>
              <a:xfrm>
                <a:off x="1000241" y="5065427"/>
                <a:ext cx="1449743" cy="472752"/>
                <a:chOff x="1007384" y="5067387"/>
                <a:chExt cx="1449743" cy="472752"/>
              </a:xfrm>
            </p:grpSpPr>
            <p:sp>
              <p:nvSpPr>
                <p:cNvPr id="31" name="Freeform 31"/>
                <p:cNvSpPr/>
                <p:nvPr/>
              </p:nvSpPr>
              <p:spPr>
                <a:xfrm>
                  <a:off x="1007384" y="5067387"/>
                  <a:ext cx="1449743" cy="47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Freeform 34"/>
                <p:cNvSpPr/>
                <p:nvPr/>
              </p:nvSpPr>
              <p:spPr>
                <a:xfrm>
                  <a:off x="1007384" y="5067387"/>
                  <a:ext cx="47625" cy="47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319B65BA-F876-B72C-9C41-A0B1668FF5A3}"/>
                    </a:ext>
                  </a:extLst>
                </p:cNvPr>
                <p:cNvGrpSpPr/>
                <p:nvPr/>
              </p:nvGrpSpPr>
              <p:grpSpPr>
                <a:xfrm>
                  <a:off x="1165988" y="5181961"/>
                  <a:ext cx="1172210" cy="243603"/>
                  <a:chOff x="1165988" y="5177535"/>
                  <a:chExt cx="1172210" cy="243603"/>
                </a:xfrm>
              </p:grpSpPr>
              <p:sp>
                <p:nvSpPr>
                  <p:cNvPr id="90" name="TextBox 90"/>
                  <p:cNvSpPr txBox="1"/>
                  <p:nvPr/>
                </p:nvSpPr>
                <p:spPr>
                  <a:xfrm>
                    <a:off x="1165988" y="5177535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Xavier Brooks</a:t>
                    </a:r>
                  </a:p>
                </p:txBody>
              </p:sp>
              <p:sp>
                <p:nvSpPr>
                  <p:cNvPr id="91" name="TextBox 91"/>
                  <p:cNvSpPr txBox="1"/>
                  <p:nvPr/>
                </p:nvSpPr>
                <p:spPr>
                  <a:xfrm>
                    <a:off x="1165988" y="5322200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Accounts Payable Specialist</a:t>
                    </a:r>
                  </a:p>
                </p:txBody>
              </p:sp>
            </p:grp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6D22AE8A-5CB1-C143-0D38-CCD658E4D373}"/>
                  </a:ext>
                </a:extLst>
              </p:cNvPr>
              <p:cNvGrpSpPr/>
              <p:nvPr/>
            </p:nvGrpSpPr>
            <p:grpSpPr>
              <a:xfrm>
                <a:off x="3493199" y="5065428"/>
                <a:ext cx="1449743" cy="472751"/>
                <a:chOff x="3500342" y="5067387"/>
                <a:chExt cx="1449743" cy="472751"/>
              </a:xfrm>
            </p:grpSpPr>
            <p:sp>
              <p:nvSpPr>
                <p:cNvPr id="112" name="Freeform 112"/>
                <p:cNvSpPr/>
                <p:nvPr/>
              </p:nvSpPr>
              <p:spPr>
                <a:xfrm>
                  <a:off x="3500342" y="5067387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Freeform 115"/>
                <p:cNvSpPr/>
                <p:nvPr/>
              </p:nvSpPr>
              <p:spPr>
                <a:xfrm>
                  <a:off x="3500342" y="5067387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08A94318-BCFF-F49E-BC62-533BA885EB7A}"/>
                    </a:ext>
                  </a:extLst>
                </p:cNvPr>
                <p:cNvGrpSpPr/>
                <p:nvPr/>
              </p:nvGrpSpPr>
              <p:grpSpPr>
                <a:xfrm>
                  <a:off x="3663549" y="5181961"/>
                  <a:ext cx="1172210" cy="243603"/>
                  <a:chOff x="3663549" y="5177535"/>
                  <a:chExt cx="1172210" cy="243603"/>
                </a:xfrm>
              </p:grpSpPr>
              <p:sp>
                <p:nvSpPr>
                  <p:cNvPr id="128" name="TextBox 128"/>
                  <p:cNvSpPr txBox="1"/>
                  <p:nvPr/>
                </p:nvSpPr>
                <p:spPr>
                  <a:xfrm>
                    <a:off x="3663549" y="5177535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Dylan Turner</a:t>
                    </a:r>
                  </a:p>
                </p:txBody>
              </p:sp>
              <p:sp>
                <p:nvSpPr>
                  <p:cNvPr id="129" name="TextBox 129"/>
                  <p:cNvSpPr txBox="1"/>
                  <p:nvPr/>
                </p:nvSpPr>
                <p:spPr>
                  <a:xfrm>
                    <a:off x="3663549" y="5322200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Content Creation Manager</a:t>
                    </a:r>
                  </a:p>
                </p:txBody>
              </p:sp>
            </p:grp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ED92E47B-6EC0-9FAC-48F8-DE6F94676FAC}"/>
                  </a:ext>
                </a:extLst>
              </p:cNvPr>
              <p:cNvGrpSpPr/>
              <p:nvPr/>
            </p:nvGrpSpPr>
            <p:grpSpPr>
              <a:xfrm>
                <a:off x="5986156" y="5065428"/>
                <a:ext cx="1449743" cy="472751"/>
                <a:chOff x="5993299" y="5067387"/>
                <a:chExt cx="1449743" cy="472751"/>
              </a:xfrm>
            </p:grpSpPr>
            <p:sp>
              <p:nvSpPr>
                <p:cNvPr id="150" name="Freeform 150"/>
                <p:cNvSpPr/>
                <p:nvPr/>
              </p:nvSpPr>
              <p:spPr>
                <a:xfrm>
                  <a:off x="5993299" y="5067387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Freeform 153"/>
                <p:cNvSpPr/>
                <p:nvPr/>
              </p:nvSpPr>
              <p:spPr>
                <a:xfrm>
                  <a:off x="5993299" y="5067387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D43C6286-A57F-4219-B79A-12082212CE45}"/>
                    </a:ext>
                  </a:extLst>
                </p:cNvPr>
                <p:cNvGrpSpPr/>
                <p:nvPr/>
              </p:nvGrpSpPr>
              <p:grpSpPr>
                <a:xfrm>
                  <a:off x="6156506" y="5181961"/>
                  <a:ext cx="1172210" cy="243603"/>
                  <a:chOff x="6156506" y="5177535"/>
                  <a:chExt cx="1172210" cy="243603"/>
                </a:xfrm>
              </p:grpSpPr>
              <p:sp>
                <p:nvSpPr>
                  <p:cNvPr id="166" name="TextBox 166"/>
                  <p:cNvSpPr txBox="1"/>
                  <p:nvPr/>
                </p:nvSpPr>
                <p:spPr>
                  <a:xfrm>
                    <a:off x="6156506" y="5177535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Lucas Martinez</a:t>
                    </a:r>
                  </a:p>
                </p:txBody>
              </p:sp>
              <p:sp>
                <p:nvSpPr>
                  <p:cNvPr id="167" name="TextBox 167"/>
                  <p:cNvSpPr txBox="1"/>
                  <p:nvPr/>
                </p:nvSpPr>
                <p:spPr>
                  <a:xfrm>
                    <a:off x="6156506" y="5322200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Quality Assurance Supervisor</a:t>
                    </a:r>
                  </a:p>
                </p:txBody>
              </p:sp>
            </p:grp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F64B8318-25C1-447A-A55E-5D6503BEDA1D}"/>
                  </a:ext>
                </a:extLst>
              </p:cNvPr>
              <p:cNvGrpSpPr/>
              <p:nvPr/>
            </p:nvGrpSpPr>
            <p:grpSpPr>
              <a:xfrm>
                <a:off x="8479114" y="5065428"/>
                <a:ext cx="1449743" cy="472751"/>
                <a:chOff x="8486257" y="5067387"/>
                <a:chExt cx="1449743" cy="472751"/>
              </a:xfrm>
            </p:grpSpPr>
            <p:sp>
              <p:nvSpPr>
                <p:cNvPr id="188" name="Freeform 188"/>
                <p:cNvSpPr/>
                <p:nvPr/>
              </p:nvSpPr>
              <p:spPr>
                <a:xfrm>
                  <a:off x="8486257" y="5067387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Freeform 191"/>
                <p:cNvSpPr/>
                <p:nvPr/>
              </p:nvSpPr>
              <p:spPr>
                <a:xfrm>
                  <a:off x="8486257" y="5067387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B444E4DD-880A-2CAB-008D-766E50266DEA}"/>
                    </a:ext>
                  </a:extLst>
                </p:cNvPr>
                <p:cNvGrpSpPr/>
                <p:nvPr/>
              </p:nvGrpSpPr>
              <p:grpSpPr>
                <a:xfrm>
                  <a:off x="8649464" y="5181961"/>
                  <a:ext cx="1172210" cy="243603"/>
                  <a:chOff x="8649464" y="5177535"/>
                  <a:chExt cx="1172210" cy="243603"/>
                </a:xfrm>
              </p:grpSpPr>
              <p:sp>
                <p:nvSpPr>
                  <p:cNvPr id="204" name="TextBox 204"/>
                  <p:cNvSpPr txBox="1"/>
                  <p:nvPr/>
                </p:nvSpPr>
                <p:spPr>
                  <a:xfrm>
                    <a:off x="8649464" y="5177535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Zoe Collins</a:t>
                    </a:r>
                  </a:p>
                </p:txBody>
              </p:sp>
              <p:sp>
                <p:nvSpPr>
                  <p:cNvPr id="205" name="TextBox 205"/>
                  <p:cNvSpPr txBox="1"/>
                  <p:nvPr/>
                </p:nvSpPr>
                <p:spPr>
                  <a:xfrm>
                    <a:off x="8649464" y="5322200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Development Specialist</a:t>
                    </a:r>
                  </a:p>
                </p:txBody>
              </p:sp>
            </p:grp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A4BAC3FF-37A6-5311-B661-70BB996C22BA}"/>
                  </a:ext>
                </a:extLst>
              </p:cNvPr>
              <p:cNvGrpSpPr/>
              <p:nvPr/>
            </p:nvGrpSpPr>
            <p:grpSpPr>
              <a:xfrm>
                <a:off x="1007384" y="5778264"/>
                <a:ext cx="1449743" cy="472752"/>
                <a:chOff x="1007384" y="5778263"/>
                <a:chExt cx="1449743" cy="472752"/>
              </a:xfrm>
            </p:grpSpPr>
            <p:sp>
              <p:nvSpPr>
                <p:cNvPr id="38" name="Freeform 38"/>
                <p:cNvSpPr/>
                <p:nvPr/>
              </p:nvSpPr>
              <p:spPr>
                <a:xfrm>
                  <a:off x="1007384" y="5778263"/>
                  <a:ext cx="1449743" cy="47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41"/>
                <p:cNvSpPr/>
                <p:nvPr/>
              </p:nvSpPr>
              <p:spPr>
                <a:xfrm>
                  <a:off x="1007384" y="5778263"/>
                  <a:ext cx="47625" cy="472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46F05618-C9CA-A026-7D60-21EE6E5ED8C6}"/>
                    </a:ext>
                  </a:extLst>
                </p:cNvPr>
                <p:cNvGrpSpPr/>
                <p:nvPr/>
              </p:nvGrpSpPr>
              <p:grpSpPr>
                <a:xfrm>
                  <a:off x="1165988" y="5892838"/>
                  <a:ext cx="1172210" cy="243603"/>
                  <a:chOff x="1165988" y="5888411"/>
                  <a:chExt cx="1172210" cy="243603"/>
                </a:xfrm>
              </p:grpSpPr>
              <p:sp>
                <p:nvSpPr>
                  <p:cNvPr id="92" name="TextBox 92"/>
                  <p:cNvSpPr txBox="1"/>
                  <p:nvPr/>
                </p:nvSpPr>
                <p:spPr>
                  <a:xfrm>
                    <a:off x="1165988" y="5888411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Grace Simmons</a:t>
                    </a:r>
                  </a:p>
                </p:txBody>
              </p:sp>
              <p:sp>
                <p:nvSpPr>
                  <p:cNvPr id="93" name="TextBox 93"/>
                  <p:cNvSpPr txBox="1"/>
                  <p:nvPr/>
                </p:nvSpPr>
                <p:spPr>
                  <a:xfrm>
                    <a:off x="1165988" y="6033076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Tax Compliance Officer</a:t>
                    </a:r>
                  </a:p>
                </p:txBody>
              </p:sp>
            </p:grp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DB26C567-A549-38FE-4BAA-21BB871D84F4}"/>
                  </a:ext>
                </a:extLst>
              </p:cNvPr>
              <p:cNvGrpSpPr/>
              <p:nvPr/>
            </p:nvGrpSpPr>
            <p:grpSpPr>
              <a:xfrm>
                <a:off x="3500342" y="5778264"/>
                <a:ext cx="1449743" cy="472751"/>
                <a:chOff x="3500342" y="5778264"/>
                <a:chExt cx="1449743" cy="472751"/>
              </a:xfrm>
            </p:grpSpPr>
            <p:sp>
              <p:nvSpPr>
                <p:cNvPr id="119" name="Freeform 119"/>
                <p:cNvSpPr/>
                <p:nvPr/>
              </p:nvSpPr>
              <p:spPr>
                <a:xfrm>
                  <a:off x="3500342" y="5778264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122"/>
                <p:cNvSpPr/>
                <p:nvPr/>
              </p:nvSpPr>
              <p:spPr>
                <a:xfrm>
                  <a:off x="3500342" y="5778264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" name="Group 93">
                  <a:extLst>
                    <a:ext uri="{FF2B5EF4-FFF2-40B4-BE49-F238E27FC236}">
                      <a16:creationId xmlns:a16="http://schemas.microsoft.com/office/drawing/2014/main" id="{8DC452BE-A4AB-3EDE-9546-121109A5D10C}"/>
                    </a:ext>
                  </a:extLst>
                </p:cNvPr>
                <p:cNvGrpSpPr/>
                <p:nvPr/>
              </p:nvGrpSpPr>
              <p:grpSpPr>
                <a:xfrm>
                  <a:off x="3663549" y="5892838"/>
                  <a:ext cx="1172210" cy="243603"/>
                  <a:chOff x="3663549" y="5888411"/>
                  <a:chExt cx="1172210" cy="243603"/>
                </a:xfrm>
              </p:grpSpPr>
              <p:sp>
                <p:nvSpPr>
                  <p:cNvPr id="130" name="TextBox 130"/>
                  <p:cNvSpPr txBox="1"/>
                  <p:nvPr/>
                </p:nvSpPr>
                <p:spPr>
                  <a:xfrm>
                    <a:off x="3663549" y="5888411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Ava Carter</a:t>
                    </a:r>
                  </a:p>
                </p:txBody>
              </p:sp>
              <p:sp>
                <p:nvSpPr>
                  <p:cNvPr id="131" name="TextBox 131"/>
                  <p:cNvSpPr txBox="1"/>
                  <p:nvPr/>
                </p:nvSpPr>
                <p:spPr>
                  <a:xfrm>
                    <a:off x="3663549" y="6033076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Market Research Analyst</a:t>
                    </a:r>
                  </a:p>
                </p:txBody>
              </p:sp>
            </p:grp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85F5EC22-0C0C-A097-793E-6E79C19E772A}"/>
                  </a:ext>
                </a:extLst>
              </p:cNvPr>
              <p:cNvGrpSpPr/>
              <p:nvPr/>
            </p:nvGrpSpPr>
            <p:grpSpPr>
              <a:xfrm>
                <a:off x="5993299" y="5778264"/>
                <a:ext cx="1449743" cy="472751"/>
                <a:chOff x="5993299" y="5778264"/>
                <a:chExt cx="1449743" cy="472751"/>
              </a:xfrm>
            </p:grpSpPr>
            <p:sp>
              <p:nvSpPr>
                <p:cNvPr id="157" name="Freeform 157"/>
                <p:cNvSpPr/>
                <p:nvPr/>
              </p:nvSpPr>
              <p:spPr>
                <a:xfrm>
                  <a:off x="5993299" y="5778264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Freeform 160"/>
                <p:cNvSpPr/>
                <p:nvPr/>
              </p:nvSpPr>
              <p:spPr>
                <a:xfrm>
                  <a:off x="5993299" y="5778264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D5450D66-1409-3FA8-2F1B-F9DBCEA19426}"/>
                    </a:ext>
                  </a:extLst>
                </p:cNvPr>
                <p:cNvGrpSpPr/>
                <p:nvPr/>
              </p:nvGrpSpPr>
              <p:grpSpPr>
                <a:xfrm>
                  <a:off x="6156506" y="5892838"/>
                  <a:ext cx="1172210" cy="243603"/>
                  <a:chOff x="6156506" y="5888411"/>
                  <a:chExt cx="1172210" cy="243603"/>
                </a:xfrm>
              </p:grpSpPr>
              <p:sp>
                <p:nvSpPr>
                  <p:cNvPr id="168" name="TextBox 168"/>
                  <p:cNvSpPr txBox="1"/>
                  <p:nvPr/>
                </p:nvSpPr>
                <p:spPr>
                  <a:xfrm>
                    <a:off x="6156506" y="5888411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Lily Adams</a:t>
                    </a:r>
                  </a:p>
                </p:txBody>
              </p:sp>
              <p:sp>
                <p:nvSpPr>
                  <p:cNvPr id="169" name="TextBox 169"/>
                  <p:cNvSpPr txBox="1"/>
                  <p:nvPr/>
                </p:nvSpPr>
                <p:spPr>
                  <a:xfrm>
                    <a:off x="6156506" y="6033076"/>
                    <a:ext cx="1172210" cy="9893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Project Management Associate</a:t>
                    </a:r>
                  </a:p>
                </p:txBody>
              </p:sp>
            </p:grp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7012294A-9C7E-9310-4A3D-0677270EBC6F}"/>
                  </a:ext>
                </a:extLst>
              </p:cNvPr>
              <p:cNvGrpSpPr/>
              <p:nvPr/>
            </p:nvGrpSpPr>
            <p:grpSpPr>
              <a:xfrm>
                <a:off x="8486257" y="5778264"/>
                <a:ext cx="1449743" cy="472751"/>
                <a:chOff x="8486257" y="5778264"/>
                <a:chExt cx="1449743" cy="472751"/>
              </a:xfrm>
            </p:grpSpPr>
            <p:sp>
              <p:nvSpPr>
                <p:cNvPr id="195" name="Freeform 195"/>
                <p:cNvSpPr/>
                <p:nvPr/>
              </p:nvSpPr>
              <p:spPr>
                <a:xfrm>
                  <a:off x="8486257" y="5778264"/>
                  <a:ext cx="1449743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555" h="169424">
                      <a:moveTo>
                        <a:pt x="0" y="0"/>
                      </a:moveTo>
                      <a:lnTo>
                        <a:pt x="519555" y="0"/>
                      </a:lnTo>
                      <a:lnTo>
                        <a:pt x="519555" y="169424"/>
                      </a:lnTo>
                      <a:lnTo>
                        <a:pt x="0" y="1694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A6A6A6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Freeform 198"/>
                <p:cNvSpPr/>
                <p:nvPr/>
              </p:nvSpPr>
              <p:spPr>
                <a:xfrm>
                  <a:off x="8486257" y="5778264"/>
                  <a:ext cx="47625" cy="472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07" h="201582">
                      <a:moveTo>
                        <a:pt x="0" y="0"/>
                      </a:moveTo>
                      <a:lnTo>
                        <a:pt x="20307" y="0"/>
                      </a:lnTo>
                      <a:lnTo>
                        <a:pt x="20307" y="201582"/>
                      </a:lnTo>
                      <a:lnTo>
                        <a:pt x="0" y="201582"/>
                      </a:ln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9" name="Group 148">
                  <a:extLst>
                    <a:ext uri="{FF2B5EF4-FFF2-40B4-BE49-F238E27FC236}">
                      <a16:creationId xmlns:a16="http://schemas.microsoft.com/office/drawing/2014/main" id="{1F26333F-5BA9-9BB3-E167-A4C9EF27CC61}"/>
                    </a:ext>
                  </a:extLst>
                </p:cNvPr>
                <p:cNvGrpSpPr/>
                <p:nvPr/>
              </p:nvGrpSpPr>
              <p:grpSpPr>
                <a:xfrm>
                  <a:off x="8649464" y="5893255"/>
                  <a:ext cx="1172210" cy="242769"/>
                  <a:chOff x="8649464" y="5888411"/>
                  <a:chExt cx="1172210" cy="242769"/>
                </a:xfrm>
              </p:grpSpPr>
              <p:sp>
                <p:nvSpPr>
                  <p:cNvPr id="206" name="TextBox 206"/>
                  <p:cNvSpPr txBox="1"/>
                  <p:nvPr/>
                </p:nvSpPr>
                <p:spPr>
                  <a:xfrm>
                    <a:off x="8649464" y="5888411"/>
                    <a:ext cx="1000384" cy="13523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b="1" dirty="0">
                        <a:solidFill>
                          <a:srgbClr val="4E4F50"/>
                        </a:solidFill>
                        <a:latin typeface="League Spartan" pitchFamily="2" charset="0"/>
                      </a:rPr>
                      <a:t>Samuel Carter</a:t>
                    </a:r>
                  </a:p>
                </p:txBody>
              </p:sp>
              <p:sp>
                <p:nvSpPr>
                  <p:cNvPr id="207" name="TextBox 207"/>
                  <p:cNvSpPr txBox="1"/>
                  <p:nvPr/>
                </p:nvSpPr>
                <p:spPr>
                  <a:xfrm>
                    <a:off x="8649464" y="6033076"/>
                    <a:ext cx="1172210" cy="9810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840"/>
                      </a:lnSpc>
                    </a:pPr>
                    <a:r>
                      <a:rPr lang="en-US" sz="600" dirty="0">
                        <a:solidFill>
                          <a:srgbClr val="606060"/>
                        </a:solidFill>
                        <a:latin typeface="DM Sans" pitchFamily="2" charset="0"/>
                      </a:rPr>
                      <a:t>HR Analytics Coordinator</a:t>
                    </a:r>
                  </a:p>
                </p:txBody>
              </p:sp>
            </p:grpSp>
          </p:grpSp>
        </p:grpSp>
        <p:sp>
          <p:nvSpPr>
            <p:cNvPr id="68" name="TextBox 68"/>
            <p:cNvSpPr txBox="1"/>
            <p:nvPr/>
          </p:nvSpPr>
          <p:spPr>
            <a:xfrm>
              <a:off x="2690632" y="727425"/>
              <a:ext cx="5312136" cy="3295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58"/>
                </a:lnSpc>
              </a:pPr>
              <a:r>
                <a:rPr lang="en-US" sz="1898" b="1" dirty="0">
                  <a:solidFill>
                    <a:srgbClr val="991C29"/>
                  </a:solidFill>
                  <a:latin typeface="League Spartan" pitchFamily="2" charset="0"/>
                </a:rPr>
                <a:t>EMPLOYEE ORGANIZATIONAL CHART</a:t>
              </a:r>
            </a:p>
          </p:txBody>
        </p:sp>
        <p:sp>
          <p:nvSpPr>
            <p:cNvPr id="208" name="TemplateLAB"/>
            <p:cNvSpPr/>
            <p:nvPr/>
          </p:nvSpPr>
          <p:spPr>
            <a:xfrm rot="-5400000">
              <a:off x="9828785" y="5867534"/>
              <a:ext cx="658336" cy="108625"/>
            </a:xfrm>
            <a:custGeom>
              <a:avLst/>
              <a:gdLst/>
              <a:ahLst/>
              <a:cxnLst/>
              <a:rect l="l" t="t" r="r" b="b"/>
              <a:pathLst>
                <a:path w="658336" h="108625">
                  <a:moveTo>
                    <a:pt x="0" y="0"/>
                  </a:moveTo>
                  <a:lnTo>
                    <a:pt x="658336" y="0"/>
                  </a:lnTo>
                  <a:lnTo>
                    <a:pt x="658336" y="108626"/>
                  </a:lnTo>
                  <a:lnTo>
                    <a:pt x="0" y="1086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112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League Spartan</vt:lpstr>
      <vt:lpstr>Arial</vt:lpstr>
      <vt:lpstr>DM Sans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Organizational Chart Templates (Landscape)</dc:title>
  <dc:creator>Hoang Anh</dc:creator>
  <cp:lastModifiedBy>Hoang Anh</cp:lastModifiedBy>
  <cp:revision>11</cp:revision>
  <dcterms:created xsi:type="dcterms:W3CDTF">2006-08-16T00:00:00Z</dcterms:created>
  <dcterms:modified xsi:type="dcterms:W3CDTF">2024-01-11T10:47:33Z</dcterms:modified>
  <dc:identifier>DAF5ioSBtJE</dc:identifier>
</cp:coreProperties>
</file>