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Fira Sans" panose="020B0503050000020004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3816" y="20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6">
            <a:extLst>
              <a:ext uri="{FF2B5EF4-FFF2-40B4-BE49-F238E27FC236}">
                <a16:creationId xmlns:a16="http://schemas.microsoft.com/office/drawing/2014/main" id="{C2DADCCF-D66A-9D22-DAFB-D749789EB0B1}"/>
              </a:ext>
            </a:extLst>
          </p:cNvPr>
          <p:cNvGrpSpPr/>
          <p:nvPr/>
        </p:nvGrpSpPr>
        <p:grpSpPr>
          <a:xfrm>
            <a:off x="504759" y="578200"/>
            <a:ext cx="6550482" cy="9498494"/>
            <a:chOff x="504759" y="578200"/>
            <a:chExt cx="6550482" cy="9498494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1CD440BB-099C-207E-ED52-784D961611CC}"/>
                </a:ext>
              </a:extLst>
            </p:cNvPr>
            <p:cNvGrpSpPr/>
            <p:nvPr/>
          </p:nvGrpSpPr>
          <p:grpSpPr>
            <a:xfrm>
              <a:off x="509522" y="1802558"/>
              <a:ext cx="5464383" cy="8106813"/>
              <a:chOff x="509522" y="1802558"/>
              <a:chExt cx="5464383" cy="8106813"/>
            </a:xfrm>
          </p:grpSpPr>
          <p:sp>
            <p:nvSpPr>
              <p:cNvPr id="95" name="AutoShape 95"/>
              <p:cNvSpPr/>
              <p:nvPr/>
            </p:nvSpPr>
            <p:spPr>
              <a:xfrm flipV="1">
                <a:off x="5651495" y="9287247"/>
                <a:ext cx="0" cy="622124"/>
              </a:xfrm>
              <a:prstGeom prst="line">
                <a:avLst/>
              </a:prstGeom>
              <a:ln w="9525" cap="flat">
                <a:solidFill>
                  <a:srgbClr val="B8AC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" name="AutoShape 99"/>
              <p:cNvSpPr/>
              <p:nvPr/>
            </p:nvSpPr>
            <p:spPr>
              <a:xfrm flipH="1">
                <a:off x="5329085" y="9287248"/>
                <a:ext cx="644820" cy="0"/>
              </a:xfrm>
              <a:prstGeom prst="line">
                <a:avLst/>
              </a:prstGeom>
              <a:ln w="9525" cap="flat">
                <a:solidFill>
                  <a:srgbClr val="B8AC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1" name="AutoShape 101"/>
              <p:cNvSpPr/>
              <p:nvPr/>
            </p:nvSpPr>
            <p:spPr>
              <a:xfrm flipH="1">
                <a:off x="5651495" y="9902515"/>
                <a:ext cx="322410" cy="0"/>
              </a:xfrm>
              <a:prstGeom prst="line">
                <a:avLst/>
              </a:prstGeom>
              <a:ln w="9525" cap="flat">
                <a:solidFill>
                  <a:srgbClr val="B8AC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 flipH="1" flipV="1">
                <a:off x="509522" y="2308526"/>
                <a:ext cx="0" cy="6514253"/>
              </a:xfrm>
              <a:prstGeom prst="line">
                <a:avLst/>
              </a:prstGeom>
              <a:ln w="9525" cap="flat">
                <a:solidFill>
                  <a:srgbClr val="B8AC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 flipV="1">
                <a:off x="3216663" y="8353548"/>
                <a:ext cx="0" cy="928937"/>
              </a:xfrm>
              <a:prstGeom prst="line">
                <a:avLst/>
              </a:prstGeom>
              <a:ln w="9525" cap="flat">
                <a:solidFill>
                  <a:srgbClr val="B8AC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AutoShape 37"/>
              <p:cNvSpPr/>
              <p:nvPr/>
            </p:nvSpPr>
            <p:spPr>
              <a:xfrm flipH="1">
                <a:off x="509522" y="8818017"/>
                <a:ext cx="187813" cy="0"/>
              </a:xfrm>
              <a:prstGeom prst="line">
                <a:avLst/>
              </a:prstGeom>
              <a:ln w="9525" cap="flat">
                <a:solidFill>
                  <a:srgbClr val="B8AC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AutoShape 38"/>
              <p:cNvSpPr/>
              <p:nvPr/>
            </p:nvSpPr>
            <p:spPr>
              <a:xfrm flipH="1">
                <a:off x="2894253" y="8818017"/>
                <a:ext cx="322410" cy="0"/>
              </a:xfrm>
              <a:prstGeom prst="line">
                <a:avLst/>
              </a:prstGeom>
              <a:ln w="9525" cap="flat">
                <a:solidFill>
                  <a:srgbClr val="B8AC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AutoShape 39"/>
              <p:cNvSpPr/>
              <p:nvPr/>
            </p:nvSpPr>
            <p:spPr>
              <a:xfrm flipV="1">
                <a:off x="3216663" y="3656722"/>
                <a:ext cx="0" cy="923842"/>
              </a:xfrm>
              <a:prstGeom prst="line">
                <a:avLst/>
              </a:prstGeom>
              <a:ln w="9525" cap="flat">
                <a:solidFill>
                  <a:srgbClr val="B8AC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AutoShape 40"/>
              <p:cNvSpPr/>
              <p:nvPr/>
            </p:nvSpPr>
            <p:spPr>
              <a:xfrm flipH="1">
                <a:off x="2894253" y="4118643"/>
                <a:ext cx="322410" cy="0"/>
              </a:xfrm>
              <a:prstGeom prst="line">
                <a:avLst/>
              </a:prstGeom>
              <a:ln w="9525" cap="flat">
                <a:solidFill>
                  <a:srgbClr val="B8AC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AutoShape 44"/>
              <p:cNvSpPr/>
              <p:nvPr/>
            </p:nvSpPr>
            <p:spPr>
              <a:xfrm flipH="1">
                <a:off x="509522" y="4121024"/>
                <a:ext cx="187813" cy="0"/>
              </a:xfrm>
              <a:prstGeom prst="line">
                <a:avLst/>
              </a:prstGeom>
              <a:ln w="9525" cap="flat">
                <a:solidFill>
                  <a:srgbClr val="B8AC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AutoShape 45"/>
              <p:cNvSpPr/>
              <p:nvPr/>
            </p:nvSpPr>
            <p:spPr>
              <a:xfrm flipH="1" flipV="1">
                <a:off x="5651495" y="4580564"/>
                <a:ext cx="0" cy="1239107"/>
              </a:xfrm>
              <a:prstGeom prst="line">
                <a:avLst/>
              </a:prstGeom>
              <a:ln w="9525" cap="flat">
                <a:solidFill>
                  <a:srgbClr val="B8AC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AutoShape 49"/>
              <p:cNvSpPr/>
              <p:nvPr/>
            </p:nvSpPr>
            <p:spPr>
              <a:xfrm flipH="1">
                <a:off x="5329085" y="4585327"/>
                <a:ext cx="644820" cy="0"/>
              </a:xfrm>
              <a:prstGeom prst="line">
                <a:avLst/>
              </a:prstGeom>
              <a:ln w="9525" cap="flat">
                <a:solidFill>
                  <a:srgbClr val="B8AC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AutoShape 50"/>
              <p:cNvSpPr/>
              <p:nvPr/>
            </p:nvSpPr>
            <p:spPr>
              <a:xfrm flipH="1">
                <a:off x="3213341" y="4585327"/>
                <a:ext cx="322410" cy="0"/>
              </a:xfrm>
              <a:prstGeom prst="line">
                <a:avLst/>
              </a:prstGeom>
              <a:ln w="9525" cap="flat">
                <a:solidFill>
                  <a:srgbClr val="B8AC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AutoShape 51"/>
              <p:cNvSpPr/>
              <p:nvPr/>
            </p:nvSpPr>
            <p:spPr>
              <a:xfrm flipH="1">
                <a:off x="5651495" y="5200594"/>
                <a:ext cx="322410" cy="0"/>
              </a:xfrm>
              <a:prstGeom prst="line">
                <a:avLst/>
              </a:prstGeom>
              <a:ln w="9525" cap="flat">
                <a:solidFill>
                  <a:srgbClr val="B8AC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AutoShape 55"/>
              <p:cNvSpPr/>
              <p:nvPr/>
            </p:nvSpPr>
            <p:spPr>
              <a:xfrm flipH="1">
                <a:off x="5651495" y="5815861"/>
                <a:ext cx="322410" cy="0"/>
              </a:xfrm>
              <a:prstGeom prst="line">
                <a:avLst/>
              </a:prstGeom>
              <a:ln w="9525" cap="flat">
                <a:solidFill>
                  <a:srgbClr val="B8AC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" name="AutoShape 70"/>
              <p:cNvSpPr/>
              <p:nvPr/>
            </p:nvSpPr>
            <p:spPr>
              <a:xfrm flipH="1">
                <a:off x="5329085" y="6765432"/>
                <a:ext cx="644820" cy="0"/>
              </a:xfrm>
              <a:prstGeom prst="line">
                <a:avLst/>
              </a:prstGeom>
              <a:ln w="9525" cap="flat">
                <a:solidFill>
                  <a:srgbClr val="B8AC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" name="AutoShape 77"/>
              <p:cNvSpPr/>
              <p:nvPr/>
            </p:nvSpPr>
            <p:spPr>
              <a:xfrm flipH="1">
                <a:off x="509522" y="6765432"/>
                <a:ext cx="187813" cy="0"/>
              </a:xfrm>
              <a:prstGeom prst="line">
                <a:avLst/>
              </a:prstGeom>
              <a:ln w="9525" cap="flat">
                <a:solidFill>
                  <a:srgbClr val="B8AC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" name="AutoShape 78"/>
              <p:cNvSpPr/>
              <p:nvPr/>
            </p:nvSpPr>
            <p:spPr>
              <a:xfrm flipH="1">
                <a:off x="2894253" y="6765432"/>
                <a:ext cx="641498" cy="0"/>
              </a:xfrm>
              <a:prstGeom prst="line">
                <a:avLst/>
              </a:prstGeom>
              <a:ln w="9525" cap="flat">
                <a:solidFill>
                  <a:srgbClr val="B8AC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" name="AutoShape 82"/>
              <p:cNvSpPr/>
              <p:nvPr/>
            </p:nvSpPr>
            <p:spPr>
              <a:xfrm flipV="1">
                <a:off x="5651495" y="7727579"/>
                <a:ext cx="0" cy="625969"/>
              </a:xfrm>
              <a:prstGeom prst="line">
                <a:avLst/>
              </a:prstGeom>
              <a:ln w="9525" cap="flat">
                <a:solidFill>
                  <a:srgbClr val="B8AC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6" name="AutoShape 86"/>
              <p:cNvSpPr/>
              <p:nvPr/>
            </p:nvSpPr>
            <p:spPr>
              <a:xfrm flipH="1">
                <a:off x="3213341" y="8353548"/>
                <a:ext cx="322410" cy="0"/>
              </a:xfrm>
              <a:prstGeom prst="line">
                <a:avLst/>
              </a:prstGeom>
              <a:ln w="9525" cap="flat">
                <a:solidFill>
                  <a:srgbClr val="B8AC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" name="AutoShape 87"/>
              <p:cNvSpPr/>
              <p:nvPr/>
            </p:nvSpPr>
            <p:spPr>
              <a:xfrm flipH="1">
                <a:off x="5329085" y="8353548"/>
                <a:ext cx="644820" cy="0"/>
              </a:xfrm>
              <a:prstGeom prst="line">
                <a:avLst/>
              </a:prstGeom>
              <a:ln w="9525" cap="flat">
                <a:solidFill>
                  <a:srgbClr val="B8AC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" name="AutoShape 88"/>
              <p:cNvSpPr/>
              <p:nvPr/>
            </p:nvSpPr>
            <p:spPr>
              <a:xfrm flipH="1">
                <a:off x="5651495" y="7733995"/>
                <a:ext cx="322410" cy="0"/>
              </a:xfrm>
              <a:prstGeom prst="line">
                <a:avLst/>
              </a:prstGeom>
              <a:ln w="9525" cap="flat">
                <a:solidFill>
                  <a:srgbClr val="B8AC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" name="AutoShape 100"/>
              <p:cNvSpPr/>
              <p:nvPr/>
            </p:nvSpPr>
            <p:spPr>
              <a:xfrm flipH="1">
                <a:off x="3213341" y="9287248"/>
                <a:ext cx="322410" cy="0"/>
              </a:xfrm>
              <a:prstGeom prst="line">
                <a:avLst/>
              </a:prstGeom>
              <a:ln w="9525" cap="flat">
                <a:solidFill>
                  <a:srgbClr val="B8AC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0" name="AutoShape 110"/>
              <p:cNvSpPr/>
              <p:nvPr/>
            </p:nvSpPr>
            <p:spPr>
              <a:xfrm flipV="1">
                <a:off x="5651495" y="1802558"/>
                <a:ext cx="0" cy="1854164"/>
              </a:xfrm>
              <a:prstGeom prst="line">
                <a:avLst/>
              </a:prstGeom>
              <a:ln w="9525" cap="flat">
                <a:solidFill>
                  <a:srgbClr val="B8AC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4" name="AutoShape 114"/>
              <p:cNvSpPr/>
              <p:nvPr/>
            </p:nvSpPr>
            <p:spPr>
              <a:xfrm flipH="1">
                <a:off x="3213341" y="3656722"/>
                <a:ext cx="322410" cy="0"/>
              </a:xfrm>
              <a:prstGeom prst="line">
                <a:avLst/>
              </a:prstGeom>
              <a:ln w="9525" cap="flat">
                <a:solidFill>
                  <a:srgbClr val="B8AC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5" name="AutoShape 115"/>
              <p:cNvSpPr/>
              <p:nvPr/>
            </p:nvSpPr>
            <p:spPr>
              <a:xfrm flipH="1">
                <a:off x="5329085" y="3656722"/>
                <a:ext cx="644820" cy="0"/>
              </a:xfrm>
              <a:prstGeom prst="line">
                <a:avLst/>
              </a:prstGeom>
              <a:ln w="9525" cap="flat">
                <a:solidFill>
                  <a:srgbClr val="B8AC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6" name="AutoShape 116"/>
              <p:cNvSpPr/>
              <p:nvPr/>
            </p:nvSpPr>
            <p:spPr>
              <a:xfrm flipH="1">
                <a:off x="5651495" y="3037169"/>
                <a:ext cx="322410" cy="0"/>
              </a:xfrm>
              <a:prstGeom prst="line">
                <a:avLst/>
              </a:prstGeom>
              <a:ln w="9525" cap="flat">
                <a:solidFill>
                  <a:srgbClr val="B8AC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" name="AutoShape 123"/>
              <p:cNvSpPr/>
              <p:nvPr/>
            </p:nvSpPr>
            <p:spPr>
              <a:xfrm flipH="1">
                <a:off x="5651495" y="2417615"/>
                <a:ext cx="322410" cy="0"/>
              </a:xfrm>
              <a:prstGeom prst="line">
                <a:avLst/>
              </a:prstGeom>
              <a:ln w="9525" cap="flat">
                <a:solidFill>
                  <a:srgbClr val="B8AC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" name="AutoShape 127"/>
              <p:cNvSpPr/>
              <p:nvPr/>
            </p:nvSpPr>
            <p:spPr>
              <a:xfrm flipH="1">
                <a:off x="5651495" y="1807320"/>
                <a:ext cx="322410" cy="0"/>
              </a:xfrm>
              <a:prstGeom prst="line">
                <a:avLst/>
              </a:prstGeom>
              <a:ln w="9525" cap="flat">
                <a:solidFill>
                  <a:srgbClr val="B8ACC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84807B5F-1A14-631A-B7B5-71C3F1AB8DCC}"/>
                </a:ext>
              </a:extLst>
            </p:cNvPr>
            <p:cNvGrpSpPr/>
            <p:nvPr/>
          </p:nvGrpSpPr>
          <p:grpSpPr>
            <a:xfrm>
              <a:off x="504759" y="1595761"/>
              <a:ext cx="6550482" cy="8480933"/>
              <a:chOff x="504759" y="1595761"/>
              <a:chExt cx="6550482" cy="8480933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CB2BD616-42B1-5F6D-98F9-8537D97B1B56}"/>
                  </a:ext>
                </a:extLst>
              </p:cNvPr>
              <p:cNvGrpSpPr/>
              <p:nvPr/>
            </p:nvGrpSpPr>
            <p:grpSpPr>
              <a:xfrm>
                <a:off x="5973905" y="4411148"/>
                <a:ext cx="1081336" cy="348358"/>
                <a:chOff x="5973905" y="4411148"/>
                <a:chExt cx="1081336" cy="348358"/>
              </a:xfrm>
            </p:grpSpPr>
            <p:sp>
              <p:nvSpPr>
                <p:cNvPr id="60" name="Freeform 60"/>
                <p:cNvSpPr/>
                <p:nvPr/>
              </p:nvSpPr>
              <p:spPr>
                <a:xfrm>
                  <a:off x="5973905" y="4411148"/>
                  <a:ext cx="1081336" cy="348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990" h="160752">
                      <a:moveTo>
                        <a:pt x="0" y="0"/>
                      </a:moveTo>
                      <a:lnTo>
                        <a:pt x="498990" y="0"/>
                      </a:lnTo>
                      <a:lnTo>
                        <a:pt x="498990" y="160752"/>
                      </a:lnTo>
                      <a:lnTo>
                        <a:pt x="0" y="160752"/>
                      </a:lnTo>
                      <a:close/>
                    </a:path>
                  </a:pathLst>
                </a:custGeom>
                <a:solidFill>
                  <a:srgbClr val="FFF4C1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16E427C2-E983-C41F-FD2B-A579E50BD090}"/>
                    </a:ext>
                  </a:extLst>
                </p:cNvPr>
                <p:cNvGrpSpPr/>
                <p:nvPr/>
              </p:nvGrpSpPr>
              <p:grpSpPr>
                <a:xfrm>
                  <a:off x="5973905" y="4470667"/>
                  <a:ext cx="1081336" cy="229320"/>
                  <a:chOff x="5973905" y="4461141"/>
                  <a:chExt cx="1081336" cy="229320"/>
                </a:xfrm>
              </p:grpSpPr>
              <p:sp>
                <p:nvSpPr>
                  <p:cNvPr id="62" name="TextBox 62"/>
                  <p:cNvSpPr txBox="1"/>
                  <p:nvPr/>
                </p:nvSpPr>
                <p:spPr>
                  <a:xfrm>
                    <a:off x="6035237" y="4461141"/>
                    <a:ext cx="958671" cy="13419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0"/>
                      </a:lnSpc>
                      <a:spcBef>
                        <a:spcPct val="0"/>
                      </a:spcBef>
                    </a:pPr>
                    <a:r>
                      <a:rPr lang="en-US" sz="800" b="1" dirty="0">
                        <a:solidFill>
                          <a:srgbClr val="5251F7"/>
                        </a:solidFill>
                        <a:latin typeface="Fira Sans" panose="020B0503050000020004" pitchFamily="34" charset="0"/>
                      </a:rPr>
                      <a:t>Emily Johnson</a:t>
                    </a:r>
                  </a:p>
                </p:txBody>
              </p:sp>
              <p:sp>
                <p:nvSpPr>
                  <p:cNvPr id="63" name="TextBox 63"/>
                  <p:cNvSpPr txBox="1"/>
                  <p:nvPr/>
                </p:nvSpPr>
                <p:spPr>
                  <a:xfrm>
                    <a:off x="5973905" y="4601773"/>
                    <a:ext cx="1081336" cy="8868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770"/>
                      </a:lnSpc>
                      <a:spcBef>
                        <a:spcPct val="0"/>
                      </a:spcBef>
                    </a:pPr>
                    <a:r>
                      <a:rPr lang="en-US" sz="550" u="none" strike="noStrike" dirty="0">
                        <a:solidFill>
                          <a:srgbClr val="484644"/>
                        </a:solidFill>
                        <a:latin typeface="Fira Sans"/>
                      </a:rPr>
                      <a:t> Social Media Coordinator</a:t>
                    </a:r>
                  </a:p>
                </p:txBody>
              </p:sp>
            </p:grp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51B0DAB3-4835-45B7-DFC4-9E40849B5DBD}"/>
                  </a:ext>
                </a:extLst>
              </p:cNvPr>
              <p:cNvGrpSpPr/>
              <p:nvPr/>
            </p:nvGrpSpPr>
            <p:grpSpPr>
              <a:xfrm>
                <a:off x="5973905" y="5026415"/>
                <a:ext cx="1081336" cy="348358"/>
                <a:chOff x="5973905" y="5026415"/>
                <a:chExt cx="1081336" cy="348358"/>
              </a:xfrm>
            </p:grpSpPr>
            <p:sp>
              <p:nvSpPr>
                <p:cNvPr id="53" name="Freeform 53"/>
                <p:cNvSpPr/>
                <p:nvPr/>
              </p:nvSpPr>
              <p:spPr>
                <a:xfrm>
                  <a:off x="5973905" y="5026415"/>
                  <a:ext cx="1081336" cy="348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990" h="160752">
                      <a:moveTo>
                        <a:pt x="0" y="0"/>
                      </a:moveTo>
                      <a:lnTo>
                        <a:pt x="498990" y="0"/>
                      </a:lnTo>
                      <a:lnTo>
                        <a:pt x="498990" y="160752"/>
                      </a:lnTo>
                      <a:lnTo>
                        <a:pt x="0" y="160752"/>
                      </a:lnTo>
                      <a:close/>
                    </a:path>
                  </a:pathLst>
                </a:custGeom>
                <a:solidFill>
                  <a:srgbClr val="FFF4C1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BD16FC6C-AEEF-1E8C-1360-E9428CE8A594}"/>
                    </a:ext>
                  </a:extLst>
                </p:cNvPr>
                <p:cNvGrpSpPr/>
                <p:nvPr/>
              </p:nvGrpSpPr>
              <p:grpSpPr>
                <a:xfrm>
                  <a:off x="6035237" y="5085934"/>
                  <a:ext cx="958671" cy="229319"/>
                  <a:chOff x="6035237" y="5076409"/>
                  <a:chExt cx="958671" cy="229319"/>
                </a:xfrm>
              </p:grpSpPr>
              <p:sp>
                <p:nvSpPr>
                  <p:cNvPr id="64" name="TextBox 64"/>
                  <p:cNvSpPr txBox="1"/>
                  <p:nvPr/>
                </p:nvSpPr>
                <p:spPr>
                  <a:xfrm>
                    <a:off x="6035237" y="5076409"/>
                    <a:ext cx="958671" cy="13419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0"/>
                      </a:lnSpc>
                      <a:spcBef>
                        <a:spcPct val="0"/>
                      </a:spcBef>
                    </a:pPr>
                    <a:r>
                      <a:rPr lang="en-US" sz="800" b="1" dirty="0">
                        <a:solidFill>
                          <a:srgbClr val="5251F7"/>
                        </a:solidFill>
                        <a:latin typeface="Fira Sans" panose="020B0503050000020004" pitchFamily="34" charset="0"/>
                      </a:rPr>
                      <a:t>Andrew Carter</a:t>
                    </a:r>
                  </a:p>
                </p:txBody>
              </p:sp>
              <p:sp>
                <p:nvSpPr>
                  <p:cNvPr id="65" name="TextBox 65"/>
                  <p:cNvSpPr txBox="1"/>
                  <p:nvPr/>
                </p:nvSpPr>
                <p:spPr>
                  <a:xfrm>
                    <a:off x="6112187" y="5217040"/>
                    <a:ext cx="804772" cy="8868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770"/>
                      </a:lnSpc>
                      <a:spcBef>
                        <a:spcPct val="0"/>
                      </a:spcBef>
                    </a:pPr>
                    <a:r>
                      <a:rPr lang="en-US" sz="550" u="none" strike="noStrike" dirty="0">
                        <a:solidFill>
                          <a:srgbClr val="484644"/>
                        </a:solidFill>
                        <a:latin typeface="Fira Sans"/>
                      </a:rPr>
                      <a:t>Content Creator</a:t>
                    </a:r>
                  </a:p>
                </p:txBody>
              </p:sp>
            </p:grp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EF64751D-D7BF-18CD-17B3-1C20CAA28920}"/>
                  </a:ext>
                </a:extLst>
              </p:cNvPr>
              <p:cNvGrpSpPr/>
              <p:nvPr/>
            </p:nvGrpSpPr>
            <p:grpSpPr>
              <a:xfrm>
                <a:off x="5973905" y="5641682"/>
                <a:ext cx="1081336" cy="348358"/>
                <a:chOff x="5973905" y="5641682"/>
                <a:chExt cx="1081336" cy="348358"/>
              </a:xfrm>
            </p:grpSpPr>
            <p:sp>
              <p:nvSpPr>
                <p:cNvPr id="57" name="Freeform 57"/>
                <p:cNvSpPr/>
                <p:nvPr/>
              </p:nvSpPr>
              <p:spPr>
                <a:xfrm>
                  <a:off x="5973905" y="5641682"/>
                  <a:ext cx="1081336" cy="348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990" h="160752">
                      <a:moveTo>
                        <a:pt x="0" y="0"/>
                      </a:moveTo>
                      <a:lnTo>
                        <a:pt x="498990" y="0"/>
                      </a:lnTo>
                      <a:lnTo>
                        <a:pt x="498990" y="160752"/>
                      </a:lnTo>
                      <a:lnTo>
                        <a:pt x="0" y="160752"/>
                      </a:lnTo>
                      <a:close/>
                    </a:path>
                  </a:pathLst>
                </a:custGeom>
                <a:solidFill>
                  <a:srgbClr val="FFF4C1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4FE5F070-9745-AAFF-AF93-0A72D9422973}"/>
                    </a:ext>
                  </a:extLst>
                </p:cNvPr>
                <p:cNvGrpSpPr/>
                <p:nvPr/>
              </p:nvGrpSpPr>
              <p:grpSpPr>
                <a:xfrm>
                  <a:off x="5973905" y="5701201"/>
                  <a:ext cx="1081336" cy="229320"/>
                  <a:chOff x="5973905" y="5691676"/>
                  <a:chExt cx="1081336" cy="229320"/>
                </a:xfrm>
              </p:grpSpPr>
              <p:sp>
                <p:nvSpPr>
                  <p:cNvPr id="66" name="TextBox 66"/>
                  <p:cNvSpPr txBox="1"/>
                  <p:nvPr/>
                </p:nvSpPr>
                <p:spPr>
                  <a:xfrm>
                    <a:off x="6035237" y="5691676"/>
                    <a:ext cx="958671" cy="13419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0"/>
                      </a:lnSpc>
                      <a:spcBef>
                        <a:spcPct val="0"/>
                      </a:spcBef>
                    </a:pPr>
                    <a:r>
                      <a:rPr lang="en-US" sz="800" b="1" dirty="0">
                        <a:solidFill>
                          <a:srgbClr val="5251F7"/>
                        </a:solidFill>
                        <a:latin typeface="Fira Sans" panose="020B0503050000020004" pitchFamily="34" charset="0"/>
                      </a:rPr>
                      <a:t>Jennifer Adams</a:t>
                    </a:r>
                  </a:p>
                </p:txBody>
              </p:sp>
              <p:sp>
                <p:nvSpPr>
                  <p:cNvPr id="67" name="TextBox 67"/>
                  <p:cNvSpPr txBox="1"/>
                  <p:nvPr/>
                </p:nvSpPr>
                <p:spPr>
                  <a:xfrm>
                    <a:off x="5973905" y="5832308"/>
                    <a:ext cx="1081336" cy="8868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770"/>
                      </a:lnSpc>
                      <a:spcBef>
                        <a:spcPct val="0"/>
                      </a:spcBef>
                    </a:pPr>
                    <a:r>
                      <a:rPr lang="en-US" sz="550" u="none" strike="noStrike" dirty="0">
                        <a:solidFill>
                          <a:srgbClr val="484644"/>
                        </a:solidFill>
                        <a:latin typeface="Fira Sans"/>
                      </a:rPr>
                      <a:t>Social Media Analyst</a:t>
                    </a:r>
                  </a:p>
                </p:txBody>
              </p:sp>
            </p:grp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EEA86F2-0AA8-3576-913B-6C4651FFAB7F}"/>
                  </a:ext>
                </a:extLst>
              </p:cNvPr>
              <p:cNvGrpSpPr/>
              <p:nvPr/>
            </p:nvGrpSpPr>
            <p:grpSpPr>
              <a:xfrm>
                <a:off x="3535751" y="4392487"/>
                <a:ext cx="1793333" cy="385679"/>
                <a:chOff x="3535751" y="4392487"/>
                <a:chExt cx="1793333" cy="385679"/>
              </a:xfrm>
            </p:grpSpPr>
            <p:pic>
              <p:nvPicPr>
                <p:cNvPr id="17" name="Picture 17"/>
                <p:cNvPicPr>
                  <a:picLocks noChangeAspect="1"/>
                </p:cNvPicPr>
                <p:nvPr/>
              </p:nvPicPr>
              <p:blipFill>
                <a:blip r:embed="rId2"/>
                <a:srcRect l="22237" t="16843" r="54369" b="44405"/>
                <a:stretch>
                  <a:fillRect/>
                </a:stretch>
              </p:blipFill>
              <p:spPr>
                <a:xfrm>
                  <a:off x="3535751" y="4392487"/>
                  <a:ext cx="349467" cy="385679"/>
                </a:xfrm>
                <a:prstGeom prst="rect">
                  <a:avLst/>
                </a:prstGeom>
              </p:spPr>
            </p:pic>
            <p:sp>
              <p:nvSpPr>
                <p:cNvPr id="47" name="Freeform 47"/>
                <p:cNvSpPr/>
                <p:nvPr/>
              </p:nvSpPr>
              <p:spPr>
                <a:xfrm>
                  <a:off x="3885217" y="4392487"/>
                  <a:ext cx="1443867" cy="385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282" h="177974">
                      <a:moveTo>
                        <a:pt x="0" y="0"/>
                      </a:moveTo>
                      <a:lnTo>
                        <a:pt x="666282" y="0"/>
                      </a:lnTo>
                      <a:lnTo>
                        <a:pt x="666282" y="177974"/>
                      </a:lnTo>
                      <a:lnTo>
                        <a:pt x="0" y="177974"/>
                      </a:lnTo>
                      <a:close/>
                    </a:path>
                  </a:pathLst>
                </a:custGeom>
                <a:solidFill>
                  <a:srgbClr val="5251F7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91A3553-E745-2B73-8D0E-85616D4E2364}"/>
                    </a:ext>
                  </a:extLst>
                </p:cNvPr>
                <p:cNvGrpSpPr/>
                <p:nvPr/>
              </p:nvGrpSpPr>
              <p:grpSpPr>
                <a:xfrm>
                  <a:off x="4072818" y="4454824"/>
                  <a:ext cx="1068665" cy="246719"/>
                  <a:chOff x="4072819" y="4445299"/>
                  <a:chExt cx="1068665" cy="246719"/>
                </a:xfrm>
              </p:grpSpPr>
              <p:sp>
                <p:nvSpPr>
                  <p:cNvPr id="68" name="TextBox 68"/>
                  <p:cNvSpPr txBox="1"/>
                  <p:nvPr/>
                </p:nvSpPr>
                <p:spPr>
                  <a:xfrm>
                    <a:off x="4109753" y="4445299"/>
                    <a:ext cx="994796" cy="15562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b="1" dirty="0">
                        <a:solidFill>
                          <a:srgbClr val="FFFFFF"/>
                        </a:solidFill>
                        <a:latin typeface="Fira Sans" panose="020B0503050000020004" pitchFamily="34" charset="0"/>
                      </a:rPr>
                      <a:t>Michael Turner</a:t>
                    </a:r>
                  </a:p>
                </p:txBody>
              </p:sp>
              <p:sp>
                <p:nvSpPr>
                  <p:cNvPr id="69" name="TextBox 69"/>
                  <p:cNvSpPr txBox="1"/>
                  <p:nvPr/>
                </p:nvSpPr>
                <p:spPr>
                  <a:xfrm>
                    <a:off x="4072819" y="4586608"/>
                    <a:ext cx="1068665" cy="10541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840"/>
                      </a:lnSpc>
                      <a:spcBef>
                        <a:spcPct val="0"/>
                      </a:spcBef>
                    </a:pPr>
                    <a:r>
                      <a:rPr lang="en-US" sz="600" dirty="0">
                        <a:solidFill>
                          <a:srgbClr val="FFFFFF"/>
                        </a:solidFill>
                        <a:latin typeface="Fira Sans"/>
                      </a:rPr>
                      <a:t>Social Media Specialist</a:t>
                    </a:r>
                  </a:p>
                </p:txBody>
              </p: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8730F416-7F59-5398-2DA3-1CDBB1611CAB}"/>
                  </a:ext>
                </a:extLst>
              </p:cNvPr>
              <p:cNvGrpSpPr/>
              <p:nvPr/>
            </p:nvGrpSpPr>
            <p:grpSpPr>
              <a:xfrm>
                <a:off x="692572" y="3847014"/>
                <a:ext cx="2201681" cy="548020"/>
                <a:chOff x="692572" y="3847014"/>
                <a:chExt cx="2201681" cy="548020"/>
              </a:xfrm>
            </p:grpSpPr>
            <p:pic>
              <p:nvPicPr>
                <p:cNvPr id="5" name="Picture 5"/>
                <p:cNvPicPr>
                  <a:picLocks noChangeAspect="1"/>
                </p:cNvPicPr>
                <p:nvPr/>
              </p:nvPicPr>
              <p:blipFill>
                <a:blip r:embed="rId3"/>
                <a:srcRect l="40730" t="17403" r="43218" b="56007"/>
                <a:stretch>
                  <a:fillRect/>
                </a:stretch>
              </p:blipFill>
              <p:spPr>
                <a:xfrm>
                  <a:off x="692572" y="3847014"/>
                  <a:ext cx="496565" cy="548020"/>
                </a:xfrm>
                <a:prstGeom prst="rect">
                  <a:avLst/>
                </a:prstGeom>
              </p:spPr>
            </p:pic>
            <p:sp>
              <p:nvSpPr>
                <p:cNvPr id="42" name="Freeform 42"/>
                <p:cNvSpPr/>
                <p:nvPr/>
              </p:nvSpPr>
              <p:spPr>
                <a:xfrm>
                  <a:off x="1189137" y="3847014"/>
                  <a:ext cx="1705116" cy="548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069" h="258104">
                      <a:moveTo>
                        <a:pt x="0" y="0"/>
                      </a:moveTo>
                      <a:lnTo>
                        <a:pt x="803069" y="0"/>
                      </a:lnTo>
                      <a:lnTo>
                        <a:pt x="803069" y="258104"/>
                      </a:lnTo>
                      <a:lnTo>
                        <a:pt x="0" y="258104"/>
                      </a:lnTo>
                      <a:close/>
                    </a:path>
                  </a:pathLst>
                </a:custGeom>
                <a:solidFill>
                  <a:srgbClr val="5251F7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C77C2FD4-F4DC-3493-798A-262552901F49}"/>
                    </a:ext>
                  </a:extLst>
                </p:cNvPr>
                <p:cNvGrpSpPr/>
                <p:nvPr/>
              </p:nvGrpSpPr>
              <p:grpSpPr>
                <a:xfrm>
                  <a:off x="1232884" y="3955236"/>
                  <a:ext cx="1617623" cy="317289"/>
                  <a:chOff x="1232883" y="3945712"/>
                  <a:chExt cx="1617623" cy="317289"/>
                </a:xfrm>
              </p:grpSpPr>
              <p:sp>
                <p:nvSpPr>
                  <p:cNvPr id="108" name="TextBox 108"/>
                  <p:cNvSpPr txBox="1"/>
                  <p:nvPr/>
                </p:nvSpPr>
                <p:spPr>
                  <a:xfrm>
                    <a:off x="1232883" y="3945712"/>
                    <a:ext cx="1617623" cy="20428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680"/>
                      </a:lnSpc>
                      <a:spcBef>
                        <a:spcPct val="0"/>
                      </a:spcBef>
                    </a:pPr>
                    <a:r>
                      <a:rPr lang="en-US" sz="1200" b="1" dirty="0">
                        <a:solidFill>
                          <a:srgbClr val="FFFFFF"/>
                        </a:solidFill>
                        <a:latin typeface="Fira Sans" panose="020B0503050000020004" pitchFamily="34" charset="0"/>
                      </a:rPr>
                      <a:t>John Smith</a:t>
                    </a:r>
                  </a:p>
                </p:txBody>
              </p:sp>
              <p:sp>
                <p:nvSpPr>
                  <p:cNvPr id="109" name="TextBox 109"/>
                  <p:cNvSpPr txBox="1"/>
                  <p:nvPr/>
                </p:nvSpPr>
                <p:spPr>
                  <a:xfrm>
                    <a:off x="1289151" y="4128804"/>
                    <a:ext cx="1505087" cy="13419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0"/>
                      </a:lnSpc>
                      <a:spcBef>
                        <a:spcPct val="0"/>
                      </a:spcBef>
                    </a:pPr>
                    <a:r>
                      <a:rPr lang="en-US" sz="800" dirty="0">
                        <a:solidFill>
                          <a:srgbClr val="FFFFFF"/>
                        </a:solidFill>
                        <a:latin typeface="Fira Sans"/>
                      </a:rPr>
                      <a:t>Chief Operations Officer (COO)</a:t>
                    </a:r>
                  </a:p>
                </p:txBody>
              </p:sp>
            </p:grp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7FCF51D5-76F0-FD6A-DB62-8826C2D52749}"/>
                  </a:ext>
                </a:extLst>
              </p:cNvPr>
              <p:cNvGrpSpPr/>
              <p:nvPr/>
            </p:nvGrpSpPr>
            <p:grpSpPr>
              <a:xfrm>
                <a:off x="5973905" y="2243436"/>
                <a:ext cx="1081336" cy="348358"/>
                <a:chOff x="5973905" y="2243436"/>
                <a:chExt cx="1081336" cy="348358"/>
              </a:xfrm>
            </p:grpSpPr>
            <p:sp>
              <p:nvSpPr>
                <p:cNvPr id="125" name="Freeform 125"/>
                <p:cNvSpPr/>
                <p:nvPr/>
              </p:nvSpPr>
              <p:spPr>
                <a:xfrm>
                  <a:off x="5973905" y="2243436"/>
                  <a:ext cx="1081336" cy="348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990" h="160752">
                      <a:moveTo>
                        <a:pt x="0" y="0"/>
                      </a:moveTo>
                      <a:lnTo>
                        <a:pt x="498990" y="0"/>
                      </a:lnTo>
                      <a:lnTo>
                        <a:pt x="498990" y="160752"/>
                      </a:lnTo>
                      <a:lnTo>
                        <a:pt x="0" y="160752"/>
                      </a:lnTo>
                      <a:close/>
                    </a:path>
                  </a:pathLst>
                </a:custGeom>
                <a:solidFill>
                  <a:srgbClr val="FFF4C1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354B8A49-FD86-DF4E-4630-39960FF2B154}"/>
                    </a:ext>
                  </a:extLst>
                </p:cNvPr>
                <p:cNvGrpSpPr/>
                <p:nvPr/>
              </p:nvGrpSpPr>
              <p:grpSpPr>
                <a:xfrm>
                  <a:off x="6035237" y="2302955"/>
                  <a:ext cx="958671" cy="229320"/>
                  <a:chOff x="6035237" y="2293430"/>
                  <a:chExt cx="958671" cy="229320"/>
                </a:xfrm>
              </p:grpSpPr>
              <p:sp>
                <p:nvSpPr>
                  <p:cNvPr id="131" name="TextBox 131"/>
                  <p:cNvSpPr txBox="1"/>
                  <p:nvPr/>
                </p:nvSpPr>
                <p:spPr>
                  <a:xfrm>
                    <a:off x="6035237" y="2293430"/>
                    <a:ext cx="958671" cy="13419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0"/>
                      </a:lnSpc>
                      <a:spcBef>
                        <a:spcPct val="0"/>
                      </a:spcBef>
                    </a:pPr>
                    <a:r>
                      <a:rPr lang="en-US" sz="800" b="1" dirty="0">
                        <a:solidFill>
                          <a:srgbClr val="5251F7"/>
                        </a:solidFill>
                        <a:latin typeface="Fira Sans" panose="020B0503050000020004" pitchFamily="34" charset="0"/>
                      </a:rPr>
                      <a:t>Caroline Baker</a:t>
                    </a:r>
                  </a:p>
                </p:txBody>
              </p:sp>
              <p:sp>
                <p:nvSpPr>
                  <p:cNvPr id="132" name="TextBox 132"/>
                  <p:cNvSpPr txBox="1"/>
                  <p:nvPr/>
                </p:nvSpPr>
                <p:spPr>
                  <a:xfrm>
                    <a:off x="6112187" y="2434062"/>
                    <a:ext cx="804772" cy="8868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770"/>
                      </a:lnSpc>
                      <a:spcBef>
                        <a:spcPct val="0"/>
                      </a:spcBef>
                    </a:pPr>
                    <a:r>
                      <a:rPr lang="en-US" sz="550" dirty="0">
                        <a:solidFill>
                          <a:srgbClr val="484644"/>
                        </a:solidFill>
                        <a:latin typeface="Fira Sans"/>
                      </a:rPr>
                      <a:t>Marketing Assistant</a:t>
                    </a:r>
                  </a:p>
                </p:txBody>
              </p:sp>
            </p:grp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E6C27562-6B93-9340-CEE3-FF4BEA9804EC}"/>
                  </a:ext>
                </a:extLst>
              </p:cNvPr>
              <p:cNvGrpSpPr/>
              <p:nvPr/>
            </p:nvGrpSpPr>
            <p:grpSpPr>
              <a:xfrm>
                <a:off x="5973905" y="1628379"/>
                <a:ext cx="1081336" cy="348358"/>
                <a:chOff x="5973905" y="1628379"/>
                <a:chExt cx="1081336" cy="348358"/>
              </a:xfrm>
            </p:grpSpPr>
            <p:sp>
              <p:nvSpPr>
                <p:cNvPr id="129" name="Freeform 129"/>
                <p:cNvSpPr/>
                <p:nvPr/>
              </p:nvSpPr>
              <p:spPr>
                <a:xfrm>
                  <a:off x="5973905" y="1628379"/>
                  <a:ext cx="1081336" cy="348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990" h="160752">
                      <a:moveTo>
                        <a:pt x="0" y="0"/>
                      </a:moveTo>
                      <a:lnTo>
                        <a:pt x="498990" y="0"/>
                      </a:lnTo>
                      <a:lnTo>
                        <a:pt x="498990" y="160752"/>
                      </a:lnTo>
                      <a:lnTo>
                        <a:pt x="0" y="160752"/>
                      </a:lnTo>
                      <a:close/>
                    </a:path>
                  </a:pathLst>
                </a:custGeom>
                <a:solidFill>
                  <a:srgbClr val="FFF4C1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A52AD4E4-2060-4BB9-A4F0-38AA6CF54C05}"/>
                    </a:ext>
                  </a:extLst>
                </p:cNvPr>
                <p:cNvGrpSpPr/>
                <p:nvPr/>
              </p:nvGrpSpPr>
              <p:grpSpPr>
                <a:xfrm>
                  <a:off x="6035237" y="1687899"/>
                  <a:ext cx="958671" cy="229319"/>
                  <a:chOff x="6035237" y="1678373"/>
                  <a:chExt cx="958671" cy="229319"/>
                </a:xfrm>
              </p:grpSpPr>
              <p:sp>
                <p:nvSpPr>
                  <p:cNvPr id="133" name="TextBox 133"/>
                  <p:cNvSpPr txBox="1"/>
                  <p:nvPr/>
                </p:nvSpPr>
                <p:spPr>
                  <a:xfrm>
                    <a:off x="6035237" y="1678373"/>
                    <a:ext cx="958671" cy="13419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0"/>
                      </a:lnSpc>
                      <a:spcBef>
                        <a:spcPct val="0"/>
                      </a:spcBef>
                    </a:pPr>
                    <a:r>
                      <a:rPr lang="en-US" sz="800" b="1" dirty="0">
                        <a:solidFill>
                          <a:srgbClr val="5251F7"/>
                        </a:solidFill>
                        <a:latin typeface="Fira Sans" panose="020B0503050000020004" pitchFamily="34" charset="0"/>
                      </a:rPr>
                      <a:t>Lucas Foster</a:t>
                    </a:r>
                  </a:p>
                </p:txBody>
              </p:sp>
              <p:sp>
                <p:nvSpPr>
                  <p:cNvPr id="134" name="TextBox 134"/>
                  <p:cNvSpPr txBox="1"/>
                  <p:nvPr/>
                </p:nvSpPr>
                <p:spPr>
                  <a:xfrm>
                    <a:off x="6112187" y="1819004"/>
                    <a:ext cx="804772" cy="8868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770"/>
                      </a:lnSpc>
                      <a:spcBef>
                        <a:spcPct val="0"/>
                      </a:spcBef>
                    </a:pPr>
                    <a:r>
                      <a:rPr lang="en-US" sz="550" dirty="0">
                        <a:solidFill>
                          <a:srgbClr val="484644"/>
                        </a:solidFill>
                        <a:latin typeface="Fira Sans"/>
                      </a:rPr>
                      <a:t>Social Media Strategist</a:t>
                    </a:r>
                  </a:p>
                </p:txBody>
              </p:sp>
            </p:grp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D9626AC0-1E01-A0C3-49A7-8AD5FB0F9493}"/>
                  </a:ext>
                </a:extLst>
              </p:cNvPr>
              <p:cNvGrpSpPr/>
              <p:nvPr/>
            </p:nvGrpSpPr>
            <p:grpSpPr>
              <a:xfrm>
                <a:off x="5973905" y="2862990"/>
                <a:ext cx="1081336" cy="348358"/>
                <a:chOff x="5973905" y="2862990"/>
                <a:chExt cx="1081336" cy="348358"/>
              </a:xfrm>
            </p:grpSpPr>
            <p:sp>
              <p:nvSpPr>
                <p:cNvPr id="118" name="Freeform 118"/>
                <p:cNvSpPr/>
                <p:nvPr/>
              </p:nvSpPr>
              <p:spPr>
                <a:xfrm>
                  <a:off x="5973905" y="2862990"/>
                  <a:ext cx="1081336" cy="348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990" h="160752">
                      <a:moveTo>
                        <a:pt x="0" y="0"/>
                      </a:moveTo>
                      <a:lnTo>
                        <a:pt x="498990" y="0"/>
                      </a:lnTo>
                      <a:lnTo>
                        <a:pt x="498990" y="160752"/>
                      </a:lnTo>
                      <a:lnTo>
                        <a:pt x="0" y="160752"/>
                      </a:lnTo>
                      <a:close/>
                    </a:path>
                  </a:pathLst>
                </a:custGeom>
                <a:solidFill>
                  <a:srgbClr val="FFF4C1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4592D59A-9E41-E264-F1FB-BD5217A29072}"/>
                    </a:ext>
                  </a:extLst>
                </p:cNvPr>
                <p:cNvGrpSpPr/>
                <p:nvPr/>
              </p:nvGrpSpPr>
              <p:grpSpPr>
                <a:xfrm>
                  <a:off x="6035237" y="2922509"/>
                  <a:ext cx="958671" cy="229319"/>
                  <a:chOff x="6035237" y="2912984"/>
                  <a:chExt cx="958671" cy="229319"/>
                </a:xfrm>
              </p:grpSpPr>
              <p:sp>
                <p:nvSpPr>
                  <p:cNvPr id="135" name="TextBox 135"/>
                  <p:cNvSpPr txBox="1"/>
                  <p:nvPr/>
                </p:nvSpPr>
                <p:spPr>
                  <a:xfrm>
                    <a:off x="6035237" y="2912984"/>
                    <a:ext cx="958671" cy="13419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0"/>
                      </a:lnSpc>
                      <a:spcBef>
                        <a:spcPct val="0"/>
                      </a:spcBef>
                    </a:pPr>
                    <a:r>
                      <a:rPr lang="en-US" sz="800" b="1" dirty="0">
                        <a:solidFill>
                          <a:srgbClr val="5251F7"/>
                        </a:solidFill>
                        <a:latin typeface="Fira Sans" panose="020B0503050000020004" pitchFamily="34" charset="0"/>
                      </a:rPr>
                      <a:t>Greg Miller</a:t>
                    </a:r>
                  </a:p>
                </p:txBody>
              </p:sp>
              <p:sp>
                <p:nvSpPr>
                  <p:cNvPr id="136" name="TextBox 136"/>
                  <p:cNvSpPr txBox="1"/>
                  <p:nvPr/>
                </p:nvSpPr>
                <p:spPr>
                  <a:xfrm>
                    <a:off x="6112187" y="3053615"/>
                    <a:ext cx="804772" cy="8868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770"/>
                      </a:lnSpc>
                      <a:spcBef>
                        <a:spcPct val="0"/>
                      </a:spcBef>
                    </a:pPr>
                    <a:r>
                      <a:rPr lang="en-US" sz="550" u="none" strike="noStrike" dirty="0">
                        <a:solidFill>
                          <a:srgbClr val="484644"/>
                        </a:solidFill>
                        <a:latin typeface="Fira Sans"/>
                      </a:rPr>
                      <a:t>Marketing Coordinator</a:t>
                    </a:r>
                  </a:p>
                </p:txBody>
              </p:sp>
            </p:grp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81F4B34E-92C7-B7DD-542F-9E6969D19FF9}"/>
                  </a:ext>
                </a:extLst>
              </p:cNvPr>
              <p:cNvGrpSpPr/>
              <p:nvPr/>
            </p:nvGrpSpPr>
            <p:grpSpPr>
              <a:xfrm>
                <a:off x="5973905" y="3482543"/>
                <a:ext cx="1081336" cy="348358"/>
                <a:chOff x="5973905" y="3482543"/>
                <a:chExt cx="1081336" cy="348358"/>
              </a:xfrm>
            </p:grpSpPr>
            <p:sp>
              <p:nvSpPr>
                <p:cNvPr id="121" name="Freeform 121"/>
                <p:cNvSpPr/>
                <p:nvPr/>
              </p:nvSpPr>
              <p:spPr>
                <a:xfrm>
                  <a:off x="5973905" y="3482543"/>
                  <a:ext cx="1081336" cy="348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990" h="160752">
                      <a:moveTo>
                        <a:pt x="0" y="0"/>
                      </a:moveTo>
                      <a:lnTo>
                        <a:pt x="498990" y="0"/>
                      </a:lnTo>
                      <a:lnTo>
                        <a:pt x="498990" y="160752"/>
                      </a:lnTo>
                      <a:lnTo>
                        <a:pt x="0" y="160752"/>
                      </a:lnTo>
                      <a:close/>
                    </a:path>
                  </a:pathLst>
                </a:custGeom>
                <a:solidFill>
                  <a:srgbClr val="FFF4C1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52D0708A-45A4-861F-DC53-67236D27250F}"/>
                    </a:ext>
                  </a:extLst>
                </p:cNvPr>
                <p:cNvGrpSpPr/>
                <p:nvPr/>
              </p:nvGrpSpPr>
              <p:grpSpPr>
                <a:xfrm>
                  <a:off x="6035237" y="3542062"/>
                  <a:ext cx="958671" cy="229320"/>
                  <a:chOff x="6035237" y="3532537"/>
                  <a:chExt cx="958671" cy="229320"/>
                </a:xfrm>
              </p:grpSpPr>
              <p:sp>
                <p:nvSpPr>
                  <p:cNvPr id="137" name="TextBox 137"/>
                  <p:cNvSpPr txBox="1"/>
                  <p:nvPr/>
                </p:nvSpPr>
                <p:spPr>
                  <a:xfrm>
                    <a:off x="6035237" y="3532537"/>
                    <a:ext cx="958671" cy="13419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0"/>
                      </a:lnSpc>
                      <a:spcBef>
                        <a:spcPct val="0"/>
                      </a:spcBef>
                    </a:pPr>
                    <a:r>
                      <a:rPr lang="en-US" sz="800" b="1" dirty="0">
                        <a:solidFill>
                          <a:srgbClr val="5251F7"/>
                        </a:solidFill>
                        <a:latin typeface="Fira Sans" panose="020B0503050000020004" pitchFamily="34" charset="0"/>
                      </a:rPr>
                      <a:t>Linda Brown</a:t>
                    </a:r>
                  </a:p>
                </p:txBody>
              </p:sp>
              <p:sp>
                <p:nvSpPr>
                  <p:cNvPr id="138" name="TextBox 138"/>
                  <p:cNvSpPr txBox="1"/>
                  <p:nvPr/>
                </p:nvSpPr>
                <p:spPr>
                  <a:xfrm>
                    <a:off x="6066878" y="3673169"/>
                    <a:ext cx="895390" cy="8868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770"/>
                      </a:lnSpc>
                      <a:spcBef>
                        <a:spcPct val="0"/>
                      </a:spcBef>
                    </a:pPr>
                    <a:r>
                      <a:rPr lang="en-US" sz="550" u="none" strike="noStrike" dirty="0">
                        <a:solidFill>
                          <a:srgbClr val="484644"/>
                        </a:solidFill>
                        <a:latin typeface="Fira Sans"/>
                      </a:rPr>
                      <a:t>Graphic Designer</a:t>
                    </a:r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072D72E-9B6F-2161-5D0F-17F61797BDA8}"/>
                  </a:ext>
                </a:extLst>
              </p:cNvPr>
              <p:cNvGrpSpPr/>
              <p:nvPr/>
            </p:nvGrpSpPr>
            <p:grpSpPr>
              <a:xfrm>
                <a:off x="3535751" y="3463882"/>
                <a:ext cx="1793333" cy="385679"/>
                <a:chOff x="3535751" y="3463882"/>
                <a:chExt cx="1793333" cy="385679"/>
              </a:xfrm>
            </p:grpSpPr>
            <p:pic>
              <p:nvPicPr>
                <p:cNvPr id="11" name="Picture 11"/>
                <p:cNvPicPr>
                  <a:picLocks noChangeAspect="1"/>
                </p:cNvPicPr>
                <p:nvPr/>
              </p:nvPicPr>
              <p:blipFill>
                <a:blip r:embed="rId4"/>
                <a:srcRect l="35437" t="8467" r="36471" b="45028"/>
                <a:stretch>
                  <a:fillRect/>
                </a:stretch>
              </p:blipFill>
              <p:spPr>
                <a:xfrm>
                  <a:off x="3535751" y="3463882"/>
                  <a:ext cx="349467" cy="385679"/>
                </a:xfrm>
                <a:prstGeom prst="rect">
                  <a:avLst/>
                </a:prstGeom>
              </p:spPr>
            </p:pic>
            <p:sp>
              <p:nvSpPr>
                <p:cNvPr id="112" name="Freeform 112"/>
                <p:cNvSpPr/>
                <p:nvPr/>
              </p:nvSpPr>
              <p:spPr>
                <a:xfrm>
                  <a:off x="3885217" y="3463882"/>
                  <a:ext cx="1443867" cy="385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282" h="177974">
                      <a:moveTo>
                        <a:pt x="0" y="0"/>
                      </a:moveTo>
                      <a:lnTo>
                        <a:pt x="666282" y="0"/>
                      </a:lnTo>
                      <a:lnTo>
                        <a:pt x="666282" y="177974"/>
                      </a:lnTo>
                      <a:lnTo>
                        <a:pt x="0" y="177974"/>
                      </a:lnTo>
                      <a:close/>
                    </a:path>
                  </a:pathLst>
                </a:custGeom>
                <a:solidFill>
                  <a:srgbClr val="5251F7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CE8AF98F-568E-6654-52E5-5EAFD80466A6}"/>
                    </a:ext>
                  </a:extLst>
                </p:cNvPr>
                <p:cNvGrpSpPr/>
                <p:nvPr/>
              </p:nvGrpSpPr>
              <p:grpSpPr>
                <a:xfrm>
                  <a:off x="4072818" y="3526219"/>
                  <a:ext cx="1068665" cy="246718"/>
                  <a:chOff x="4072819" y="3516695"/>
                  <a:chExt cx="1068665" cy="246718"/>
                </a:xfrm>
              </p:grpSpPr>
              <p:sp>
                <p:nvSpPr>
                  <p:cNvPr id="139" name="TextBox 139"/>
                  <p:cNvSpPr txBox="1"/>
                  <p:nvPr/>
                </p:nvSpPr>
                <p:spPr>
                  <a:xfrm>
                    <a:off x="4109753" y="3516695"/>
                    <a:ext cx="994796" cy="15562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b="1" dirty="0">
                        <a:solidFill>
                          <a:srgbClr val="FFFFFF"/>
                        </a:solidFill>
                        <a:latin typeface="Fira Sans" panose="020B0503050000020004" pitchFamily="34" charset="0"/>
                      </a:rPr>
                      <a:t>Emma Davis</a:t>
                    </a:r>
                  </a:p>
                </p:txBody>
              </p:sp>
              <p:sp>
                <p:nvSpPr>
                  <p:cNvPr id="140" name="TextBox 140"/>
                  <p:cNvSpPr txBox="1"/>
                  <p:nvPr/>
                </p:nvSpPr>
                <p:spPr>
                  <a:xfrm>
                    <a:off x="4072819" y="3658003"/>
                    <a:ext cx="1068665" cy="10541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840"/>
                      </a:lnSpc>
                      <a:spcBef>
                        <a:spcPct val="0"/>
                      </a:spcBef>
                    </a:pPr>
                    <a:r>
                      <a:rPr lang="en-US" sz="600" dirty="0">
                        <a:solidFill>
                          <a:srgbClr val="FFFFFF"/>
                        </a:solidFill>
                        <a:latin typeface="Fira Sans"/>
                      </a:rPr>
                      <a:t>Marketing Manager</a:t>
                    </a:r>
                  </a:p>
                </p:txBody>
              </p:sp>
            </p:grp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ED5C30E7-C039-AEAD-22A7-06BD725B696A}"/>
                  </a:ext>
                </a:extLst>
              </p:cNvPr>
              <p:cNvGrpSpPr/>
              <p:nvPr/>
            </p:nvGrpSpPr>
            <p:grpSpPr>
              <a:xfrm>
                <a:off x="692572" y="8544007"/>
                <a:ext cx="2201681" cy="548020"/>
                <a:chOff x="692572" y="8546388"/>
                <a:chExt cx="2201681" cy="548020"/>
              </a:xfrm>
            </p:grpSpPr>
            <p:pic>
              <p:nvPicPr>
                <p:cNvPr id="7" name="Picture 7"/>
                <p:cNvPicPr>
                  <a:picLocks noChangeAspect="1"/>
                </p:cNvPicPr>
                <p:nvPr/>
              </p:nvPicPr>
              <p:blipFill>
                <a:blip r:embed="rId5"/>
                <a:srcRect l="46390" r="12167" b="31394"/>
                <a:stretch>
                  <a:fillRect/>
                </a:stretch>
              </p:blipFill>
              <p:spPr>
                <a:xfrm>
                  <a:off x="692572" y="8546388"/>
                  <a:ext cx="496565" cy="548020"/>
                </a:xfrm>
                <a:prstGeom prst="rect">
                  <a:avLst/>
                </a:prstGeom>
              </p:spPr>
            </p:pic>
            <p:sp>
              <p:nvSpPr>
                <p:cNvPr id="30" name="Freeform 30"/>
                <p:cNvSpPr/>
                <p:nvPr/>
              </p:nvSpPr>
              <p:spPr>
                <a:xfrm>
                  <a:off x="1189137" y="8546388"/>
                  <a:ext cx="1705116" cy="548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069" h="258104">
                      <a:moveTo>
                        <a:pt x="0" y="0"/>
                      </a:moveTo>
                      <a:lnTo>
                        <a:pt x="803069" y="0"/>
                      </a:lnTo>
                      <a:lnTo>
                        <a:pt x="803069" y="258104"/>
                      </a:lnTo>
                      <a:lnTo>
                        <a:pt x="0" y="258104"/>
                      </a:lnTo>
                      <a:close/>
                    </a:path>
                  </a:pathLst>
                </a:custGeom>
                <a:solidFill>
                  <a:srgbClr val="5251F7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B802B9EE-557B-B1E0-39B1-5991C9D70137}"/>
                    </a:ext>
                  </a:extLst>
                </p:cNvPr>
                <p:cNvGrpSpPr/>
                <p:nvPr/>
              </p:nvGrpSpPr>
              <p:grpSpPr>
                <a:xfrm>
                  <a:off x="1232884" y="8654610"/>
                  <a:ext cx="1617623" cy="317288"/>
                  <a:chOff x="1232884" y="8645086"/>
                  <a:chExt cx="1617623" cy="317288"/>
                </a:xfrm>
              </p:grpSpPr>
              <p:sp>
                <p:nvSpPr>
                  <p:cNvPr id="141" name="TextBox 141"/>
                  <p:cNvSpPr txBox="1"/>
                  <p:nvPr/>
                </p:nvSpPr>
                <p:spPr>
                  <a:xfrm>
                    <a:off x="1232884" y="8645086"/>
                    <a:ext cx="1617623" cy="20428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680"/>
                      </a:lnSpc>
                      <a:spcBef>
                        <a:spcPct val="0"/>
                      </a:spcBef>
                    </a:pPr>
                    <a:r>
                      <a:rPr lang="en-US" sz="1200" b="1" dirty="0">
                        <a:solidFill>
                          <a:srgbClr val="FFFFFF"/>
                        </a:solidFill>
                        <a:latin typeface="Fira Sans" panose="020B0503050000020004" pitchFamily="34" charset="0"/>
                      </a:rPr>
                      <a:t>David Rodriguez</a:t>
                    </a:r>
                  </a:p>
                </p:txBody>
              </p:sp>
              <p:sp>
                <p:nvSpPr>
                  <p:cNvPr id="142" name="TextBox 142"/>
                  <p:cNvSpPr txBox="1"/>
                  <p:nvPr/>
                </p:nvSpPr>
                <p:spPr>
                  <a:xfrm>
                    <a:off x="1289151" y="8828177"/>
                    <a:ext cx="1505087" cy="13419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0"/>
                      </a:lnSpc>
                      <a:spcBef>
                        <a:spcPct val="0"/>
                      </a:spcBef>
                    </a:pPr>
                    <a:r>
                      <a:rPr lang="en-US" sz="800" dirty="0">
                        <a:solidFill>
                          <a:srgbClr val="FFFFFF"/>
                        </a:solidFill>
                        <a:latin typeface="Fira Sans"/>
                      </a:rPr>
                      <a:t>Chief Marketing Officer (CMO)</a:t>
                    </a:r>
                  </a:p>
                </p:txBody>
              </p:sp>
            </p:grp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CDF0812-197E-8486-D95C-54B711030F4F}"/>
                  </a:ext>
                </a:extLst>
              </p:cNvPr>
              <p:cNvGrpSpPr/>
              <p:nvPr/>
            </p:nvGrpSpPr>
            <p:grpSpPr>
              <a:xfrm>
                <a:off x="504759" y="1595761"/>
                <a:ext cx="3380459" cy="712765"/>
                <a:chOff x="504759" y="1595761"/>
                <a:chExt cx="3380459" cy="712765"/>
              </a:xfrm>
            </p:grpSpPr>
            <p:pic>
              <p:nvPicPr>
                <p:cNvPr id="3" name="Picture 3"/>
                <p:cNvPicPr>
                  <a:picLocks noChangeAspect="1"/>
                </p:cNvPicPr>
                <p:nvPr/>
              </p:nvPicPr>
              <p:blipFill>
                <a:blip r:embed="rId6"/>
                <a:srcRect l="37077" t="11459" r="40746" b="53874"/>
                <a:stretch>
                  <a:fillRect/>
                </a:stretch>
              </p:blipFill>
              <p:spPr>
                <a:xfrm>
                  <a:off x="504759" y="1595761"/>
                  <a:ext cx="684378" cy="712765"/>
                </a:xfrm>
                <a:prstGeom prst="rect">
                  <a:avLst/>
                </a:prstGeom>
              </p:spPr>
            </p:pic>
            <p:sp>
              <p:nvSpPr>
                <p:cNvPr id="35" name="Freeform 35"/>
                <p:cNvSpPr/>
                <p:nvPr/>
              </p:nvSpPr>
              <p:spPr>
                <a:xfrm>
                  <a:off x="1189137" y="1595761"/>
                  <a:ext cx="2696081" cy="712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297" h="258104">
                      <a:moveTo>
                        <a:pt x="0" y="0"/>
                      </a:moveTo>
                      <a:lnTo>
                        <a:pt x="976297" y="0"/>
                      </a:lnTo>
                      <a:lnTo>
                        <a:pt x="976297" y="258104"/>
                      </a:lnTo>
                      <a:lnTo>
                        <a:pt x="0" y="258104"/>
                      </a:lnTo>
                      <a:close/>
                    </a:path>
                  </a:pathLst>
                </a:custGeom>
                <a:solidFill>
                  <a:srgbClr val="5251F7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26FBFF0C-F7E8-E636-7B35-2CD48861C9C0}"/>
                    </a:ext>
                  </a:extLst>
                </p:cNvPr>
                <p:cNvGrpSpPr/>
                <p:nvPr/>
              </p:nvGrpSpPr>
              <p:grpSpPr>
                <a:xfrm>
                  <a:off x="1363871" y="1720284"/>
                  <a:ext cx="2346614" cy="449433"/>
                  <a:chOff x="1363870" y="1701234"/>
                  <a:chExt cx="2346614" cy="449433"/>
                </a:xfrm>
              </p:grpSpPr>
              <p:sp>
                <p:nvSpPr>
                  <p:cNvPr id="143" name="TextBox 143"/>
                  <p:cNvSpPr txBox="1"/>
                  <p:nvPr/>
                </p:nvSpPr>
                <p:spPr>
                  <a:xfrm>
                    <a:off x="1458252" y="1701234"/>
                    <a:ext cx="2157850" cy="27368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2239"/>
                      </a:lnSpc>
                      <a:spcBef>
                        <a:spcPct val="0"/>
                      </a:spcBef>
                    </a:pPr>
                    <a:r>
                      <a:rPr lang="en-US" sz="1599" b="1" dirty="0">
                        <a:solidFill>
                          <a:srgbClr val="FFFFFF"/>
                        </a:solidFill>
                        <a:latin typeface="Fira Sans" panose="020B0503050000020004" pitchFamily="34" charset="0"/>
                      </a:rPr>
                      <a:t>Johnathan Anderson</a:t>
                    </a:r>
                  </a:p>
                </p:txBody>
              </p:sp>
              <p:sp>
                <p:nvSpPr>
                  <p:cNvPr id="144" name="TextBox 144"/>
                  <p:cNvSpPr txBox="1"/>
                  <p:nvPr/>
                </p:nvSpPr>
                <p:spPr>
                  <a:xfrm>
                    <a:off x="1363870" y="1952547"/>
                    <a:ext cx="2346614" cy="19812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679"/>
                      </a:lnSpc>
                      <a:spcBef>
                        <a:spcPct val="0"/>
                      </a:spcBef>
                    </a:pPr>
                    <a:r>
                      <a:rPr lang="en-US" sz="1200" dirty="0">
                        <a:solidFill>
                          <a:srgbClr val="FFFFFF"/>
                        </a:solidFill>
                        <a:latin typeface="Fira Sans"/>
                      </a:rPr>
                      <a:t>CEO of OrbitConnect Solutions</a:t>
                    </a:r>
                  </a:p>
                </p:txBody>
              </p:sp>
            </p:grpSp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5E7AC963-AE31-8C69-2D1B-9126432A849F}"/>
                  </a:ext>
                </a:extLst>
              </p:cNvPr>
              <p:cNvGrpSpPr/>
              <p:nvPr/>
            </p:nvGrpSpPr>
            <p:grpSpPr>
              <a:xfrm>
                <a:off x="5973905" y="6591253"/>
                <a:ext cx="1081336" cy="348358"/>
                <a:chOff x="5973905" y="6591253"/>
                <a:chExt cx="1081336" cy="348358"/>
              </a:xfrm>
            </p:grpSpPr>
            <p:sp>
              <p:nvSpPr>
                <p:cNvPr id="72" name="Freeform 72"/>
                <p:cNvSpPr/>
                <p:nvPr/>
              </p:nvSpPr>
              <p:spPr>
                <a:xfrm>
                  <a:off x="5973905" y="6591253"/>
                  <a:ext cx="1081336" cy="348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990" h="160752">
                      <a:moveTo>
                        <a:pt x="0" y="0"/>
                      </a:moveTo>
                      <a:lnTo>
                        <a:pt x="498990" y="0"/>
                      </a:lnTo>
                      <a:lnTo>
                        <a:pt x="498990" y="160752"/>
                      </a:lnTo>
                      <a:lnTo>
                        <a:pt x="0" y="160752"/>
                      </a:lnTo>
                      <a:close/>
                    </a:path>
                  </a:pathLst>
                </a:custGeom>
                <a:solidFill>
                  <a:srgbClr val="FFF4C1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E189D9C0-6A06-B106-E117-21B80B8C0B0F}"/>
                    </a:ext>
                  </a:extLst>
                </p:cNvPr>
                <p:cNvGrpSpPr/>
                <p:nvPr/>
              </p:nvGrpSpPr>
              <p:grpSpPr>
                <a:xfrm>
                  <a:off x="6035237" y="6650772"/>
                  <a:ext cx="958671" cy="229320"/>
                  <a:chOff x="6035237" y="6641247"/>
                  <a:chExt cx="958671" cy="229320"/>
                </a:xfrm>
              </p:grpSpPr>
              <p:sp>
                <p:nvSpPr>
                  <p:cNvPr id="145" name="TextBox 145"/>
                  <p:cNvSpPr txBox="1"/>
                  <p:nvPr/>
                </p:nvSpPr>
                <p:spPr>
                  <a:xfrm>
                    <a:off x="6035237" y="6641247"/>
                    <a:ext cx="958671" cy="13419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0"/>
                      </a:lnSpc>
                      <a:spcBef>
                        <a:spcPct val="0"/>
                      </a:spcBef>
                    </a:pPr>
                    <a:r>
                      <a:rPr lang="en-US" sz="800" b="1" dirty="0">
                        <a:solidFill>
                          <a:srgbClr val="5251F7"/>
                        </a:solidFill>
                        <a:latin typeface="Fira Sans" panose="020B0503050000020004" pitchFamily="34" charset="0"/>
                      </a:rPr>
                      <a:t>Nathan Reed</a:t>
                    </a:r>
                  </a:p>
                </p:txBody>
              </p:sp>
              <p:sp>
                <p:nvSpPr>
                  <p:cNvPr id="146" name="TextBox 146"/>
                  <p:cNvSpPr txBox="1"/>
                  <p:nvPr/>
                </p:nvSpPr>
                <p:spPr>
                  <a:xfrm>
                    <a:off x="6112187" y="6781879"/>
                    <a:ext cx="804772" cy="8868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770"/>
                      </a:lnSpc>
                      <a:spcBef>
                        <a:spcPct val="0"/>
                      </a:spcBef>
                    </a:pPr>
                    <a:r>
                      <a:rPr lang="en-US" sz="550" u="none" strike="noStrike" dirty="0">
                        <a:solidFill>
                          <a:srgbClr val="484644"/>
                        </a:solidFill>
                        <a:latin typeface="Fira Sans"/>
                      </a:rPr>
                      <a:t>Financial Analyst</a:t>
                    </a:r>
                  </a:p>
                </p:txBody>
              </p:sp>
            </p:grp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36CD1B6-F9C6-0FB4-5659-8E301BBA884C}"/>
                  </a:ext>
                </a:extLst>
              </p:cNvPr>
              <p:cNvGrpSpPr/>
              <p:nvPr/>
            </p:nvGrpSpPr>
            <p:grpSpPr>
              <a:xfrm>
                <a:off x="692572" y="6491422"/>
                <a:ext cx="2201681" cy="548020"/>
                <a:chOff x="692572" y="6491422"/>
                <a:chExt cx="2201681" cy="548020"/>
              </a:xfrm>
            </p:grpSpPr>
            <p:pic>
              <p:nvPicPr>
                <p:cNvPr id="9" name="Picture 9"/>
                <p:cNvPicPr>
                  <a:picLocks noChangeAspect="1"/>
                </p:cNvPicPr>
                <p:nvPr/>
              </p:nvPicPr>
              <p:blipFill>
                <a:blip r:embed="rId7"/>
                <a:srcRect l="46491" t="15941" r="27054" b="40237"/>
                <a:stretch>
                  <a:fillRect/>
                </a:stretch>
              </p:blipFill>
              <p:spPr>
                <a:xfrm>
                  <a:off x="692572" y="6491422"/>
                  <a:ext cx="496565" cy="548020"/>
                </a:xfrm>
                <a:prstGeom prst="rect">
                  <a:avLst/>
                </a:prstGeom>
              </p:spPr>
            </p:pic>
            <p:sp>
              <p:nvSpPr>
                <p:cNvPr id="80" name="Freeform 80"/>
                <p:cNvSpPr/>
                <p:nvPr/>
              </p:nvSpPr>
              <p:spPr>
                <a:xfrm>
                  <a:off x="1189137" y="6491422"/>
                  <a:ext cx="1705116" cy="548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069" h="258104">
                      <a:moveTo>
                        <a:pt x="0" y="0"/>
                      </a:moveTo>
                      <a:lnTo>
                        <a:pt x="803069" y="0"/>
                      </a:lnTo>
                      <a:lnTo>
                        <a:pt x="803069" y="258104"/>
                      </a:lnTo>
                      <a:lnTo>
                        <a:pt x="0" y="258104"/>
                      </a:lnTo>
                      <a:close/>
                    </a:path>
                  </a:pathLst>
                </a:custGeom>
                <a:solidFill>
                  <a:srgbClr val="5251F7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29A9DE33-4A97-D979-400D-4F9ACA923D2D}"/>
                    </a:ext>
                  </a:extLst>
                </p:cNvPr>
                <p:cNvGrpSpPr/>
                <p:nvPr/>
              </p:nvGrpSpPr>
              <p:grpSpPr>
                <a:xfrm>
                  <a:off x="1189137" y="6599645"/>
                  <a:ext cx="1705116" cy="317288"/>
                  <a:chOff x="1189137" y="6590120"/>
                  <a:chExt cx="1705116" cy="317288"/>
                </a:xfrm>
              </p:grpSpPr>
              <p:sp>
                <p:nvSpPr>
                  <p:cNvPr id="147" name="TextBox 147"/>
                  <p:cNvSpPr txBox="1"/>
                  <p:nvPr/>
                </p:nvSpPr>
                <p:spPr>
                  <a:xfrm>
                    <a:off x="1232884" y="6590120"/>
                    <a:ext cx="1617623" cy="20428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680"/>
                      </a:lnSpc>
                      <a:spcBef>
                        <a:spcPct val="0"/>
                      </a:spcBef>
                    </a:pPr>
                    <a:r>
                      <a:rPr lang="en-US" sz="1200" b="1" dirty="0">
                        <a:solidFill>
                          <a:srgbClr val="FFFFFF"/>
                        </a:solidFill>
                        <a:latin typeface="Fira Sans" panose="020B0503050000020004" pitchFamily="34" charset="0"/>
                      </a:rPr>
                      <a:t>Amy Johnson</a:t>
                    </a:r>
                  </a:p>
                </p:txBody>
              </p:sp>
              <p:sp>
                <p:nvSpPr>
                  <p:cNvPr id="148" name="TextBox 148"/>
                  <p:cNvSpPr txBox="1"/>
                  <p:nvPr/>
                </p:nvSpPr>
                <p:spPr>
                  <a:xfrm>
                    <a:off x="1189137" y="6773211"/>
                    <a:ext cx="1705116" cy="13419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0"/>
                      </a:lnSpc>
                      <a:spcBef>
                        <a:spcPct val="0"/>
                      </a:spcBef>
                    </a:pPr>
                    <a:r>
                      <a:rPr lang="en-US" sz="800" dirty="0">
                        <a:solidFill>
                          <a:srgbClr val="FFFFFF"/>
                        </a:solidFill>
                        <a:latin typeface="Fira Sans"/>
                      </a:rPr>
                      <a:t>Chief Financial Officer (CFO)</a:t>
                    </a:r>
                  </a:p>
                </p:txBody>
              </p:sp>
            </p:grp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DC30AE40-C2A7-80D9-CCAA-8AA4C2F41814}"/>
                  </a:ext>
                </a:extLst>
              </p:cNvPr>
              <p:cNvGrpSpPr/>
              <p:nvPr/>
            </p:nvGrpSpPr>
            <p:grpSpPr>
              <a:xfrm>
                <a:off x="3535751" y="6572593"/>
                <a:ext cx="1793333" cy="385679"/>
                <a:chOff x="3535751" y="6572592"/>
                <a:chExt cx="1793333" cy="385679"/>
              </a:xfrm>
            </p:grpSpPr>
            <p:pic>
              <p:nvPicPr>
                <p:cNvPr id="15" name="Picture 15"/>
                <p:cNvPicPr>
                  <a:picLocks noChangeAspect="1"/>
                </p:cNvPicPr>
                <p:nvPr/>
              </p:nvPicPr>
              <p:blipFill>
                <a:blip r:embed="rId8"/>
                <a:srcRect l="36551" t="7839" r="37178" b="48644"/>
                <a:stretch>
                  <a:fillRect/>
                </a:stretch>
              </p:blipFill>
              <p:spPr>
                <a:xfrm>
                  <a:off x="3535751" y="6572592"/>
                  <a:ext cx="349467" cy="385679"/>
                </a:xfrm>
                <a:prstGeom prst="rect">
                  <a:avLst/>
                </a:prstGeom>
              </p:spPr>
            </p:pic>
            <p:sp>
              <p:nvSpPr>
                <p:cNvPr id="75" name="Freeform 75"/>
                <p:cNvSpPr/>
                <p:nvPr/>
              </p:nvSpPr>
              <p:spPr>
                <a:xfrm>
                  <a:off x="3885217" y="6572592"/>
                  <a:ext cx="1443867" cy="385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282" h="177974">
                      <a:moveTo>
                        <a:pt x="0" y="0"/>
                      </a:moveTo>
                      <a:lnTo>
                        <a:pt x="666282" y="0"/>
                      </a:lnTo>
                      <a:lnTo>
                        <a:pt x="666282" y="177974"/>
                      </a:lnTo>
                      <a:lnTo>
                        <a:pt x="0" y="177974"/>
                      </a:lnTo>
                      <a:close/>
                    </a:path>
                  </a:pathLst>
                </a:custGeom>
                <a:solidFill>
                  <a:srgbClr val="5251F7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BA1B8D40-5958-916A-7C0C-58071D019BC8}"/>
                    </a:ext>
                  </a:extLst>
                </p:cNvPr>
                <p:cNvGrpSpPr/>
                <p:nvPr/>
              </p:nvGrpSpPr>
              <p:grpSpPr>
                <a:xfrm>
                  <a:off x="3959666" y="6634929"/>
                  <a:ext cx="1294970" cy="246718"/>
                  <a:chOff x="3959666" y="6625405"/>
                  <a:chExt cx="1294970" cy="246718"/>
                </a:xfrm>
              </p:grpSpPr>
              <p:sp>
                <p:nvSpPr>
                  <p:cNvPr id="149" name="TextBox 149"/>
                  <p:cNvSpPr txBox="1"/>
                  <p:nvPr/>
                </p:nvSpPr>
                <p:spPr>
                  <a:xfrm>
                    <a:off x="4109753" y="6625405"/>
                    <a:ext cx="994796" cy="15562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b="1" dirty="0">
                        <a:solidFill>
                          <a:srgbClr val="FFFFFF"/>
                        </a:solidFill>
                        <a:latin typeface="Fira Sans" panose="020B0503050000020004" pitchFamily="34" charset="0"/>
                      </a:rPr>
                      <a:t>Brian White</a:t>
                    </a:r>
                  </a:p>
                </p:txBody>
              </p:sp>
              <p:sp>
                <p:nvSpPr>
                  <p:cNvPr id="150" name="TextBox 150"/>
                  <p:cNvSpPr txBox="1"/>
                  <p:nvPr/>
                </p:nvSpPr>
                <p:spPr>
                  <a:xfrm>
                    <a:off x="3959666" y="6766713"/>
                    <a:ext cx="1294970" cy="10541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840"/>
                      </a:lnSpc>
                      <a:spcBef>
                        <a:spcPct val="0"/>
                      </a:spcBef>
                    </a:pPr>
                    <a:r>
                      <a:rPr lang="en-US" sz="600" dirty="0">
                        <a:solidFill>
                          <a:srgbClr val="FFFFFF"/>
                        </a:solidFill>
                        <a:latin typeface="Fira Sans"/>
                      </a:rPr>
                      <a:t>Financial Specialist</a:t>
                    </a:r>
                  </a:p>
                </p:txBody>
              </p:sp>
            </p:grp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4A6DC578-279A-50BB-F90F-741B03E82633}"/>
                  </a:ext>
                </a:extLst>
              </p:cNvPr>
              <p:cNvGrpSpPr/>
              <p:nvPr/>
            </p:nvGrpSpPr>
            <p:grpSpPr>
              <a:xfrm>
                <a:off x="5973905" y="7559816"/>
                <a:ext cx="1081336" cy="348358"/>
                <a:chOff x="5973905" y="7559816"/>
                <a:chExt cx="1081336" cy="348358"/>
              </a:xfrm>
            </p:grpSpPr>
            <p:sp>
              <p:nvSpPr>
                <p:cNvPr id="90" name="Freeform 90"/>
                <p:cNvSpPr/>
                <p:nvPr/>
              </p:nvSpPr>
              <p:spPr>
                <a:xfrm>
                  <a:off x="5973905" y="7559816"/>
                  <a:ext cx="1081336" cy="348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990" h="160752">
                      <a:moveTo>
                        <a:pt x="0" y="0"/>
                      </a:moveTo>
                      <a:lnTo>
                        <a:pt x="498990" y="0"/>
                      </a:lnTo>
                      <a:lnTo>
                        <a:pt x="498990" y="160752"/>
                      </a:lnTo>
                      <a:lnTo>
                        <a:pt x="0" y="160752"/>
                      </a:lnTo>
                      <a:close/>
                    </a:path>
                  </a:pathLst>
                </a:custGeom>
                <a:solidFill>
                  <a:srgbClr val="FFF4C1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C11752EC-8F84-A79C-35C8-D9403BEDED37}"/>
                    </a:ext>
                  </a:extLst>
                </p:cNvPr>
                <p:cNvGrpSpPr/>
                <p:nvPr/>
              </p:nvGrpSpPr>
              <p:grpSpPr>
                <a:xfrm>
                  <a:off x="6035237" y="7619336"/>
                  <a:ext cx="958671" cy="229319"/>
                  <a:chOff x="6035237" y="7609810"/>
                  <a:chExt cx="958671" cy="229319"/>
                </a:xfrm>
              </p:grpSpPr>
              <p:sp>
                <p:nvSpPr>
                  <p:cNvPr id="151" name="TextBox 151"/>
                  <p:cNvSpPr txBox="1"/>
                  <p:nvPr/>
                </p:nvSpPr>
                <p:spPr>
                  <a:xfrm>
                    <a:off x="6035237" y="7609810"/>
                    <a:ext cx="958671" cy="13419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0"/>
                      </a:lnSpc>
                      <a:spcBef>
                        <a:spcPct val="0"/>
                      </a:spcBef>
                    </a:pPr>
                    <a:r>
                      <a:rPr lang="en-US" sz="800" b="1" dirty="0">
                        <a:solidFill>
                          <a:srgbClr val="5251F7"/>
                        </a:solidFill>
                        <a:latin typeface="Fira Sans" panose="020B0503050000020004" pitchFamily="34" charset="0"/>
                      </a:rPr>
                      <a:t>Olivia Taylor</a:t>
                    </a:r>
                  </a:p>
                </p:txBody>
              </p:sp>
              <p:sp>
                <p:nvSpPr>
                  <p:cNvPr id="152" name="TextBox 152"/>
                  <p:cNvSpPr txBox="1"/>
                  <p:nvPr/>
                </p:nvSpPr>
                <p:spPr>
                  <a:xfrm>
                    <a:off x="6266237" y="7750441"/>
                    <a:ext cx="496672" cy="8868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770"/>
                      </a:lnSpc>
                      <a:spcBef>
                        <a:spcPct val="0"/>
                      </a:spcBef>
                    </a:pPr>
                    <a:r>
                      <a:rPr lang="en-US" sz="550" u="none" strike="noStrike" dirty="0">
                        <a:solidFill>
                          <a:srgbClr val="484644"/>
                        </a:solidFill>
                        <a:latin typeface="Fira Sans"/>
                      </a:rPr>
                      <a:t>Sales Associate</a:t>
                    </a:r>
                  </a:p>
                </p:txBody>
              </p:sp>
            </p:grp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75446F61-69D9-821F-525E-54E6C29B0B75}"/>
                  </a:ext>
                </a:extLst>
              </p:cNvPr>
              <p:cNvGrpSpPr/>
              <p:nvPr/>
            </p:nvGrpSpPr>
            <p:grpSpPr>
              <a:xfrm>
                <a:off x="5973905" y="8179369"/>
                <a:ext cx="1081336" cy="348358"/>
                <a:chOff x="5973905" y="8179369"/>
                <a:chExt cx="1081336" cy="348358"/>
              </a:xfrm>
            </p:grpSpPr>
            <p:sp>
              <p:nvSpPr>
                <p:cNvPr id="93" name="Freeform 93"/>
                <p:cNvSpPr/>
                <p:nvPr/>
              </p:nvSpPr>
              <p:spPr>
                <a:xfrm>
                  <a:off x="5973905" y="8179369"/>
                  <a:ext cx="1081336" cy="348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990" h="160752">
                      <a:moveTo>
                        <a:pt x="0" y="0"/>
                      </a:moveTo>
                      <a:lnTo>
                        <a:pt x="498990" y="0"/>
                      </a:lnTo>
                      <a:lnTo>
                        <a:pt x="498990" y="160752"/>
                      </a:lnTo>
                      <a:lnTo>
                        <a:pt x="0" y="160752"/>
                      </a:lnTo>
                      <a:close/>
                    </a:path>
                  </a:pathLst>
                </a:custGeom>
                <a:solidFill>
                  <a:srgbClr val="FFF4C1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67" name="Group 166">
                  <a:extLst>
                    <a:ext uri="{FF2B5EF4-FFF2-40B4-BE49-F238E27FC236}">
                      <a16:creationId xmlns:a16="http://schemas.microsoft.com/office/drawing/2014/main" id="{41098BD1-324D-1A80-93DB-29E6D4F2FA2D}"/>
                    </a:ext>
                  </a:extLst>
                </p:cNvPr>
                <p:cNvGrpSpPr/>
                <p:nvPr/>
              </p:nvGrpSpPr>
              <p:grpSpPr>
                <a:xfrm>
                  <a:off x="6035237" y="8238889"/>
                  <a:ext cx="958671" cy="229320"/>
                  <a:chOff x="6035237" y="8229363"/>
                  <a:chExt cx="958671" cy="229320"/>
                </a:xfrm>
              </p:grpSpPr>
              <p:sp>
                <p:nvSpPr>
                  <p:cNvPr id="153" name="TextBox 153"/>
                  <p:cNvSpPr txBox="1"/>
                  <p:nvPr/>
                </p:nvSpPr>
                <p:spPr>
                  <a:xfrm>
                    <a:off x="6035237" y="8229363"/>
                    <a:ext cx="958671" cy="13419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0"/>
                      </a:lnSpc>
                      <a:spcBef>
                        <a:spcPct val="0"/>
                      </a:spcBef>
                    </a:pPr>
                    <a:r>
                      <a:rPr lang="en-US" sz="800" b="1" dirty="0">
                        <a:solidFill>
                          <a:srgbClr val="5251F7"/>
                        </a:solidFill>
                        <a:latin typeface="Fira Sans" panose="020B0503050000020004" pitchFamily="34" charset="0"/>
                      </a:rPr>
                      <a:t>Chris Turner</a:t>
                    </a:r>
                  </a:p>
                </p:txBody>
              </p:sp>
              <p:sp>
                <p:nvSpPr>
                  <p:cNvPr id="154" name="TextBox 154"/>
                  <p:cNvSpPr txBox="1"/>
                  <p:nvPr/>
                </p:nvSpPr>
                <p:spPr>
                  <a:xfrm>
                    <a:off x="6176529" y="8369995"/>
                    <a:ext cx="676088" cy="8868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770"/>
                      </a:lnSpc>
                      <a:spcBef>
                        <a:spcPct val="0"/>
                      </a:spcBef>
                    </a:pPr>
                    <a:r>
                      <a:rPr lang="en-US" sz="550" u="none" strike="noStrike" dirty="0">
                        <a:solidFill>
                          <a:srgbClr val="484644"/>
                        </a:solidFill>
                        <a:latin typeface="Fira Sans"/>
                      </a:rPr>
                      <a:t>Sales Coordinator</a:t>
                    </a:r>
                  </a:p>
                </p:txBody>
              </p:sp>
            </p:grp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00EB85B7-6888-3AFD-FDF4-4C23AF6481FD}"/>
                  </a:ext>
                </a:extLst>
              </p:cNvPr>
              <p:cNvGrpSpPr/>
              <p:nvPr/>
            </p:nvGrpSpPr>
            <p:grpSpPr>
              <a:xfrm>
                <a:off x="3535751" y="8160708"/>
                <a:ext cx="1793333" cy="385679"/>
                <a:chOff x="3535751" y="8160708"/>
                <a:chExt cx="1793333" cy="385679"/>
              </a:xfrm>
            </p:grpSpPr>
            <p:pic>
              <p:nvPicPr>
                <p:cNvPr id="13" name="Picture 13"/>
                <p:cNvPicPr>
                  <a:picLocks noChangeAspect="1"/>
                </p:cNvPicPr>
                <p:nvPr/>
              </p:nvPicPr>
              <p:blipFill>
                <a:blip r:embed="rId9"/>
                <a:srcRect l="55340" t="16485" r="21763" b="45588"/>
                <a:stretch>
                  <a:fillRect/>
                </a:stretch>
              </p:blipFill>
              <p:spPr>
                <a:xfrm>
                  <a:off x="3535751" y="8160708"/>
                  <a:ext cx="349467" cy="385679"/>
                </a:xfrm>
                <a:prstGeom prst="rect">
                  <a:avLst/>
                </a:prstGeom>
              </p:spPr>
            </p:pic>
            <p:sp>
              <p:nvSpPr>
                <p:cNvPr id="84" name="Freeform 84"/>
                <p:cNvSpPr/>
                <p:nvPr/>
              </p:nvSpPr>
              <p:spPr>
                <a:xfrm>
                  <a:off x="3885217" y="8160708"/>
                  <a:ext cx="1443867" cy="385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282" h="177974">
                      <a:moveTo>
                        <a:pt x="0" y="0"/>
                      </a:moveTo>
                      <a:lnTo>
                        <a:pt x="666282" y="0"/>
                      </a:lnTo>
                      <a:lnTo>
                        <a:pt x="666282" y="177974"/>
                      </a:lnTo>
                      <a:lnTo>
                        <a:pt x="0" y="177974"/>
                      </a:lnTo>
                      <a:close/>
                    </a:path>
                  </a:pathLst>
                </a:custGeom>
                <a:solidFill>
                  <a:srgbClr val="5251F7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DF1D392F-98B4-54C1-C780-3D0FE45391C5}"/>
                    </a:ext>
                  </a:extLst>
                </p:cNvPr>
                <p:cNvGrpSpPr/>
                <p:nvPr/>
              </p:nvGrpSpPr>
              <p:grpSpPr>
                <a:xfrm>
                  <a:off x="3959666" y="8223045"/>
                  <a:ext cx="1294970" cy="246718"/>
                  <a:chOff x="3959666" y="8213521"/>
                  <a:chExt cx="1294970" cy="246718"/>
                </a:xfrm>
              </p:grpSpPr>
              <p:sp>
                <p:nvSpPr>
                  <p:cNvPr id="155" name="TextBox 155"/>
                  <p:cNvSpPr txBox="1"/>
                  <p:nvPr/>
                </p:nvSpPr>
                <p:spPr>
                  <a:xfrm>
                    <a:off x="4109753" y="8213521"/>
                    <a:ext cx="994796" cy="15562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b="1" dirty="0">
                        <a:solidFill>
                          <a:srgbClr val="FFFFFF"/>
                        </a:solidFill>
                        <a:latin typeface="Fira Sans" panose="020B0503050000020004" pitchFamily="34" charset="0"/>
                      </a:rPr>
                      <a:t>Susan Lee</a:t>
                    </a:r>
                  </a:p>
                </p:txBody>
              </p:sp>
              <p:sp>
                <p:nvSpPr>
                  <p:cNvPr id="156" name="TextBox 156"/>
                  <p:cNvSpPr txBox="1"/>
                  <p:nvPr/>
                </p:nvSpPr>
                <p:spPr>
                  <a:xfrm>
                    <a:off x="3959666" y="8354829"/>
                    <a:ext cx="1294970" cy="10541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840"/>
                      </a:lnSpc>
                      <a:spcBef>
                        <a:spcPct val="0"/>
                      </a:spcBef>
                    </a:pPr>
                    <a:r>
                      <a:rPr lang="en-US" sz="600" dirty="0">
                        <a:solidFill>
                          <a:srgbClr val="FFFFFF"/>
                        </a:solidFill>
                        <a:latin typeface="Fira Sans"/>
                      </a:rPr>
                      <a:t>Sales Manager</a:t>
                    </a:r>
                  </a:p>
                </p:txBody>
              </p:sp>
            </p:grp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7D43F029-64AE-50FE-E3C6-488966E0A893}"/>
                  </a:ext>
                </a:extLst>
              </p:cNvPr>
              <p:cNvGrpSpPr/>
              <p:nvPr/>
            </p:nvGrpSpPr>
            <p:grpSpPr>
              <a:xfrm>
                <a:off x="5973905" y="9113069"/>
                <a:ext cx="1081336" cy="348358"/>
                <a:chOff x="5973905" y="9113069"/>
                <a:chExt cx="1081336" cy="348358"/>
              </a:xfrm>
            </p:grpSpPr>
            <p:sp>
              <p:nvSpPr>
                <p:cNvPr id="106" name="Freeform 106"/>
                <p:cNvSpPr/>
                <p:nvPr/>
              </p:nvSpPr>
              <p:spPr>
                <a:xfrm>
                  <a:off x="5973905" y="9113069"/>
                  <a:ext cx="1081336" cy="348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990" h="160752">
                      <a:moveTo>
                        <a:pt x="0" y="0"/>
                      </a:moveTo>
                      <a:lnTo>
                        <a:pt x="498990" y="0"/>
                      </a:lnTo>
                      <a:lnTo>
                        <a:pt x="498990" y="160752"/>
                      </a:lnTo>
                      <a:lnTo>
                        <a:pt x="0" y="160752"/>
                      </a:lnTo>
                      <a:close/>
                    </a:path>
                  </a:pathLst>
                </a:custGeom>
                <a:solidFill>
                  <a:srgbClr val="FFF4C1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4F667517-4E8E-EA5E-F2E2-DADDE2E7BA77}"/>
                    </a:ext>
                  </a:extLst>
                </p:cNvPr>
                <p:cNvGrpSpPr/>
                <p:nvPr/>
              </p:nvGrpSpPr>
              <p:grpSpPr>
                <a:xfrm>
                  <a:off x="5973905" y="9172589"/>
                  <a:ext cx="1081336" cy="229320"/>
                  <a:chOff x="5973905" y="9163063"/>
                  <a:chExt cx="1081336" cy="229320"/>
                </a:xfrm>
              </p:grpSpPr>
              <p:sp>
                <p:nvSpPr>
                  <p:cNvPr id="157" name="TextBox 157"/>
                  <p:cNvSpPr txBox="1"/>
                  <p:nvPr/>
                </p:nvSpPr>
                <p:spPr>
                  <a:xfrm>
                    <a:off x="6035237" y="9163063"/>
                    <a:ext cx="958671" cy="13419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0"/>
                      </a:lnSpc>
                      <a:spcBef>
                        <a:spcPct val="0"/>
                      </a:spcBef>
                    </a:pPr>
                    <a:r>
                      <a:rPr lang="en-US" sz="800" b="1" dirty="0">
                        <a:solidFill>
                          <a:srgbClr val="5251F7"/>
                        </a:solidFill>
                        <a:latin typeface="Fira Sans" panose="020B0503050000020004" pitchFamily="34" charset="0"/>
                      </a:rPr>
                      <a:t>Jessica Parker</a:t>
                    </a:r>
                  </a:p>
                </p:txBody>
              </p:sp>
              <p:sp>
                <p:nvSpPr>
                  <p:cNvPr id="158" name="TextBox 158"/>
                  <p:cNvSpPr txBox="1"/>
                  <p:nvPr/>
                </p:nvSpPr>
                <p:spPr>
                  <a:xfrm>
                    <a:off x="5973905" y="9303695"/>
                    <a:ext cx="1081336" cy="8868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770"/>
                      </a:lnSpc>
                      <a:spcBef>
                        <a:spcPct val="0"/>
                      </a:spcBef>
                    </a:pPr>
                    <a:r>
                      <a:rPr lang="en-US" sz="550" u="none" strike="noStrike" dirty="0">
                        <a:solidFill>
                          <a:srgbClr val="484644"/>
                        </a:solidFill>
                        <a:latin typeface="Fira Sans"/>
                      </a:rPr>
                      <a:t>Creative Design Specialist</a:t>
                    </a:r>
                  </a:p>
                </p:txBody>
              </p:sp>
            </p:grp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FE9F7C51-A9C5-7E03-4BD6-B4F53B749CCC}"/>
                  </a:ext>
                </a:extLst>
              </p:cNvPr>
              <p:cNvGrpSpPr/>
              <p:nvPr/>
            </p:nvGrpSpPr>
            <p:grpSpPr>
              <a:xfrm>
                <a:off x="5973905" y="9728336"/>
                <a:ext cx="1081336" cy="348358"/>
                <a:chOff x="5973905" y="9728336"/>
                <a:chExt cx="1081336" cy="348358"/>
              </a:xfrm>
            </p:grpSpPr>
            <p:sp>
              <p:nvSpPr>
                <p:cNvPr id="103" name="Freeform 103"/>
                <p:cNvSpPr/>
                <p:nvPr/>
              </p:nvSpPr>
              <p:spPr>
                <a:xfrm>
                  <a:off x="5973905" y="9728336"/>
                  <a:ext cx="1081336" cy="348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990" h="160752">
                      <a:moveTo>
                        <a:pt x="0" y="0"/>
                      </a:moveTo>
                      <a:lnTo>
                        <a:pt x="498990" y="0"/>
                      </a:lnTo>
                      <a:lnTo>
                        <a:pt x="498990" y="160752"/>
                      </a:lnTo>
                      <a:lnTo>
                        <a:pt x="0" y="160752"/>
                      </a:lnTo>
                      <a:close/>
                    </a:path>
                  </a:pathLst>
                </a:custGeom>
                <a:solidFill>
                  <a:srgbClr val="FFF4C1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97788C9E-0C13-782D-050B-91412D2390B1}"/>
                    </a:ext>
                  </a:extLst>
                </p:cNvPr>
                <p:cNvGrpSpPr/>
                <p:nvPr/>
              </p:nvGrpSpPr>
              <p:grpSpPr>
                <a:xfrm>
                  <a:off x="6035237" y="9787855"/>
                  <a:ext cx="958671" cy="229320"/>
                  <a:chOff x="6035237" y="9778330"/>
                  <a:chExt cx="958671" cy="229320"/>
                </a:xfrm>
              </p:grpSpPr>
              <p:sp>
                <p:nvSpPr>
                  <p:cNvPr id="159" name="TextBox 159"/>
                  <p:cNvSpPr txBox="1"/>
                  <p:nvPr/>
                </p:nvSpPr>
                <p:spPr>
                  <a:xfrm>
                    <a:off x="6035237" y="9778330"/>
                    <a:ext cx="958671" cy="13419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20"/>
                      </a:lnSpc>
                      <a:spcBef>
                        <a:spcPct val="0"/>
                      </a:spcBef>
                    </a:pPr>
                    <a:r>
                      <a:rPr lang="en-US" sz="800" b="1" dirty="0">
                        <a:solidFill>
                          <a:srgbClr val="5251F7"/>
                        </a:solidFill>
                        <a:latin typeface="Fira Sans" panose="020B0503050000020004" pitchFamily="34" charset="0"/>
                      </a:rPr>
                      <a:t>Kevin Harris</a:t>
                    </a:r>
                  </a:p>
                </p:txBody>
              </p:sp>
              <p:sp>
                <p:nvSpPr>
                  <p:cNvPr id="160" name="TextBox 160"/>
                  <p:cNvSpPr txBox="1"/>
                  <p:nvPr/>
                </p:nvSpPr>
                <p:spPr>
                  <a:xfrm>
                    <a:off x="6112187" y="9918962"/>
                    <a:ext cx="804772" cy="8868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770"/>
                      </a:lnSpc>
                      <a:spcBef>
                        <a:spcPct val="0"/>
                      </a:spcBef>
                    </a:pPr>
                    <a:r>
                      <a:rPr lang="en-US" sz="550" u="none" strike="noStrike" dirty="0">
                        <a:solidFill>
                          <a:srgbClr val="484644"/>
                        </a:solidFill>
                        <a:latin typeface="Fira Sans"/>
                      </a:rPr>
                      <a:t>Advertising Assistant</a:t>
                    </a:r>
                  </a:p>
                </p:txBody>
              </p:sp>
            </p:grp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DB34C868-215E-95C3-ACF9-7B8A02B95761}"/>
                  </a:ext>
                </a:extLst>
              </p:cNvPr>
              <p:cNvGrpSpPr/>
              <p:nvPr/>
            </p:nvGrpSpPr>
            <p:grpSpPr>
              <a:xfrm>
                <a:off x="3535751" y="9094408"/>
                <a:ext cx="1793333" cy="385679"/>
                <a:chOff x="3535751" y="9094408"/>
                <a:chExt cx="1793333" cy="385679"/>
              </a:xfrm>
            </p:grpSpPr>
            <p:pic>
              <p:nvPicPr>
                <p:cNvPr id="19" name="Picture 19"/>
                <p:cNvPicPr>
                  <a:picLocks noChangeAspect="1"/>
                </p:cNvPicPr>
                <p:nvPr/>
              </p:nvPicPr>
              <p:blipFill>
                <a:blip r:embed="rId10"/>
                <a:srcRect l="37908" t="10272" r="39374" b="51215"/>
                <a:stretch>
                  <a:fillRect/>
                </a:stretch>
              </p:blipFill>
              <p:spPr>
                <a:xfrm>
                  <a:off x="3535751" y="9094408"/>
                  <a:ext cx="349467" cy="385679"/>
                </a:xfrm>
                <a:prstGeom prst="rect">
                  <a:avLst/>
                </a:prstGeom>
              </p:spPr>
            </p:pic>
            <p:sp>
              <p:nvSpPr>
                <p:cNvPr id="97" name="Freeform 97"/>
                <p:cNvSpPr/>
                <p:nvPr/>
              </p:nvSpPr>
              <p:spPr>
                <a:xfrm>
                  <a:off x="3885217" y="9094408"/>
                  <a:ext cx="1443867" cy="385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282" h="177974">
                      <a:moveTo>
                        <a:pt x="0" y="0"/>
                      </a:moveTo>
                      <a:lnTo>
                        <a:pt x="666282" y="0"/>
                      </a:lnTo>
                      <a:lnTo>
                        <a:pt x="666282" y="177974"/>
                      </a:lnTo>
                      <a:lnTo>
                        <a:pt x="0" y="177974"/>
                      </a:lnTo>
                      <a:close/>
                    </a:path>
                  </a:pathLst>
                </a:custGeom>
                <a:solidFill>
                  <a:srgbClr val="5251F7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F1F5F759-8D9C-364F-49A0-39321EC1EF9D}"/>
                    </a:ext>
                  </a:extLst>
                </p:cNvPr>
                <p:cNvGrpSpPr/>
                <p:nvPr/>
              </p:nvGrpSpPr>
              <p:grpSpPr>
                <a:xfrm>
                  <a:off x="4072818" y="9156745"/>
                  <a:ext cx="1068665" cy="246719"/>
                  <a:chOff x="4072819" y="9147220"/>
                  <a:chExt cx="1068665" cy="246719"/>
                </a:xfrm>
              </p:grpSpPr>
              <p:sp>
                <p:nvSpPr>
                  <p:cNvPr id="161" name="TextBox 161"/>
                  <p:cNvSpPr txBox="1"/>
                  <p:nvPr/>
                </p:nvSpPr>
                <p:spPr>
                  <a:xfrm>
                    <a:off x="4109753" y="9147220"/>
                    <a:ext cx="994796" cy="15562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b="1" dirty="0">
                        <a:solidFill>
                          <a:srgbClr val="FFFFFF"/>
                        </a:solidFill>
                        <a:latin typeface="Fira Sans" panose="020B0503050000020004" pitchFamily="34" charset="0"/>
                      </a:rPr>
                      <a:t>Daniel Clark</a:t>
                    </a:r>
                  </a:p>
                </p:txBody>
              </p:sp>
              <p:sp>
                <p:nvSpPr>
                  <p:cNvPr id="162" name="TextBox 162"/>
                  <p:cNvSpPr txBox="1"/>
                  <p:nvPr/>
                </p:nvSpPr>
                <p:spPr>
                  <a:xfrm>
                    <a:off x="4072819" y="9288529"/>
                    <a:ext cx="1068665" cy="10541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840"/>
                      </a:lnSpc>
                      <a:spcBef>
                        <a:spcPct val="0"/>
                      </a:spcBef>
                    </a:pPr>
                    <a:r>
                      <a:rPr lang="en-US" sz="600" dirty="0">
                        <a:solidFill>
                          <a:srgbClr val="FFFFFF"/>
                        </a:solidFill>
                        <a:latin typeface="Fira Sans"/>
                      </a:rPr>
                      <a:t>Advertising Coordinator</a:t>
                    </a:r>
                  </a:p>
                </p:txBody>
              </p:sp>
            </p:grpSp>
          </p:grp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84B59E7A-7583-6A73-F522-F44CB60CC630}"/>
                </a:ext>
              </a:extLst>
            </p:cNvPr>
            <p:cNvGrpSpPr/>
            <p:nvPr/>
          </p:nvGrpSpPr>
          <p:grpSpPr>
            <a:xfrm>
              <a:off x="504759" y="578200"/>
              <a:ext cx="3730691" cy="556635"/>
              <a:chOff x="504759" y="578200"/>
              <a:chExt cx="3730691" cy="55663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504759" y="606775"/>
                <a:ext cx="149209" cy="14920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251F7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617968" y="606775"/>
                <a:ext cx="149209" cy="14920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251F7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889669" y="578200"/>
                <a:ext cx="2556052" cy="1778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599"/>
                  </a:lnSpc>
                  <a:spcBef>
                    <a:spcPct val="0"/>
                  </a:spcBef>
                </a:pPr>
                <a:r>
                  <a:rPr lang="en-US" sz="999" spc="349" dirty="0">
                    <a:solidFill>
                      <a:srgbClr val="838385"/>
                    </a:solidFill>
                    <a:latin typeface="Fira Sans"/>
                  </a:rPr>
                  <a:t>ORBITCONNECT SOLUTIONS</a:t>
                </a:r>
              </a:p>
            </p:txBody>
          </p:sp>
          <p:sp>
            <p:nvSpPr>
              <p:cNvPr id="163" name="TextBox 163"/>
              <p:cNvSpPr txBox="1"/>
              <p:nvPr/>
            </p:nvSpPr>
            <p:spPr>
              <a:xfrm>
                <a:off x="509522" y="911248"/>
                <a:ext cx="3725928" cy="22358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553"/>
                  </a:lnSpc>
                  <a:spcBef>
                    <a:spcPct val="0"/>
                  </a:spcBef>
                </a:pPr>
                <a:r>
                  <a:rPr lang="en-US" sz="2050" b="1" spc="-85" dirty="0">
                    <a:solidFill>
                      <a:srgbClr val="5251F7"/>
                    </a:solidFill>
                    <a:latin typeface="Fira Sans" panose="020B0503050000020004" pitchFamily="34" charset="0"/>
                  </a:rPr>
                  <a:t>Company organizational chart</a:t>
                </a:r>
              </a:p>
            </p:txBody>
          </p:sp>
        </p:grpSp>
        <p:sp>
          <p:nvSpPr>
            <p:cNvPr id="28" name="TemplateLAB"/>
            <p:cNvSpPr/>
            <p:nvPr/>
          </p:nvSpPr>
          <p:spPr>
            <a:xfrm>
              <a:off x="504759" y="9968068"/>
              <a:ext cx="658336" cy="108625"/>
            </a:xfrm>
            <a:custGeom>
              <a:avLst/>
              <a:gdLst/>
              <a:ahLst/>
              <a:cxnLst/>
              <a:rect l="l" t="t" r="r" b="b"/>
              <a:pathLst>
                <a:path w="658336" h="108625">
                  <a:moveTo>
                    <a:pt x="0" y="0"/>
                  </a:moveTo>
                  <a:lnTo>
                    <a:pt x="658336" y="0"/>
                  </a:lnTo>
                  <a:lnTo>
                    <a:pt x="658336" y="108626"/>
                  </a:lnTo>
                  <a:lnTo>
                    <a:pt x="0" y="1086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109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Fira Sans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Organizational Chart Templates (Portrait)</dc:title>
  <dc:creator>Hoang Anh</dc:creator>
  <cp:lastModifiedBy>Hoang Anh</cp:lastModifiedBy>
  <cp:revision>6</cp:revision>
  <dcterms:created xsi:type="dcterms:W3CDTF">2006-08-16T00:00:00Z</dcterms:created>
  <dcterms:modified xsi:type="dcterms:W3CDTF">2024-01-13T09:02:43Z</dcterms:modified>
  <dc:identifier>DAF5isT0oqQ</dc:identifier>
</cp:coreProperties>
</file>