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556500" cy="10693400"/>
  <p:notesSz cx="6858000" cy="9144000"/>
  <p:embeddedFontLst>
    <p:embeddedFont>
      <p:font typeface="Libre Baskerville" panose="02000000000000000000" pitchFamily="2" charset="0"/>
      <p:regular r:id="rId3"/>
      <p:bold r:id="rId4"/>
      <p:italic r:id="rId5"/>
    </p:embeddedFont>
    <p:embeddedFont>
      <p:font typeface="Poppins" panose="00000500000000000000" pitchFamily="2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576" y="-3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9">
            <a:extLst>
              <a:ext uri="{FF2B5EF4-FFF2-40B4-BE49-F238E27FC236}">
                <a16:creationId xmlns:a16="http://schemas.microsoft.com/office/drawing/2014/main" id="{A09E6695-A361-8F26-2CBF-787B63EBD247}"/>
              </a:ext>
            </a:extLst>
          </p:cNvPr>
          <p:cNvGrpSpPr/>
          <p:nvPr/>
        </p:nvGrpSpPr>
        <p:grpSpPr>
          <a:xfrm>
            <a:off x="-1" y="734569"/>
            <a:ext cx="7556501" cy="9451159"/>
            <a:chOff x="-1" y="734569"/>
            <a:chExt cx="7556501" cy="9451159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6C8538F-95A9-3BC4-5F4C-FCCD26E0037B}"/>
                </a:ext>
              </a:extLst>
            </p:cNvPr>
            <p:cNvGrpSpPr/>
            <p:nvPr/>
          </p:nvGrpSpPr>
          <p:grpSpPr>
            <a:xfrm>
              <a:off x="-1" y="1482800"/>
              <a:ext cx="7556499" cy="2440930"/>
              <a:chOff x="-1" y="1482800"/>
              <a:chExt cx="7556499" cy="2440930"/>
            </a:xfrm>
          </p:grpSpPr>
          <p:sp>
            <p:nvSpPr>
              <p:cNvPr id="111" name="Freeform 111"/>
              <p:cNvSpPr/>
              <p:nvPr/>
            </p:nvSpPr>
            <p:spPr>
              <a:xfrm>
                <a:off x="6486347" y="1482800"/>
                <a:ext cx="1070151" cy="2440930"/>
              </a:xfrm>
              <a:custGeom>
                <a:avLst/>
                <a:gdLst/>
                <a:ahLst/>
                <a:cxnLst/>
                <a:rect l="l" t="t" r="r" b="b"/>
                <a:pathLst>
                  <a:path w="2858107" h="3254573">
                    <a:moveTo>
                      <a:pt x="0" y="0"/>
                    </a:moveTo>
                    <a:lnTo>
                      <a:pt x="2858107" y="0"/>
                    </a:lnTo>
                    <a:lnTo>
                      <a:pt x="2858107" y="3254573"/>
                    </a:lnTo>
                    <a:lnTo>
                      <a:pt x="0" y="325457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r="-100306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12"/>
              <p:cNvSpPr/>
              <p:nvPr/>
            </p:nvSpPr>
            <p:spPr>
              <a:xfrm flipH="1">
                <a:off x="-1" y="1482800"/>
                <a:ext cx="1073653" cy="2440930"/>
              </a:xfrm>
              <a:custGeom>
                <a:avLst/>
                <a:gdLst/>
                <a:ahLst/>
                <a:cxnLst/>
                <a:rect l="l" t="t" r="r" b="b"/>
                <a:pathLst>
                  <a:path w="2858107" h="3254573">
                    <a:moveTo>
                      <a:pt x="2858107" y="0"/>
                    </a:moveTo>
                    <a:lnTo>
                      <a:pt x="0" y="0"/>
                    </a:lnTo>
                    <a:lnTo>
                      <a:pt x="0" y="3254573"/>
                    </a:lnTo>
                    <a:lnTo>
                      <a:pt x="2858107" y="3254573"/>
                    </a:lnTo>
                    <a:lnTo>
                      <a:pt x="2858107" y="0"/>
                    </a:lnTo>
                    <a:close/>
                  </a:path>
                </a:pathLst>
              </a:custGeom>
              <a:blipFill>
                <a:blip r:embed="rId2">
                  <a:alphaModFix amt="5000"/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  <a:stretch>
                  <a:fillRect l="-1" r="-99652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A5D1185A-C7F7-26A5-0050-F21F97D08FDD}"/>
                </a:ext>
              </a:extLst>
            </p:cNvPr>
            <p:cNvGrpSpPr/>
            <p:nvPr/>
          </p:nvGrpSpPr>
          <p:grpSpPr>
            <a:xfrm>
              <a:off x="0" y="9940763"/>
              <a:ext cx="7556500" cy="244965"/>
              <a:chOff x="0" y="9940763"/>
              <a:chExt cx="7556500" cy="244965"/>
            </a:xfrm>
          </p:grpSpPr>
          <p:sp>
            <p:nvSpPr>
              <p:cNvPr id="2" name="AutoShape 2"/>
              <p:cNvSpPr/>
              <p:nvPr/>
            </p:nvSpPr>
            <p:spPr>
              <a:xfrm>
                <a:off x="0" y="9940763"/>
                <a:ext cx="7556500" cy="0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107" name="TextBox 107"/>
              <p:cNvSpPr txBox="1"/>
              <p:nvPr/>
            </p:nvSpPr>
            <p:spPr>
              <a:xfrm>
                <a:off x="480918" y="10070687"/>
                <a:ext cx="1517927" cy="1150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979"/>
                  </a:lnSpc>
                </a:pPr>
                <a:r>
                  <a:rPr lang="en-US" sz="700" dirty="0">
                    <a:solidFill>
                      <a:srgbClr val="383E48"/>
                    </a:solidFill>
                    <a:latin typeface="Poppins"/>
                  </a:rPr>
                  <a:t>templateLAB.com</a:t>
                </a:r>
              </a:p>
            </p:txBody>
          </p:sp>
          <p:sp>
            <p:nvSpPr>
              <p:cNvPr id="108" name="TextBox 108"/>
              <p:cNvSpPr txBox="1"/>
              <p:nvPr/>
            </p:nvSpPr>
            <p:spPr>
              <a:xfrm>
                <a:off x="6094405" y="10070687"/>
                <a:ext cx="984676" cy="115041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r">
                  <a:lnSpc>
                    <a:spcPts val="979"/>
                  </a:lnSpc>
                  <a:spcBef>
                    <a:spcPct val="0"/>
                  </a:spcBef>
                </a:pPr>
                <a:r>
                  <a:rPr lang="en-US" sz="699" u="none" strike="noStrike" dirty="0">
                    <a:solidFill>
                      <a:srgbClr val="383E48"/>
                    </a:solidFill>
                    <a:latin typeface="Poppins"/>
                  </a:rPr>
                  <a:t>+123-456-7890</a:t>
                </a:r>
              </a:p>
            </p:txBody>
          </p:sp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B90E69EC-D08C-2EDB-153B-FA632194C826}"/>
                </a:ext>
              </a:extLst>
            </p:cNvPr>
            <p:cNvGrpSpPr/>
            <p:nvPr/>
          </p:nvGrpSpPr>
          <p:grpSpPr>
            <a:xfrm>
              <a:off x="1440000" y="3386616"/>
              <a:ext cx="4680000" cy="5942036"/>
              <a:chOff x="1440000" y="3386616"/>
              <a:chExt cx="4680000" cy="5942036"/>
            </a:xfrm>
          </p:grpSpPr>
          <p:sp>
            <p:nvSpPr>
              <p:cNvPr id="3" name="AutoShape 3"/>
              <p:cNvSpPr/>
              <p:nvPr/>
            </p:nvSpPr>
            <p:spPr>
              <a:xfrm>
                <a:off x="3780000" y="4658774"/>
                <a:ext cx="0" cy="310869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" name="AutoShape 4"/>
              <p:cNvSpPr/>
              <p:nvPr/>
            </p:nvSpPr>
            <p:spPr>
              <a:xfrm>
                <a:off x="3780000" y="3386616"/>
                <a:ext cx="0" cy="891906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" name="AutoShape 8"/>
              <p:cNvSpPr/>
              <p:nvPr/>
            </p:nvSpPr>
            <p:spPr>
              <a:xfrm flipH="1" flipV="1">
                <a:off x="3780000" y="6628768"/>
                <a:ext cx="0" cy="2699884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6117772" y="4658774"/>
                <a:ext cx="0" cy="310869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6117772" y="3887260"/>
                <a:ext cx="0" cy="391261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AutoShape 28"/>
              <p:cNvSpPr/>
              <p:nvPr/>
            </p:nvSpPr>
            <p:spPr>
              <a:xfrm flipV="1">
                <a:off x="6117772" y="6628768"/>
                <a:ext cx="0" cy="2699884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1442228" y="4658774"/>
                <a:ext cx="0" cy="310869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AutoShape 44"/>
              <p:cNvSpPr/>
              <p:nvPr/>
            </p:nvSpPr>
            <p:spPr>
              <a:xfrm flipH="1">
                <a:off x="1442228" y="3887260"/>
                <a:ext cx="0" cy="391261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AutoShape 48"/>
              <p:cNvSpPr/>
              <p:nvPr/>
            </p:nvSpPr>
            <p:spPr>
              <a:xfrm flipH="1" flipV="1">
                <a:off x="1442228" y="6628768"/>
                <a:ext cx="0" cy="2699884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AutoShape 66"/>
              <p:cNvSpPr/>
              <p:nvPr/>
            </p:nvSpPr>
            <p:spPr>
              <a:xfrm>
                <a:off x="1440000" y="3887260"/>
                <a:ext cx="4680000" cy="0"/>
              </a:xfrm>
              <a:prstGeom prst="line">
                <a:avLst/>
              </a:prstGeom>
              <a:ln w="9525" cap="flat">
                <a:solidFill>
                  <a:srgbClr val="B4B2B2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86464337-DEDA-2213-CAA4-5B90AD4BD7BB}"/>
                </a:ext>
              </a:extLst>
            </p:cNvPr>
            <p:cNvGrpSpPr/>
            <p:nvPr/>
          </p:nvGrpSpPr>
          <p:grpSpPr>
            <a:xfrm>
              <a:off x="742158" y="7310871"/>
              <a:ext cx="6075684" cy="2222985"/>
              <a:chOff x="742158" y="7310871"/>
              <a:chExt cx="6075684" cy="2222985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02F16A2E-AF95-3B70-0FD5-F6DE142D6A3B}"/>
                  </a:ext>
                </a:extLst>
              </p:cNvPr>
              <p:cNvGrpSpPr/>
              <p:nvPr/>
            </p:nvGrpSpPr>
            <p:grpSpPr>
              <a:xfrm>
                <a:off x="3079929" y="7310871"/>
                <a:ext cx="1400141" cy="410407"/>
                <a:chOff x="3079929" y="7310871"/>
                <a:chExt cx="1400141" cy="410407"/>
              </a:xfrm>
            </p:grpSpPr>
            <p:sp>
              <p:nvSpPr>
                <p:cNvPr id="10" name="Freeform 10"/>
                <p:cNvSpPr/>
                <p:nvPr/>
              </p:nvSpPr>
              <p:spPr>
                <a:xfrm>
                  <a:off x="3079929" y="7310871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CA610540-B1F7-9353-E0B3-0A55E5B40672}"/>
                    </a:ext>
                  </a:extLst>
                </p:cNvPr>
                <p:cNvGrpSpPr/>
                <p:nvPr/>
              </p:nvGrpSpPr>
              <p:grpSpPr>
                <a:xfrm>
                  <a:off x="3321622" y="7392968"/>
                  <a:ext cx="916756" cy="246213"/>
                  <a:chOff x="3321622" y="7388206"/>
                  <a:chExt cx="916756" cy="246213"/>
                </a:xfrm>
              </p:grpSpPr>
              <p:sp>
                <p:nvSpPr>
                  <p:cNvPr id="73" name="TextBox 73"/>
                  <p:cNvSpPr txBox="1"/>
                  <p:nvPr/>
                </p:nvSpPr>
                <p:spPr>
                  <a:xfrm>
                    <a:off x="3321622" y="7388206"/>
                    <a:ext cx="916756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Rebecca Turner</a:t>
                    </a:r>
                  </a:p>
                </p:txBody>
              </p:sp>
              <p:sp>
                <p:nvSpPr>
                  <p:cNvPr id="74" name="TextBox 74"/>
                  <p:cNvSpPr txBox="1"/>
                  <p:nvPr/>
                </p:nvSpPr>
                <p:spPr>
                  <a:xfrm>
                    <a:off x="3368836" y="7534278"/>
                    <a:ext cx="822328" cy="1001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 dirty="0">
                        <a:solidFill>
                          <a:srgbClr val="383E48"/>
                        </a:solidFill>
                        <a:latin typeface="Poppins"/>
                      </a:rPr>
                      <a:t>Missions Coordinator</a:t>
                    </a:r>
                  </a:p>
                </p:txBody>
              </p:sp>
            </p:grp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B2417CA-D350-A8E4-4442-521192B9E785}"/>
                  </a:ext>
                </a:extLst>
              </p:cNvPr>
              <p:cNvGrpSpPr/>
              <p:nvPr/>
            </p:nvGrpSpPr>
            <p:grpSpPr>
              <a:xfrm>
                <a:off x="3079929" y="8217160"/>
                <a:ext cx="1400141" cy="410407"/>
                <a:chOff x="3079929" y="8217160"/>
                <a:chExt cx="1400141" cy="410407"/>
              </a:xfrm>
            </p:grpSpPr>
            <p:sp>
              <p:nvSpPr>
                <p:cNvPr id="13" name="Freeform 13"/>
                <p:cNvSpPr/>
                <p:nvPr/>
              </p:nvSpPr>
              <p:spPr>
                <a:xfrm>
                  <a:off x="3079929" y="8217160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B2BD377D-7784-0437-990B-91BAAF6FE743}"/>
                    </a:ext>
                  </a:extLst>
                </p:cNvPr>
                <p:cNvGrpSpPr/>
                <p:nvPr/>
              </p:nvGrpSpPr>
              <p:grpSpPr>
                <a:xfrm>
                  <a:off x="3289275" y="8299258"/>
                  <a:ext cx="981449" cy="246212"/>
                  <a:chOff x="3289276" y="8294495"/>
                  <a:chExt cx="981449" cy="246212"/>
                </a:xfrm>
              </p:grpSpPr>
              <p:sp>
                <p:nvSpPr>
                  <p:cNvPr id="75" name="TextBox 75"/>
                  <p:cNvSpPr txBox="1"/>
                  <p:nvPr/>
                </p:nvSpPr>
                <p:spPr>
                  <a:xfrm>
                    <a:off x="3321622" y="8294495"/>
                    <a:ext cx="916756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Daniel White</a:t>
                    </a:r>
                  </a:p>
                </p:txBody>
              </p:sp>
              <p:sp>
                <p:nvSpPr>
                  <p:cNvPr id="76" name="TextBox 76"/>
                  <p:cNvSpPr txBox="1"/>
                  <p:nvPr/>
                </p:nvSpPr>
                <p:spPr>
                  <a:xfrm>
                    <a:off x="3289276" y="8440566"/>
                    <a:ext cx="981449" cy="1001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>
                        <a:solidFill>
                          <a:srgbClr val="383E48"/>
                        </a:solidFill>
                        <a:latin typeface="Poppins"/>
                      </a:rPr>
                      <a:t>Events Coordinator</a:t>
                    </a:r>
                  </a:p>
                </p:txBody>
              </p:sp>
            </p:grp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FEF17A58-9FB1-47AC-CAA1-485E438C8ACD}"/>
                  </a:ext>
                </a:extLst>
              </p:cNvPr>
              <p:cNvGrpSpPr/>
              <p:nvPr/>
            </p:nvGrpSpPr>
            <p:grpSpPr>
              <a:xfrm>
                <a:off x="3079929" y="9123449"/>
                <a:ext cx="1400141" cy="410407"/>
                <a:chOff x="3079929" y="9123449"/>
                <a:chExt cx="1400141" cy="410407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3079929" y="9123449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8" name="Group 57">
                  <a:extLst>
                    <a:ext uri="{FF2B5EF4-FFF2-40B4-BE49-F238E27FC236}">
                      <a16:creationId xmlns:a16="http://schemas.microsoft.com/office/drawing/2014/main" id="{BFCE4472-7F8F-3596-AB5C-D6A754F874C7}"/>
                    </a:ext>
                  </a:extLst>
                </p:cNvPr>
                <p:cNvGrpSpPr/>
                <p:nvPr/>
              </p:nvGrpSpPr>
              <p:grpSpPr>
                <a:xfrm>
                  <a:off x="3321622" y="9206087"/>
                  <a:ext cx="916756" cy="245132"/>
                  <a:chOff x="3321622" y="9201324"/>
                  <a:chExt cx="916756" cy="245132"/>
                </a:xfrm>
              </p:grpSpPr>
              <p:sp>
                <p:nvSpPr>
                  <p:cNvPr id="77" name="TextBox 77"/>
                  <p:cNvSpPr txBox="1"/>
                  <p:nvPr/>
                </p:nvSpPr>
                <p:spPr>
                  <a:xfrm>
                    <a:off x="3321622" y="9201324"/>
                    <a:ext cx="916756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Karen Adams</a:t>
                    </a:r>
                  </a:p>
                </p:txBody>
              </p:sp>
              <p:sp>
                <p:nvSpPr>
                  <p:cNvPr id="78" name="TextBox 78"/>
                  <p:cNvSpPr txBox="1"/>
                  <p:nvPr/>
                </p:nvSpPr>
                <p:spPr>
                  <a:xfrm>
                    <a:off x="3327026" y="9347396"/>
                    <a:ext cx="905949" cy="990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>
                        <a:solidFill>
                          <a:srgbClr val="383E48"/>
                        </a:solidFill>
                        <a:latin typeface="Poppins"/>
                      </a:rPr>
                      <a:t>Volunteer Manager</a:t>
                    </a:r>
                  </a:p>
                </p:txBody>
              </p:sp>
            </p:grpSp>
          </p:grpSp>
          <p:grpSp>
            <p:nvGrpSpPr>
              <p:cNvPr id="67" name="Group 66">
                <a:extLst>
                  <a:ext uri="{FF2B5EF4-FFF2-40B4-BE49-F238E27FC236}">
                    <a16:creationId xmlns:a16="http://schemas.microsoft.com/office/drawing/2014/main" id="{CC1D1157-9824-3087-FD70-98C927B05F02}"/>
                  </a:ext>
                </a:extLst>
              </p:cNvPr>
              <p:cNvGrpSpPr/>
              <p:nvPr/>
            </p:nvGrpSpPr>
            <p:grpSpPr>
              <a:xfrm>
                <a:off x="5417701" y="7310871"/>
                <a:ext cx="1400141" cy="410407"/>
                <a:chOff x="5417701" y="7310871"/>
                <a:chExt cx="1400141" cy="410407"/>
              </a:xfrm>
            </p:grpSpPr>
            <p:sp>
              <p:nvSpPr>
                <p:cNvPr id="30" name="Freeform 30"/>
                <p:cNvSpPr/>
                <p:nvPr/>
              </p:nvSpPr>
              <p:spPr>
                <a:xfrm>
                  <a:off x="5417701" y="7310871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AFC4D39B-F923-1A2A-CA9D-06A8436E0E51}"/>
                    </a:ext>
                  </a:extLst>
                </p:cNvPr>
                <p:cNvGrpSpPr/>
                <p:nvPr/>
              </p:nvGrpSpPr>
              <p:grpSpPr>
                <a:xfrm>
                  <a:off x="5659394" y="7392968"/>
                  <a:ext cx="916756" cy="246213"/>
                  <a:chOff x="5659394" y="7388206"/>
                  <a:chExt cx="916756" cy="246213"/>
                </a:xfrm>
              </p:grpSpPr>
              <p:sp>
                <p:nvSpPr>
                  <p:cNvPr id="82" name="TextBox 82"/>
                  <p:cNvSpPr txBox="1"/>
                  <p:nvPr/>
                </p:nvSpPr>
                <p:spPr>
                  <a:xfrm>
                    <a:off x="5659394" y="7388206"/>
                    <a:ext cx="916756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Richard Brown</a:t>
                    </a:r>
                  </a:p>
                </p:txBody>
              </p:sp>
              <p:sp>
                <p:nvSpPr>
                  <p:cNvPr id="83" name="TextBox 83"/>
                  <p:cNvSpPr txBox="1"/>
                  <p:nvPr/>
                </p:nvSpPr>
                <p:spPr>
                  <a:xfrm>
                    <a:off x="5706608" y="7534278"/>
                    <a:ext cx="822328" cy="1001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>
                        <a:solidFill>
                          <a:srgbClr val="383E48"/>
                        </a:solidFill>
                        <a:latin typeface="Poppins"/>
                      </a:rPr>
                      <a:t>Finance Manager</a:t>
                    </a:r>
                  </a:p>
                </p:txBody>
              </p:sp>
            </p:grpSp>
          </p:grpSp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1D5DB14E-D9EB-57B4-AB4A-54359C9BE873}"/>
                  </a:ext>
                </a:extLst>
              </p:cNvPr>
              <p:cNvGrpSpPr/>
              <p:nvPr/>
            </p:nvGrpSpPr>
            <p:grpSpPr>
              <a:xfrm>
                <a:off x="5417701" y="8217160"/>
                <a:ext cx="1400141" cy="410407"/>
                <a:chOff x="5417701" y="8217160"/>
                <a:chExt cx="1400141" cy="410407"/>
              </a:xfrm>
            </p:grpSpPr>
            <p:sp>
              <p:nvSpPr>
                <p:cNvPr id="33" name="Freeform 33"/>
                <p:cNvSpPr/>
                <p:nvPr/>
              </p:nvSpPr>
              <p:spPr>
                <a:xfrm>
                  <a:off x="5417701" y="8217160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2FBF3095-CF32-FBC2-6022-0557A96E514F}"/>
                    </a:ext>
                  </a:extLst>
                </p:cNvPr>
                <p:cNvGrpSpPr/>
                <p:nvPr/>
              </p:nvGrpSpPr>
              <p:grpSpPr>
                <a:xfrm>
                  <a:off x="5659394" y="8299258"/>
                  <a:ext cx="916756" cy="246212"/>
                  <a:chOff x="5659394" y="8294495"/>
                  <a:chExt cx="916756" cy="246212"/>
                </a:xfrm>
              </p:grpSpPr>
              <p:sp>
                <p:nvSpPr>
                  <p:cNvPr id="84" name="TextBox 84"/>
                  <p:cNvSpPr txBox="1"/>
                  <p:nvPr/>
                </p:nvSpPr>
                <p:spPr>
                  <a:xfrm>
                    <a:off x="5659394" y="8294495"/>
                    <a:ext cx="916756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Patricia Miller</a:t>
                    </a:r>
                  </a:p>
                </p:txBody>
              </p:sp>
              <p:sp>
                <p:nvSpPr>
                  <p:cNvPr id="85" name="TextBox 85"/>
                  <p:cNvSpPr txBox="1"/>
                  <p:nvPr/>
                </p:nvSpPr>
                <p:spPr>
                  <a:xfrm>
                    <a:off x="5706608" y="8440566"/>
                    <a:ext cx="822328" cy="1001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>
                        <a:solidFill>
                          <a:srgbClr val="383E48"/>
                        </a:solidFill>
                        <a:latin typeface="Poppins"/>
                      </a:rPr>
                      <a:t>Facility Coordinator</a:t>
                    </a:r>
                  </a:p>
                </p:txBody>
              </p:sp>
            </p:grpSp>
          </p:grpSp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3E1B78C0-7CE4-1D6A-2EAC-BFB5164BA5D2}"/>
                  </a:ext>
                </a:extLst>
              </p:cNvPr>
              <p:cNvGrpSpPr/>
              <p:nvPr/>
            </p:nvGrpSpPr>
            <p:grpSpPr>
              <a:xfrm>
                <a:off x="5417701" y="9123449"/>
                <a:ext cx="1400141" cy="410407"/>
                <a:chOff x="5417701" y="9123449"/>
                <a:chExt cx="1400141" cy="410407"/>
              </a:xfrm>
            </p:grpSpPr>
            <p:sp>
              <p:nvSpPr>
                <p:cNvPr id="36" name="Freeform 36"/>
                <p:cNvSpPr/>
                <p:nvPr/>
              </p:nvSpPr>
              <p:spPr>
                <a:xfrm>
                  <a:off x="5417701" y="9123449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0" name="Group 99">
                  <a:extLst>
                    <a:ext uri="{FF2B5EF4-FFF2-40B4-BE49-F238E27FC236}">
                      <a16:creationId xmlns:a16="http://schemas.microsoft.com/office/drawing/2014/main" id="{BD120A82-7355-0B21-BC59-2A7A9ED0B325}"/>
                    </a:ext>
                  </a:extLst>
                </p:cNvPr>
                <p:cNvGrpSpPr/>
                <p:nvPr/>
              </p:nvGrpSpPr>
              <p:grpSpPr>
                <a:xfrm>
                  <a:off x="5546241" y="9205547"/>
                  <a:ext cx="1143061" cy="246212"/>
                  <a:chOff x="5546241" y="9200784"/>
                  <a:chExt cx="1143061" cy="246212"/>
                </a:xfrm>
              </p:grpSpPr>
              <p:sp>
                <p:nvSpPr>
                  <p:cNvPr id="86" name="TextBox 86"/>
                  <p:cNvSpPr txBox="1"/>
                  <p:nvPr/>
                </p:nvSpPr>
                <p:spPr>
                  <a:xfrm>
                    <a:off x="5546241" y="9200784"/>
                    <a:ext cx="1143061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Josephine Lewis</a:t>
                    </a:r>
                  </a:p>
                </p:txBody>
              </p:sp>
              <p:sp>
                <p:nvSpPr>
                  <p:cNvPr id="87" name="TextBox 87"/>
                  <p:cNvSpPr txBox="1"/>
                  <p:nvPr/>
                </p:nvSpPr>
                <p:spPr>
                  <a:xfrm>
                    <a:off x="5706608" y="9346855"/>
                    <a:ext cx="822328" cy="1001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>
                        <a:solidFill>
                          <a:srgbClr val="383E48"/>
                        </a:solidFill>
                        <a:latin typeface="Poppins"/>
                      </a:rPr>
                      <a:t>HR Coordinator</a:t>
                    </a:r>
                  </a:p>
                </p:txBody>
              </p: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AD1975E0-D897-85ED-8131-0144A02A3621}"/>
                  </a:ext>
                </a:extLst>
              </p:cNvPr>
              <p:cNvGrpSpPr/>
              <p:nvPr/>
            </p:nvGrpSpPr>
            <p:grpSpPr>
              <a:xfrm>
                <a:off x="742158" y="7310871"/>
                <a:ext cx="1400141" cy="410407"/>
                <a:chOff x="742158" y="7310871"/>
                <a:chExt cx="1400141" cy="410407"/>
              </a:xfrm>
            </p:grpSpPr>
            <p:sp>
              <p:nvSpPr>
                <p:cNvPr id="50" name="Freeform 50"/>
                <p:cNvSpPr/>
                <p:nvPr/>
              </p:nvSpPr>
              <p:spPr>
                <a:xfrm>
                  <a:off x="742158" y="7310871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D8B7E53B-8D19-0A0D-E72A-56968D085E41}"/>
                    </a:ext>
                  </a:extLst>
                </p:cNvPr>
                <p:cNvGrpSpPr/>
                <p:nvPr/>
              </p:nvGrpSpPr>
              <p:grpSpPr>
                <a:xfrm>
                  <a:off x="983850" y="7393509"/>
                  <a:ext cx="916756" cy="245131"/>
                  <a:chOff x="983850" y="7388747"/>
                  <a:chExt cx="916756" cy="245131"/>
                </a:xfrm>
              </p:grpSpPr>
              <p:sp>
                <p:nvSpPr>
                  <p:cNvPr id="92" name="TextBox 92"/>
                  <p:cNvSpPr txBox="1"/>
                  <p:nvPr/>
                </p:nvSpPr>
                <p:spPr>
                  <a:xfrm>
                    <a:off x="983850" y="7388747"/>
                    <a:ext cx="916756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David Carter</a:t>
                    </a:r>
                  </a:p>
                </p:txBody>
              </p:sp>
              <p:sp>
                <p:nvSpPr>
                  <p:cNvPr id="93" name="TextBox 93"/>
                  <p:cNvSpPr txBox="1"/>
                  <p:nvPr/>
                </p:nvSpPr>
                <p:spPr>
                  <a:xfrm>
                    <a:off x="1031064" y="7534818"/>
                    <a:ext cx="822328" cy="99060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 dirty="0">
                        <a:solidFill>
                          <a:srgbClr val="383E48"/>
                        </a:solidFill>
                        <a:latin typeface="Poppins"/>
                      </a:rPr>
                      <a:t>Music Producer</a:t>
                    </a:r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9CC137D2-16D9-79B5-00B1-AA9B150E486E}"/>
                  </a:ext>
                </a:extLst>
              </p:cNvPr>
              <p:cNvGrpSpPr/>
              <p:nvPr/>
            </p:nvGrpSpPr>
            <p:grpSpPr>
              <a:xfrm>
                <a:off x="742158" y="8217160"/>
                <a:ext cx="1400141" cy="410407"/>
                <a:chOff x="742158" y="8217160"/>
                <a:chExt cx="1400141" cy="410407"/>
              </a:xfrm>
            </p:grpSpPr>
            <p:sp>
              <p:nvSpPr>
                <p:cNvPr id="53" name="Freeform 53"/>
                <p:cNvSpPr/>
                <p:nvPr/>
              </p:nvSpPr>
              <p:spPr>
                <a:xfrm>
                  <a:off x="742158" y="8217160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BA9BF4D-A493-4EEF-FEEF-AD61F9ED5F6B}"/>
                    </a:ext>
                  </a:extLst>
                </p:cNvPr>
                <p:cNvGrpSpPr/>
                <p:nvPr/>
              </p:nvGrpSpPr>
              <p:grpSpPr>
                <a:xfrm>
                  <a:off x="790950" y="8299258"/>
                  <a:ext cx="1302556" cy="246212"/>
                  <a:chOff x="790950" y="8294495"/>
                  <a:chExt cx="1302556" cy="246212"/>
                </a:xfrm>
              </p:grpSpPr>
              <p:sp>
                <p:nvSpPr>
                  <p:cNvPr id="94" name="TextBox 94"/>
                  <p:cNvSpPr txBox="1"/>
                  <p:nvPr/>
                </p:nvSpPr>
                <p:spPr>
                  <a:xfrm>
                    <a:off x="827592" y="8294495"/>
                    <a:ext cx="1229273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u="none" strike="noStrike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 Lisa Garcia</a:t>
                    </a:r>
                  </a:p>
                </p:txBody>
              </p:sp>
              <p:sp>
                <p:nvSpPr>
                  <p:cNvPr id="95" name="TextBox 95"/>
                  <p:cNvSpPr txBox="1"/>
                  <p:nvPr/>
                </p:nvSpPr>
                <p:spPr>
                  <a:xfrm>
                    <a:off x="790950" y="8440566"/>
                    <a:ext cx="1302556" cy="1001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>
                        <a:solidFill>
                          <a:srgbClr val="383E48"/>
                        </a:solidFill>
                        <a:latin typeface="Poppins"/>
                      </a:rPr>
                      <a:t>Choir Coordinator</a:t>
                    </a:r>
                  </a:p>
                </p:txBody>
              </p:sp>
            </p:grpSp>
          </p:grp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E0CF044B-7D64-3670-DD2F-E62617FB45C7}"/>
                  </a:ext>
                </a:extLst>
              </p:cNvPr>
              <p:cNvGrpSpPr/>
              <p:nvPr/>
            </p:nvGrpSpPr>
            <p:grpSpPr>
              <a:xfrm>
                <a:off x="742158" y="9123449"/>
                <a:ext cx="1400141" cy="410407"/>
                <a:chOff x="742158" y="9123449"/>
                <a:chExt cx="1400141" cy="410407"/>
              </a:xfrm>
            </p:grpSpPr>
            <p:sp>
              <p:nvSpPr>
                <p:cNvPr id="56" name="Freeform 56"/>
                <p:cNvSpPr/>
                <p:nvPr/>
              </p:nvSpPr>
              <p:spPr>
                <a:xfrm>
                  <a:off x="742158" y="9123449"/>
                  <a:ext cx="1400141" cy="410407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 cap="rnd">
                  <a:solidFill>
                    <a:srgbClr val="B4B2B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C057525-2370-DE60-446D-F7E4BDAC79C0}"/>
                    </a:ext>
                  </a:extLst>
                </p:cNvPr>
                <p:cNvGrpSpPr/>
                <p:nvPr/>
              </p:nvGrpSpPr>
              <p:grpSpPr>
                <a:xfrm>
                  <a:off x="885611" y="9205547"/>
                  <a:ext cx="1113235" cy="246212"/>
                  <a:chOff x="885611" y="9200784"/>
                  <a:chExt cx="1113235" cy="246212"/>
                </a:xfrm>
              </p:grpSpPr>
              <p:sp>
                <p:nvSpPr>
                  <p:cNvPr id="96" name="TextBox 96"/>
                  <p:cNvSpPr txBox="1"/>
                  <p:nvPr/>
                </p:nvSpPr>
                <p:spPr>
                  <a:xfrm>
                    <a:off x="885611" y="9200784"/>
                    <a:ext cx="1113235" cy="14382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189"/>
                      </a:lnSpc>
                      <a:spcBef>
                        <a:spcPct val="0"/>
                      </a:spcBef>
                    </a:pPr>
                    <a:r>
                      <a:rPr lang="en-US" sz="849" b="1" u="none" strike="noStrike" dirty="0">
                        <a:solidFill>
                          <a:srgbClr val="383E48"/>
                        </a:solidFill>
                        <a:latin typeface="Libre Baskerville" panose="02000000000000000000" pitchFamily="2" charset="0"/>
                      </a:rPr>
                      <a:t>Benjamin Foster</a:t>
                    </a:r>
                  </a:p>
                </p:txBody>
              </p:sp>
              <p:sp>
                <p:nvSpPr>
                  <p:cNvPr id="97" name="TextBox 97"/>
                  <p:cNvSpPr txBox="1"/>
                  <p:nvPr/>
                </p:nvSpPr>
                <p:spPr>
                  <a:xfrm>
                    <a:off x="951263" y="9346855"/>
                    <a:ext cx="981931" cy="10014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599" u="none" strike="noStrike">
                        <a:solidFill>
                          <a:srgbClr val="383E48"/>
                        </a:solidFill>
                        <a:latin typeface="Poppins"/>
                      </a:rPr>
                      <a:t>Tech Coordinator</a:t>
                    </a:r>
                  </a:p>
                </p:txBody>
              </p:sp>
            </p:grpSp>
          </p:grpSp>
        </p:grpSp>
        <p:grpSp>
          <p:nvGrpSpPr>
            <p:cNvPr id="121" name="Group 120">
              <a:extLst>
                <a:ext uri="{FF2B5EF4-FFF2-40B4-BE49-F238E27FC236}">
                  <a16:creationId xmlns:a16="http://schemas.microsoft.com/office/drawing/2014/main" id="{805FBC3D-B5F2-95CE-E523-A6E805A7F2E5}"/>
                </a:ext>
              </a:extLst>
            </p:cNvPr>
            <p:cNvGrpSpPr/>
            <p:nvPr/>
          </p:nvGrpSpPr>
          <p:grpSpPr>
            <a:xfrm>
              <a:off x="480918" y="1747664"/>
              <a:ext cx="6598163" cy="4881104"/>
              <a:chOff x="480918" y="1747664"/>
              <a:chExt cx="6598163" cy="4881104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3368836" y="5141094"/>
                <a:ext cx="822328" cy="82232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8569" t="-22843" r="-37687" b="-141708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2"/>
              <p:cNvSpPr/>
              <p:nvPr/>
            </p:nvSpPr>
            <p:spPr>
              <a:xfrm>
                <a:off x="5706608" y="5141094"/>
                <a:ext cx="822328" cy="822325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5020" b="-72530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62"/>
              <p:cNvSpPr/>
              <p:nvPr/>
            </p:nvSpPr>
            <p:spPr>
              <a:xfrm>
                <a:off x="1031064" y="5141094"/>
                <a:ext cx="822240" cy="82224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blipFill>
                <a:blip r:embed="rId6"/>
                <a:srcRect/>
                <a:stretch>
                  <a:fillRect l="-5742" t="-575" r="-16776" b="-72707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21E8AC9D-2282-0C3A-8098-CD489B03A7C2}"/>
                  </a:ext>
                </a:extLst>
              </p:cNvPr>
              <p:cNvGrpSpPr/>
              <p:nvPr/>
            </p:nvGrpSpPr>
            <p:grpSpPr>
              <a:xfrm>
                <a:off x="2818690" y="4357687"/>
                <a:ext cx="1922619" cy="503955"/>
                <a:chOff x="2818690" y="4357687"/>
                <a:chExt cx="1922619" cy="503955"/>
              </a:xfrm>
            </p:grpSpPr>
            <p:sp>
              <p:nvSpPr>
                <p:cNvPr id="6" name="Freeform 6"/>
                <p:cNvSpPr/>
                <p:nvPr/>
              </p:nvSpPr>
              <p:spPr>
                <a:xfrm>
                  <a:off x="2818690" y="4357687"/>
                  <a:ext cx="1922619" cy="50395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45962"/>
                </a:solidFill>
                <a:ln w="9525" cap="rnd">
                  <a:solidFill>
                    <a:srgbClr val="54596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TextBox 72"/>
                <p:cNvSpPr txBox="1"/>
                <p:nvPr/>
              </p:nvSpPr>
              <p:spPr>
                <a:xfrm>
                  <a:off x="2972740" y="4448723"/>
                  <a:ext cx="1614519" cy="32188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59"/>
                    </a:lnSpc>
                  </a:pPr>
                  <a:r>
                    <a:rPr lang="en-US" sz="899" b="1" dirty="0">
                      <a:solidFill>
                        <a:srgbClr val="FFFFFF"/>
                      </a:solidFill>
                      <a:latin typeface="Libre Baskerville" panose="02000000000000000000" pitchFamily="2" charset="0"/>
                    </a:rPr>
                    <a:t>Community </a:t>
                  </a:r>
                </a:p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FFFFFF"/>
                      </a:solidFill>
                      <a:latin typeface="Libre Baskerville" panose="02000000000000000000" pitchFamily="2" charset="0"/>
                    </a:rPr>
                    <a:t>Outreach</a:t>
                  </a:r>
                </a:p>
              </p:txBody>
            </p:sp>
          </p:grpSp>
          <p:grpSp>
            <p:nvGrpSpPr>
              <p:cNvPr id="118" name="Group 117">
                <a:extLst>
                  <a:ext uri="{FF2B5EF4-FFF2-40B4-BE49-F238E27FC236}">
                    <a16:creationId xmlns:a16="http://schemas.microsoft.com/office/drawing/2014/main" id="{78EDCC9C-08EE-CBF8-5AA5-8BB92A4F5CB3}"/>
                  </a:ext>
                </a:extLst>
              </p:cNvPr>
              <p:cNvGrpSpPr/>
              <p:nvPr/>
            </p:nvGrpSpPr>
            <p:grpSpPr>
              <a:xfrm>
                <a:off x="2818690" y="6104488"/>
                <a:ext cx="1922619" cy="524280"/>
                <a:chOff x="2818690" y="6104488"/>
                <a:chExt cx="1922619" cy="524280"/>
              </a:xfrm>
            </p:grpSpPr>
            <p:sp>
              <p:nvSpPr>
                <p:cNvPr id="19" name="Freeform 19"/>
                <p:cNvSpPr/>
                <p:nvPr/>
              </p:nvSpPr>
              <p:spPr>
                <a:xfrm>
                  <a:off x="2818690" y="6104488"/>
                  <a:ext cx="1922619" cy="5242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45962"/>
                </a:solidFill>
                <a:ln w="9525" cap="rnd">
                  <a:solidFill>
                    <a:srgbClr val="54596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A5DF6EFB-745A-5DCD-D1A8-2F02509BF15D}"/>
                    </a:ext>
                  </a:extLst>
                </p:cNvPr>
                <p:cNvGrpSpPr/>
                <p:nvPr/>
              </p:nvGrpSpPr>
              <p:grpSpPr>
                <a:xfrm>
                  <a:off x="2972740" y="6231109"/>
                  <a:ext cx="1614519" cy="277745"/>
                  <a:chOff x="2972740" y="6221584"/>
                  <a:chExt cx="1614519" cy="277745"/>
                </a:xfrm>
              </p:grpSpPr>
              <p:sp>
                <p:nvSpPr>
                  <p:cNvPr id="80" name="TextBox 80"/>
                  <p:cNvSpPr txBox="1"/>
                  <p:nvPr/>
                </p:nvSpPr>
                <p:spPr>
                  <a:xfrm>
                    <a:off x="3037640" y="6396737"/>
                    <a:ext cx="1484721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650" u="none" strike="noStrike" dirty="0">
                        <a:solidFill>
                          <a:srgbClr val="FFFFFF"/>
                        </a:solidFill>
                        <a:latin typeface="Poppins"/>
                      </a:rPr>
                      <a:t> Outreach Coordinator</a:t>
                    </a:r>
                  </a:p>
                </p:txBody>
              </p:sp>
              <p:sp>
                <p:nvSpPr>
                  <p:cNvPr id="79" name="TextBox 79"/>
                  <p:cNvSpPr txBox="1"/>
                  <p:nvPr/>
                </p:nvSpPr>
                <p:spPr>
                  <a:xfrm>
                    <a:off x="2972740" y="6221584"/>
                    <a:ext cx="1614519" cy="1551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Libre Baskerville" panose="02000000000000000000" pitchFamily="2" charset="0"/>
                      </a:rPr>
                      <a:t>Michael Rodriguez</a:t>
                    </a:r>
                  </a:p>
                </p:txBody>
              </p: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A5C6DC09-AF19-9393-B948-0474E2846195}"/>
                  </a:ext>
                </a:extLst>
              </p:cNvPr>
              <p:cNvGrpSpPr/>
              <p:nvPr/>
            </p:nvGrpSpPr>
            <p:grpSpPr>
              <a:xfrm>
                <a:off x="5156462" y="4357687"/>
                <a:ext cx="1922619" cy="503952"/>
                <a:chOff x="5156462" y="4357687"/>
                <a:chExt cx="1922619" cy="503952"/>
              </a:xfrm>
            </p:grpSpPr>
            <p:sp>
              <p:nvSpPr>
                <p:cNvPr id="26" name="Freeform 26"/>
                <p:cNvSpPr/>
                <p:nvPr/>
              </p:nvSpPr>
              <p:spPr>
                <a:xfrm>
                  <a:off x="5156462" y="4357687"/>
                  <a:ext cx="1922619" cy="50395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45962"/>
                </a:solidFill>
                <a:ln w="9525" cap="rnd">
                  <a:solidFill>
                    <a:srgbClr val="54596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TextBox 81"/>
                <p:cNvSpPr txBox="1"/>
                <p:nvPr/>
              </p:nvSpPr>
              <p:spPr>
                <a:xfrm>
                  <a:off x="5431544" y="4448728"/>
                  <a:ext cx="1372456" cy="32188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59"/>
                    </a:lnSpc>
                  </a:pPr>
                  <a:r>
                    <a:rPr lang="en-US" sz="899" b="1" dirty="0">
                      <a:solidFill>
                        <a:srgbClr val="FFFFFF"/>
                      </a:solidFill>
                      <a:latin typeface="Libre Baskerville" panose="02000000000000000000" pitchFamily="2" charset="0"/>
                    </a:rPr>
                    <a:t>Administration </a:t>
                  </a:r>
                </a:p>
                <a:p>
                  <a:pPr marL="0" lvl="0" indent="0" algn="ctr">
                    <a:lnSpc>
                      <a:spcPts val="1259"/>
                    </a:lnSpc>
                    <a:spcBef>
                      <a:spcPct val="0"/>
                    </a:spcBef>
                  </a:pPr>
                  <a:r>
                    <a:rPr lang="en-US" sz="899" b="1" dirty="0">
                      <a:solidFill>
                        <a:srgbClr val="FFFFFF"/>
                      </a:solidFill>
                      <a:latin typeface="Libre Baskerville" panose="02000000000000000000" pitchFamily="2" charset="0"/>
                    </a:rPr>
                    <a:t>and Operations</a:t>
                  </a:r>
                </a:p>
              </p:txBody>
            </p:sp>
          </p:grpSp>
          <p:grpSp>
            <p:nvGrpSpPr>
              <p:cNvPr id="120" name="Group 119">
                <a:extLst>
                  <a:ext uri="{FF2B5EF4-FFF2-40B4-BE49-F238E27FC236}">
                    <a16:creationId xmlns:a16="http://schemas.microsoft.com/office/drawing/2014/main" id="{81AB3680-B415-A381-9518-B5ED5046B43D}"/>
                  </a:ext>
                </a:extLst>
              </p:cNvPr>
              <p:cNvGrpSpPr/>
              <p:nvPr/>
            </p:nvGrpSpPr>
            <p:grpSpPr>
              <a:xfrm>
                <a:off x="5156462" y="6104488"/>
                <a:ext cx="1922619" cy="524280"/>
                <a:chOff x="5156462" y="6104488"/>
                <a:chExt cx="1922619" cy="524280"/>
              </a:xfrm>
            </p:grpSpPr>
            <p:sp>
              <p:nvSpPr>
                <p:cNvPr id="39" name="Freeform 39"/>
                <p:cNvSpPr/>
                <p:nvPr/>
              </p:nvSpPr>
              <p:spPr>
                <a:xfrm>
                  <a:off x="5156462" y="6104488"/>
                  <a:ext cx="1922619" cy="5242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45962"/>
                </a:solidFill>
                <a:ln w="9525" cap="rnd">
                  <a:solidFill>
                    <a:srgbClr val="54596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3335CE92-51D5-FC56-5F97-AEFA3F94345B}"/>
                    </a:ext>
                  </a:extLst>
                </p:cNvPr>
                <p:cNvGrpSpPr/>
                <p:nvPr/>
              </p:nvGrpSpPr>
              <p:grpSpPr>
                <a:xfrm>
                  <a:off x="5310512" y="6233491"/>
                  <a:ext cx="1614519" cy="275363"/>
                  <a:chOff x="5310512" y="6226347"/>
                  <a:chExt cx="1614519" cy="275363"/>
                </a:xfrm>
              </p:grpSpPr>
              <p:sp>
                <p:nvSpPr>
                  <p:cNvPr id="89" name="TextBox 89"/>
                  <p:cNvSpPr txBox="1"/>
                  <p:nvPr/>
                </p:nvSpPr>
                <p:spPr>
                  <a:xfrm>
                    <a:off x="5310512" y="6226347"/>
                    <a:ext cx="1614519" cy="1551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Libre Baskerville" panose="02000000000000000000" pitchFamily="2" charset="0"/>
                      </a:rPr>
                      <a:t> Daniel Mitchell</a:t>
                    </a:r>
                  </a:p>
                </p:txBody>
              </p:sp>
              <p:sp>
                <p:nvSpPr>
                  <p:cNvPr id="90" name="TextBox 90"/>
                  <p:cNvSpPr txBox="1"/>
                  <p:nvPr/>
                </p:nvSpPr>
                <p:spPr>
                  <a:xfrm>
                    <a:off x="5375411" y="6399118"/>
                    <a:ext cx="1484721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650" u="none" strike="noStrike" dirty="0">
                        <a:solidFill>
                          <a:srgbClr val="FFFFFF"/>
                        </a:solidFill>
                        <a:latin typeface="Poppins"/>
                      </a:rPr>
                      <a:t> Church Administrator</a:t>
                    </a:r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FD5E3B59-A2E9-2EDD-E536-1FA1FF914819}"/>
                  </a:ext>
                </a:extLst>
              </p:cNvPr>
              <p:cNvGrpSpPr/>
              <p:nvPr/>
            </p:nvGrpSpPr>
            <p:grpSpPr>
              <a:xfrm>
                <a:off x="480918" y="4357688"/>
                <a:ext cx="1922619" cy="503962"/>
                <a:chOff x="480918" y="4357688"/>
                <a:chExt cx="1922619" cy="503962"/>
              </a:xfrm>
            </p:grpSpPr>
            <p:sp>
              <p:nvSpPr>
                <p:cNvPr id="46" name="Freeform 46"/>
                <p:cNvSpPr/>
                <p:nvPr/>
              </p:nvSpPr>
              <p:spPr>
                <a:xfrm>
                  <a:off x="480918" y="4357688"/>
                  <a:ext cx="1922619" cy="50396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45962"/>
                </a:solidFill>
                <a:ln w="9525" cap="rnd">
                  <a:solidFill>
                    <a:srgbClr val="54596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TextBox 91"/>
                <p:cNvSpPr txBox="1"/>
                <p:nvPr/>
              </p:nvSpPr>
              <p:spPr>
                <a:xfrm>
                  <a:off x="763173" y="4448728"/>
                  <a:ext cx="1358109" cy="32188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>
                    <a:lnSpc>
                      <a:spcPts val="1259"/>
                    </a:lnSpc>
                  </a:pPr>
                  <a:r>
                    <a:rPr lang="en-US" sz="899" b="1" dirty="0">
                      <a:solidFill>
                        <a:srgbClr val="FFFFFF"/>
                      </a:solidFill>
                      <a:latin typeface="Libre Baskerville" panose="02000000000000000000" pitchFamily="2" charset="0"/>
                    </a:rPr>
                    <a:t>Worship and </a:t>
                  </a:r>
                </a:p>
                <a:p>
                  <a:pPr algn="ctr">
                    <a:lnSpc>
                      <a:spcPts val="1259"/>
                    </a:lnSpc>
                  </a:pPr>
                  <a:r>
                    <a:rPr lang="en-US" sz="899" b="1" dirty="0">
                      <a:solidFill>
                        <a:srgbClr val="FFFFFF"/>
                      </a:solidFill>
                      <a:latin typeface="Libre Baskerville" panose="02000000000000000000" pitchFamily="2" charset="0"/>
                    </a:rPr>
                    <a:t>Music Ministry</a:t>
                  </a:r>
                </a:p>
              </p:txBody>
            </p:sp>
          </p:grp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95E35E9-8242-0379-D9CB-692CB8615476}"/>
                  </a:ext>
                </a:extLst>
              </p:cNvPr>
              <p:cNvGrpSpPr/>
              <p:nvPr/>
            </p:nvGrpSpPr>
            <p:grpSpPr>
              <a:xfrm>
                <a:off x="480918" y="6104488"/>
                <a:ext cx="1922619" cy="524280"/>
                <a:chOff x="480918" y="6104488"/>
                <a:chExt cx="1922619" cy="524280"/>
              </a:xfrm>
            </p:grpSpPr>
            <p:sp>
              <p:nvSpPr>
                <p:cNvPr id="59" name="Freeform 59"/>
                <p:cNvSpPr/>
                <p:nvPr/>
              </p:nvSpPr>
              <p:spPr>
                <a:xfrm>
                  <a:off x="480918" y="6104488"/>
                  <a:ext cx="1922619" cy="52428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545962"/>
                </a:solidFill>
                <a:ln w="9525" cap="rnd">
                  <a:solidFill>
                    <a:srgbClr val="545962"/>
                  </a:solidFill>
                  <a:prstDash val="solid"/>
                  <a:rou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28BF177C-D089-C47C-EDF2-CA828D20D84F}"/>
                    </a:ext>
                  </a:extLst>
                </p:cNvPr>
                <p:cNvGrpSpPr/>
                <p:nvPr/>
              </p:nvGrpSpPr>
              <p:grpSpPr>
                <a:xfrm>
                  <a:off x="634968" y="6231109"/>
                  <a:ext cx="1614519" cy="277745"/>
                  <a:chOff x="634969" y="6221584"/>
                  <a:chExt cx="1614519" cy="277745"/>
                </a:xfrm>
              </p:grpSpPr>
              <p:sp>
                <p:nvSpPr>
                  <p:cNvPr id="98" name="TextBox 98"/>
                  <p:cNvSpPr txBox="1"/>
                  <p:nvPr/>
                </p:nvSpPr>
                <p:spPr>
                  <a:xfrm>
                    <a:off x="634969" y="6221584"/>
                    <a:ext cx="1614519" cy="155171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260"/>
                      </a:lnSpc>
                    </a:pPr>
                    <a:r>
                      <a:rPr lang="en-US" sz="900" b="1" dirty="0">
                        <a:solidFill>
                          <a:srgbClr val="FFFFFF"/>
                        </a:solidFill>
                        <a:latin typeface="Libre Baskerville" panose="02000000000000000000" pitchFamily="2" charset="0"/>
                      </a:rPr>
                      <a:t>Sarah Anderson</a:t>
                    </a:r>
                  </a:p>
                </p:txBody>
              </p:sp>
              <p:sp>
                <p:nvSpPr>
                  <p:cNvPr id="99" name="TextBox 99"/>
                  <p:cNvSpPr txBox="1"/>
                  <p:nvPr/>
                </p:nvSpPr>
                <p:spPr>
                  <a:xfrm>
                    <a:off x="699868" y="6396737"/>
                    <a:ext cx="1484721" cy="10259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839"/>
                      </a:lnSpc>
                      <a:spcBef>
                        <a:spcPct val="0"/>
                      </a:spcBef>
                    </a:pPr>
                    <a:r>
                      <a:rPr lang="en-US" sz="650" u="none" strike="noStrike" dirty="0">
                        <a:solidFill>
                          <a:srgbClr val="FFFFFF"/>
                        </a:solidFill>
                        <a:latin typeface="Poppins"/>
                      </a:rPr>
                      <a:t>Worship Director</a:t>
                    </a:r>
                  </a:p>
                </p:txBody>
              </p:sp>
            </p:grpSp>
          </p:grpSp>
          <p:grpSp>
            <p:nvGrpSpPr>
              <p:cNvPr id="110" name="Group 109">
                <a:extLst>
                  <a:ext uri="{FF2B5EF4-FFF2-40B4-BE49-F238E27FC236}">
                    <a16:creationId xmlns:a16="http://schemas.microsoft.com/office/drawing/2014/main" id="{38113FDD-3383-FD5B-EFCF-0EAE94A1958B}"/>
                  </a:ext>
                </a:extLst>
              </p:cNvPr>
              <p:cNvGrpSpPr/>
              <p:nvPr/>
            </p:nvGrpSpPr>
            <p:grpSpPr>
              <a:xfrm>
                <a:off x="1440000" y="1747664"/>
                <a:ext cx="4680000" cy="1676575"/>
                <a:chOff x="1440000" y="1747664"/>
                <a:chExt cx="4680000" cy="1676575"/>
              </a:xfrm>
            </p:grpSpPr>
            <p:sp>
              <p:nvSpPr>
                <p:cNvPr id="71" name="Freeform 71"/>
                <p:cNvSpPr/>
                <p:nvPr/>
              </p:nvSpPr>
              <p:spPr>
                <a:xfrm>
                  <a:off x="3327026" y="1747664"/>
                  <a:ext cx="905949" cy="905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000" h="6349974">
                      <a:moveTo>
                        <a:pt x="6350000" y="3175025"/>
                      </a:moveTo>
                      <a:cubicBezTo>
                        <a:pt x="6350000" y="4928451"/>
                        <a:pt x="4928476" y="6349974"/>
                        <a:pt x="3175000" y="6349974"/>
                      </a:cubicBezTo>
                      <a:cubicBezTo>
                        <a:pt x="1421498" y="6349974"/>
                        <a:pt x="0" y="4928451"/>
                        <a:pt x="0" y="3175025"/>
                      </a:cubicBezTo>
                      <a:cubicBezTo>
                        <a:pt x="0" y="1421511"/>
                        <a:pt x="1421498" y="0"/>
                        <a:pt x="3175000" y="0"/>
                      </a:cubicBezTo>
                      <a:cubicBezTo>
                        <a:pt x="4928501" y="0"/>
                        <a:pt x="6350000" y="1421511"/>
                        <a:pt x="6350000" y="3175025"/>
                      </a:cubicBezTo>
                      <a:close/>
                    </a:path>
                  </a:pathLst>
                </a:custGeom>
                <a:blipFill>
                  <a:blip r:embed="rId7"/>
                  <a:stretch>
                    <a:fillRect l="-27007" r="-26006" b="-129235"/>
                  </a:stretch>
                </a:blip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5C41E975-1F44-86A9-5BD6-91B5280466A1}"/>
                    </a:ext>
                  </a:extLst>
                </p:cNvPr>
                <p:cNvGrpSpPr/>
                <p:nvPr/>
              </p:nvGrpSpPr>
              <p:grpSpPr>
                <a:xfrm>
                  <a:off x="1440000" y="2771401"/>
                  <a:ext cx="4680000" cy="652838"/>
                  <a:chOff x="1440000" y="2771401"/>
                  <a:chExt cx="4680000" cy="652838"/>
                </a:xfrm>
              </p:grpSpPr>
              <p:sp>
                <p:nvSpPr>
                  <p:cNvPr id="68" name="Freeform 68"/>
                  <p:cNvSpPr/>
                  <p:nvPr/>
                </p:nvSpPr>
                <p:spPr>
                  <a:xfrm>
                    <a:off x="1440000" y="2771401"/>
                    <a:ext cx="4680000" cy="652838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383E48"/>
                  </a:solidFill>
                  <a:ln w="9525" cap="rnd">
                    <a:solidFill>
                      <a:srgbClr val="383E48"/>
                    </a:solidFill>
                    <a:prstDash val="solid"/>
                    <a:rou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16CD0109-7B59-0223-0D4D-7F812EF95D3E}"/>
                      </a:ext>
                    </a:extLst>
                  </p:cNvPr>
                  <p:cNvGrpSpPr/>
                  <p:nvPr/>
                </p:nvGrpSpPr>
                <p:grpSpPr>
                  <a:xfrm>
                    <a:off x="2093506" y="2904749"/>
                    <a:ext cx="3372987" cy="386140"/>
                    <a:chOff x="2093506" y="2894034"/>
                    <a:chExt cx="3372987" cy="386140"/>
                  </a:xfrm>
                </p:grpSpPr>
                <p:sp>
                  <p:nvSpPr>
                    <p:cNvPr id="101" name="TextBox 101"/>
                    <p:cNvSpPr txBox="1"/>
                    <p:nvPr/>
                  </p:nvSpPr>
                  <p:spPr>
                    <a:xfrm>
                      <a:off x="2093506" y="2894034"/>
                      <a:ext cx="3372987" cy="217011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1819"/>
                        </a:lnSpc>
                      </a:pPr>
                      <a:r>
                        <a:rPr lang="en-US" sz="1299" b="1" dirty="0">
                          <a:solidFill>
                            <a:srgbClr val="FFFFFF"/>
                          </a:solidFill>
                          <a:latin typeface="Libre Baskerville" panose="02000000000000000000" pitchFamily="2" charset="0"/>
                        </a:rPr>
                        <a:t> Reverend Elizabeth Thompson</a:t>
                      </a:r>
                    </a:p>
                  </p:txBody>
                </p:sp>
                <p:sp>
                  <p:nvSpPr>
                    <p:cNvPr id="102" name="TextBox 102"/>
                    <p:cNvSpPr txBox="1"/>
                    <p:nvPr/>
                  </p:nvSpPr>
                  <p:spPr>
                    <a:xfrm>
                      <a:off x="3205602" y="3119837"/>
                      <a:ext cx="1148796" cy="160337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pPr algn="ctr">
                        <a:lnSpc>
                          <a:spcPts val="1399"/>
                        </a:lnSpc>
                      </a:pPr>
                      <a:r>
                        <a:rPr lang="en-US" sz="999" dirty="0">
                          <a:solidFill>
                            <a:srgbClr val="FFFFFF"/>
                          </a:solidFill>
                          <a:latin typeface="Poppins"/>
                        </a:rPr>
                        <a:t>Senior Pastor</a:t>
                      </a:r>
                    </a:p>
                  </p:txBody>
                </p:sp>
              </p:grpSp>
            </p:grpSp>
          </p:grp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77FA0B78-4F92-10FA-AE98-C85D59675972}"/>
                </a:ext>
              </a:extLst>
            </p:cNvPr>
            <p:cNvGrpSpPr/>
            <p:nvPr/>
          </p:nvGrpSpPr>
          <p:grpSpPr>
            <a:xfrm>
              <a:off x="755938" y="734569"/>
              <a:ext cx="6048062" cy="589144"/>
              <a:chOff x="755938" y="734569"/>
              <a:chExt cx="6048062" cy="589144"/>
            </a:xfrm>
          </p:grpSpPr>
          <p:sp>
            <p:nvSpPr>
              <p:cNvPr id="104" name="TextBox 104"/>
              <p:cNvSpPr txBox="1"/>
              <p:nvPr/>
            </p:nvSpPr>
            <p:spPr>
              <a:xfrm>
                <a:off x="945893" y="734569"/>
                <a:ext cx="5687242" cy="1757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470"/>
                  </a:lnSpc>
                </a:pPr>
                <a:r>
                  <a:rPr lang="en-US" sz="1050" spc="162" dirty="0">
                    <a:solidFill>
                      <a:srgbClr val="383E48"/>
                    </a:solidFill>
                    <a:latin typeface="Poppins"/>
                  </a:rPr>
                  <a:t>GRACEFUL HARMONY COMMUNITY CHURCH</a:t>
                </a:r>
              </a:p>
            </p:txBody>
          </p:sp>
          <p:sp>
            <p:nvSpPr>
              <p:cNvPr id="105" name="TextBox 105"/>
              <p:cNvSpPr txBox="1"/>
              <p:nvPr/>
            </p:nvSpPr>
            <p:spPr>
              <a:xfrm>
                <a:off x="755938" y="1083583"/>
                <a:ext cx="6048062" cy="24013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800"/>
                  </a:lnSpc>
                </a:pPr>
                <a:r>
                  <a:rPr lang="en-US" sz="2000" b="1" dirty="0">
                    <a:solidFill>
                      <a:srgbClr val="383E48"/>
                    </a:solidFill>
                    <a:latin typeface="Libre Baskerville" panose="02000000000000000000" pitchFamily="2" charset="0"/>
                  </a:rPr>
                  <a:t>CHURCH ORGANIZATIONAL CHART</a:t>
                </a:r>
              </a:p>
            </p:txBody>
          </p:sp>
        </p:grpSp>
        <p:sp>
          <p:nvSpPr>
            <p:cNvPr id="109" name="TemplateLAB"/>
            <p:cNvSpPr/>
            <p:nvPr/>
          </p:nvSpPr>
          <p:spPr>
            <a:xfrm>
              <a:off x="3450801" y="10070687"/>
              <a:ext cx="658336" cy="108625"/>
            </a:xfrm>
            <a:custGeom>
              <a:avLst/>
              <a:gdLst/>
              <a:ahLst/>
              <a:cxnLst/>
              <a:rect l="l" t="t" r="r" b="b"/>
              <a:pathLst>
                <a:path w="658336" h="108625">
                  <a:moveTo>
                    <a:pt x="0" y="0"/>
                  </a:moveTo>
                  <a:lnTo>
                    <a:pt x="658336" y="0"/>
                  </a:lnTo>
                  <a:lnTo>
                    <a:pt x="658336" y="108626"/>
                  </a:lnTo>
                  <a:lnTo>
                    <a:pt x="0" y="1086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811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79</Words>
  <Application>Microsoft Office PowerPoint</Application>
  <PresentationFormat>Custom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Libre Baskerville</vt:lpstr>
      <vt:lpstr>Poppins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Organizational Chart Templates (Portrait)</dc:title>
  <dc:creator>Hoang Anh</dc:creator>
  <cp:lastModifiedBy>Hoang Anh</cp:lastModifiedBy>
  <cp:revision>6</cp:revision>
  <dcterms:created xsi:type="dcterms:W3CDTF">2006-08-16T00:00:00Z</dcterms:created>
  <dcterms:modified xsi:type="dcterms:W3CDTF">2024-01-13T08:38:33Z</dcterms:modified>
  <dc:identifier>DAF5isT0oqQ</dc:identifier>
</cp:coreProperties>
</file>