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3606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roup 7">
            <a:extLst>
              <a:ext uri="{FF2B5EF4-FFF2-40B4-BE49-F238E27FC236}">
                <a16:creationId xmlns:a16="http://schemas.microsoft.com/office/drawing/2014/main" id="{AB4AAC98-B8CC-AB93-EEF1-C0E31122AFAB}"/>
              </a:ext>
            </a:extLst>
          </p:cNvPr>
          <p:cNvGrpSpPr/>
          <p:nvPr/>
        </p:nvGrpSpPr>
        <p:grpSpPr>
          <a:xfrm>
            <a:off x="633956" y="472916"/>
            <a:ext cx="6290338" cy="9783009"/>
            <a:chOff x="633956" y="472916"/>
            <a:chExt cx="6290338" cy="9783009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9BA1524F-251D-A735-5125-31152F50D378}"/>
                </a:ext>
              </a:extLst>
            </p:cNvPr>
            <p:cNvGrpSpPr/>
            <p:nvPr/>
          </p:nvGrpSpPr>
          <p:grpSpPr>
            <a:xfrm>
              <a:off x="1490700" y="1897363"/>
              <a:ext cx="4578600" cy="7427118"/>
              <a:chOff x="1490700" y="1897363"/>
              <a:chExt cx="4578600" cy="7427118"/>
            </a:xfrm>
          </p:grpSpPr>
          <p:sp>
            <p:nvSpPr>
              <p:cNvPr id="149" name="AutoShape 132">
                <a:extLst>
                  <a:ext uri="{FF2B5EF4-FFF2-40B4-BE49-F238E27FC236}">
                    <a16:creationId xmlns:a16="http://schemas.microsoft.com/office/drawing/2014/main" id="{19AC947F-59C9-0097-3D87-8055F26993BF}"/>
                  </a:ext>
                </a:extLst>
              </p:cNvPr>
              <p:cNvSpPr/>
              <p:nvPr/>
            </p:nvSpPr>
            <p:spPr>
              <a:xfrm>
                <a:off x="1490700" y="3158253"/>
                <a:ext cx="0" cy="6166228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utoShape 132">
                <a:extLst>
                  <a:ext uri="{FF2B5EF4-FFF2-40B4-BE49-F238E27FC236}">
                    <a16:creationId xmlns:a16="http://schemas.microsoft.com/office/drawing/2014/main" id="{3C3D0E52-84F1-7ED2-2F0A-DBC5E3BE1C99}"/>
                  </a:ext>
                </a:extLst>
              </p:cNvPr>
              <p:cNvSpPr/>
              <p:nvPr/>
            </p:nvSpPr>
            <p:spPr>
              <a:xfrm>
                <a:off x="6069300" y="3158253"/>
                <a:ext cx="0" cy="6166228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AutoShape 132"/>
              <p:cNvSpPr/>
              <p:nvPr/>
            </p:nvSpPr>
            <p:spPr>
              <a:xfrm>
                <a:off x="3780000" y="4279901"/>
                <a:ext cx="0" cy="5044580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3504320" y="3158253"/>
                <a:ext cx="551361" cy="0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>
                <a:off x="3780000" y="1897363"/>
                <a:ext cx="0" cy="1260890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lg" len="med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2070013" y="3158253"/>
                <a:ext cx="1709987" cy="774958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 flipH="1">
                <a:off x="3780000" y="3158253"/>
                <a:ext cx="1709987" cy="774958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7039A349-9875-E061-4504-00C20CF60698}"/>
                </a:ext>
              </a:extLst>
            </p:cNvPr>
            <p:cNvGrpSpPr/>
            <p:nvPr/>
          </p:nvGrpSpPr>
          <p:grpSpPr>
            <a:xfrm>
              <a:off x="635706" y="1462100"/>
              <a:ext cx="6288588" cy="8473900"/>
              <a:chOff x="635706" y="1462100"/>
              <a:chExt cx="6288588" cy="8473900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29B56190-5D57-8731-158C-313366581FDB}"/>
                  </a:ext>
                </a:extLst>
              </p:cNvPr>
              <p:cNvGrpSpPr/>
              <p:nvPr/>
            </p:nvGrpSpPr>
            <p:grpSpPr>
              <a:xfrm>
                <a:off x="2345693" y="1462100"/>
                <a:ext cx="2868614" cy="861554"/>
                <a:chOff x="2345693" y="1462100"/>
                <a:chExt cx="2868614" cy="861554"/>
              </a:xfrm>
            </p:grpSpPr>
            <p:sp>
              <p:nvSpPr>
                <p:cNvPr id="12" name="Freeform 12"/>
                <p:cNvSpPr/>
                <p:nvPr/>
              </p:nvSpPr>
              <p:spPr>
                <a:xfrm>
                  <a:off x="2345693" y="1462100"/>
                  <a:ext cx="2868614" cy="861554"/>
                </a:xfrm>
                <a:prstGeom prst="roundRect">
                  <a:avLst/>
                </a:prstGeom>
                <a:solidFill>
                  <a:srgbClr val="13544E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C89F939F-8736-52AE-2C99-35BC330AB03B}"/>
                    </a:ext>
                  </a:extLst>
                </p:cNvPr>
                <p:cNvGrpSpPr/>
                <p:nvPr/>
              </p:nvGrpSpPr>
              <p:grpSpPr>
                <a:xfrm>
                  <a:off x="2637594" y="1690489"/>
                  <a:ext cx="2284813" cy="404776"/>
                  <a:chOff x="2637593" y="1683345"/>
                  <a:chExt cx="2284813" cy="404776"/>
                </a:xfrm>
              </p:grpSpPr>
              <p:sp>
                <p:nvSpPr>
                  <p:cNvPr id="15" name="TextBox 15"/>
                  <p:cNvSpPr txBox="1"/>
                  <p:nvPr/>
                </p:nvSpPr>
                <p:spPr>
                  <a:xfrm>
                    <a:off x="2637593" y="1683345"/>
                    <a:ext cx="2284813" cy="213713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679"/>
                      </a:lnSpc>
                      <a:spcBef>
                        <a:spcPct val="0"/>
                      </a:spcBef>
                    </a:pPr>
                    <a:r>
                      <a:rPr lang="en-US" sz="1399" b="1" dirty="0">
                        <a:solidFill>
                          <a:srgbClr val="FFFFFF"/>
                        </a:solidFill>
                        <a:latin typeface="Poppins" panose="00000500000000000000" pitchFamily="2" charset="0"/>
                      </a:rPr>
                      <a:t>JONATHAN MILLER</a:t>
                    </a:r>
                  </a:p>
                </p:txBody>
              </p:sp>
              <p:sp>
                <p:nvSpPr>
                  <p:cNvPr id="16" name="TextBox 16"/>
                  <p:cNvSpPr txBox="1"/>
                  <p:nvPr/>
                </p:nvSpPr>
                <p:spPr>
                  <a:xfrm>
                    <a:off x="2637593" y="1954771"/>
                    <a:ext cx="2284813" cy="13335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080"/>
                      </a:lnSpc>
                      <a:spcBef>
                        <a:spcPct val="0"/>
                      </a:spcBef>
                    </a:pPr>
                    <a:r>
                      <a:rPr lang="en-US" sz="900" dirty="0">
                        <a:solidFill>
                          <a:srgbClr val="FFFFFF"/>
                        </a:solidFill>
                        <a:latin typeface="Poppins"/>
                      </a:rPr>
                      <a:t>CEO of XYZ Enterprises</a:t>
                    </a:r>
                  </a:p>
                </p:txBody>
              </p:sp>
            </p:grp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2DBAC4FA-4224-7135-A79B-567BB9CDC32B}"/>
                  </a:ext>
                </a:extLst>
              </p:cNvPr>
              <p:cNvGrpSpPr/>
              <p:nvPr/>
            </p:nvGrpSpPr>
            <p:grpSpPr>
              <a:xfrm>
                <a:off x="635706" y="2848528"/>
                <a:ext cx="2868614" cy="619450"/>
                <a:chOff x="635706" y="2848528"/>
                <a:chExt cx="2868614" cy="619450"/>
              </a:xfrm>
            </p:grpSpPr>
            <p:sp>
              <p:nvSpPr>
                <p:cNvPr id="18" name="Freeform 18"/>
                <p:cNvSpPr/>
                <p:nvPr/>
              </p:nvSpPr>
              <p:spPr>
                <a:xfrm>
                  <a:off x="635706" y="2848528"/>
                  <a:ext cx="2868614" cy="61945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35BE19CB-6260-EAE2-30EE-3FDD13E11AFF}"/>
                    </a:ext>
                  </a:extLst>
                </p:cNvPr>
                <p:cNvGrpSpPr/>
                <p:nvPr/>
              </p:nvGrpSpPr>
              <p:grpSpPr>
                <a:xfrm>
                  <a:off x="889350" y="3010731"/>
                  <a:ext cx="2361326" cy="295044"/>
                  <a:chOff x="889350" y="3007158"/>
                  <a:chExt cx="2361326" cy="295044"/>
                </a:xfrm>
              </p:grpSpPr>
              <p:sp>
                <p:nvSpPr>
                  <p:cNvPr id="24" name="TextBox 24"/>
                  <p:cNvSpPr txBox="1"/>
                  <p:nvPr/>
                </p:nvSpPr>
                <p:spPr>
                  <a:xfrm>
                    <a:off x="889350" y="3007158"/>
                    <a:ext cx="2361326" cy="159543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200"/>
                      </a:lnSpc>
                      <a:spcBef>
                        <a:spcPct val="0"/>
                      </a:spcBef>
                    </a:pPr>
                    <a:r>
                      <a:rPr lang="en-US" sz="10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REBECCA ANDERSON</a:t>
                    </a:r>
                  </a:p>
                </p:txBody>
              </p:sp>
              <p:sp>
                <p:nvSpPr>
                  <p:cNvPr id="25" name="TextBox 25"/>
                  <p:cNvSpPr txBox="1"/>
                  <p:nvPr/>
                </p:nvSpPr>
                <p:spPr>
                  <a:xfrm>
                    <a:off x="889350" y="3191342"/>
                    <a:ext cx="2361326" cy="11086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40"/>
                      </a:lnSpc>
                      <a:spcBef>
                        <a:spcPct val="0"/>
                      </a:spcBef>
                    </a:pPr>
                    <a:r>
                      <a:rPr lang="en-US" sz="700">
                        <a:solidFill>
                          <a:srgbClr val="494949"/>
                        </a:solidFill>
                        <a:latin typeface="Poppins"/>
                      </a:rPr>
                      <a:t>Chief Operations Officer (COO)</a:t>
                    </a:r>
                  </a:p>
                </p:txBody>
              </p:sp>
            </p:grp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8419197-ABE5-5152-5541-FB00CE030EC7}"/>
                  </a:ext>
                </a:extLst>
              </p:cNvPr>
              <p:cNvGrpSpPr/>
              <p:nvPr/>
            </p:nvGrpSpPr>
            <p:grpSpPr>
              <a:xfrm>
                <a:off x="4055680" y="2848528"/>
                <a:ext cx="2868614" cy="619450"/>
                <a:chOff x="4055680" y="2848528"/>
                <a:chExt cx="2868614" cy="619450"/>
              </a:xfrm>
            </p:grpSpPr>
            <p:sp>
              <p:nvSpPr>
                <p:cNvPr id="21" name="Freeform 21"/>
                <p:cNvSpPr/>
                <p:nvPr/>
              </p:nvSpPr>
              <p:spPr>
                <a:xfrm>
                  <a:off x="4055680" y="2848528"/>
                  <a:ext cx="2868614" cy="61945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4902115D-9EF0-73E4-68D3-DC8BB52B5B1D}"/>
                    </a:ext>
                  </a:extLst>
                </p:cNvPr>
                <p:cNvGrpSpPr/>
                <p:nvPr/>
              </p:nvGrpSpPr>
              <p:grpSpPr>
                <a:xfrm>
                  <a:off x="4309324" y="3005968"/>
                  <a:ext cx="2361326" cy="304569"/>
                  <a:chOff x="4309325" y="3002396"/>
                  <a:chExt cx="2361326" cy="304569"/>
                </a:xfrm>
              </p:grpSpPr>
              <p:sp>
                <p:nvSpPr>
                  <p:cNvPr id="27" name="TextBox 27"/>
                  <p:cNvSpPr txBox="1"/>
                  <p:nvPr/>
                </p:nvSpPr>
                <p:spPr>
                  <a:xfrm>
                    <a:off x="4309325" y="3002396"/>
                    <a:ext cx="2361326" cy="159543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1200"/>
                      </a:lnSpc>
                      <a:spcBef>
                        <a:spcPct val="0"/>
                      </a:spcBef>
                    </a:pPr>
                    <a:r>
                      <a:rPr lang="en-US" sz="10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CHRISTOPHER RAMIREZ</a:t>
                    </a:r>
                  </a:p>
                </p:txBody>
              </p:sp>
              <p:sp>
                <p:nvSpPr>
                  <p:cNvPr id="28" name="TextBox 28"/>
                  <p:cNvSpPr txBox="1"/>
                  <p:nvPr/>
                </p:nvSpPr>
                <p:spPr>
                  <a:xfrm>
                    <a:off x="4309325" y="3196105"/>
                    <a:ext cx="2361326" cy="11086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840"/>
                      </a:lnSpc>
                      <a:spcBef>
                        <a:spcPct val="0"/>
                      </a:spcBef>
                    </a:pPr>
                    <a:r>
                      <a:rPr lang="en-US" sz="700" dirty="0">
                        <a:solidFill>
                          <a:srgbClr val="494949"/>
                        </a:solidFill>
                        <a:latin typeface="Poppins"/>
                      </a:rPr>
                      <a:t>Chief Marketing Officer (CMO)</a:t>
                    </a:r>
                  </a:p>
                </p:txBody>
              </p:sp>
            </p:grp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E470EF1C-5A85-969E-FEAA-31FE12AA2918}"/>
                  </a:ext>
                </a:extLst>
              </p:cNvPr>
              <p:cNvGrpSpPr/>
              <p:nvPr/>
            </p:nvGrpSpPr>
            <p:grpSpPr>
              <a:xfrm>
                <a:off x="635707" y="3933211"/>
                <a:ext cx="1709987" cy="619450"/>
                <a:chOff x="635706" y="3933211"/>
                <a:chExt cx="1709987" cy="619450"/>
              </a:xfrm>
            </p:grpSpPr>
            <p:sp>
              <p:nvSpPr>
                <p:cNvPr id="33" name="Freeform 33"/>
                <p:cNvSpPr/>
                <p:nvPr/>
              </p:nvSpPr>
              <p:spPr>
                <a:xfrm>
                  <a:off x="635706" y="3933211"/>
                  <a:ext cx="1709987" cy="619450"/>
                </a:xfrm>
                <a:prstGeom prst="roundRect">
                  <a:avLst/>
                </a:prstGeom>
                <a:solidFill>
                  <a:srgbClr val="13544E"/>
                </a:solidFill>
                <a:ln cap="sq">
                  <a:noFill/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Box 38"/>
                <p:cNvSpPr txBox="1"/>
                <p:nvPr/>
              </p:nvSpPr>
              <p:spPr>
                <a:xfrm>
                  <a:off x="888769" y="4085773"/>
                  <a:ext cx="1203860" cy="31432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ct val="0"/>
                    </a:spcBef>
                  </a:pPr>
                  <a:r>
                    <a:rPr lang="en-US" sz="10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OPERATIONS DEPARTMENT</a:t>
                  </a: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9D0E0B5D-2C81-54FF-8DEA-AFF8FE3AE4DF}"/>
                  </a:ext>
                </a:extLst>
              </p:cNvPr>
              <p:cNvGrpSpPr/>
              <p:nvPr/>
            </p:nvGrpSpPr>
            <p:grpSpPr>
              <a:xfrm>
                <a:off x="2925007" y="3933211"/>
                <a:ext cx="1709987" cy="619450"/>
                <a:chOff x="2923256" y="3933211"/>
                <a:chExt cx="1709987" cy="619450"/>
              </a:xfrm>
            </p:grpSpPr>
            <p:sp>
              <p:nvSpPr>
                <p:cNvPr id="30" name="Freeform 30"/>
                <p:cNvSpPr/>
                <p:nvPr/>
              </p:nvSpPr>
              <p:spPr>
                <a:xfrm>
                  <a:off x="2923256" y="3933211"/>
                  <a:ext cx="1709987" cy="619450"/>
                </a:xfrm>
                <a:prstGeom prst="roundRect">
                  <a:avLst/>
                </a:prstGeom>
                <a:solidFill>
                  <a:srgbClr val="13544E"/>
                </a:solidFill>
                <a:ln cap="sq">
                  <a:noFill/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TextBox 39"/>
                <p:cNvSpPr txBox="1"/>
                <p:nvPr/>
              </p:nvSpPr>
              <p:spPr>
                <a:xfrm>
                  <a:off x="3176320" y="4085773"/>
                  <a:ext cx="1203860" cy="31432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ct val="0"/>
                    </a:spcBef>
                  </a:pPr>
                  <a:r>
                    <a:rPr lang="en-US" sz="10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MARKETING DEPARTMENT</a:t>
                  </a: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826118EB-61C3-55B5-A9F7-31CD51EE54E3}"/>
                  </a:ext>
                </a:extLst>
              </p:cNvPr>
              <p:cNvGrpSpPr/>
              <p:nvPr/>
            </p:nvGrpSpPr>
            <p:grpSpPr>
              <a:xfrm>
                <a:off x="5214307" y="3933211"/>
                <a:ext cx="1709987" cy="619450"/>
                <a:chOff x="5214307" y="3933211"/>
                <a:chExt cx="1709987" cy="619450"/>
              </a:xfrm>
            </p:grpSpPr>
            <p:sp>
              <p:nvSpPr>
                <p:cNvPr id="36" name="Freeform 36"/>
                <p:cNvSpPr/>
                <p:nvPr/>
              </p:nvSpPr>
              <p:spPr>
                <a:xfrm>
                  <a:off x="5214307" y="3933211"/>
                  <a:ext cx="1709987" cy="619450"/>
                </a:xfrm>
                <a:prstGeom prst="roundRect">
                  <a:avLst/>
                </a:prstGeom>
                <a:solidFill>
                  <a:srgbClr val="13544E"/>
                </a:solidFill>
                <a:ln cap="sq">
                  <a:noFill/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TextBox 40"/>
                <p:cNvSpPr txBox="1"/>
                <p:nvPr/>
              </p:nvSpPr>
              <p:spPr>
                <a:xfrm>
                  <a:off x="5467371" y="4085773"/>
                  <a:ext cx="1203860" cy="31432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ct val="0"/>
                    </a:spcBef>
                  </a:pPr>
                  <a:r>
                    <a:rPr lang="en-US" sz="1000" b="1" dirty="0">
                      <a:solidFill>
                        <a:srgbClr val="FFFFFF"/>
                      </a:solidFill>
                      <a:latin typeface="Poppins" panose="00000500000000000000" pitchFamily="2" charset="0"/>
                    </a:rPr>
                    <a:t>STRATEGY INTEGRATION</a:t>
                  </a:r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E5899969-048E-7C1C-CFF2-F3A6B4000A50}"/>
                  </a:ext>
                </a:extLst>
              </p:cNvPr>
              <p:cNvGrpSpPr/>
              <p:nvPr/>
            </p:nvGrpSpPr>
            <p:grpSpPr>
              <a:xfrm>
                <a:off x="635707" y="5017895"/>
                <a:ext cx="1709987" cy="611520"/>
                <a:chOff x="635706" y="5017895"/>
                <a:chExt cx="1709987" cy="611520"/>
              </a:xfrm>
            </p:grpSpPr>
            <p:sp>
              <p:nvSpPr>
                <p:cNvPr id="43" name="Freeform 43"/>
                <p:cNvSpPr/>
                <p:nvPr/>
              </p:nvSpPr>
              <p:spPr>
                <a:xfrm>
                  <a:off x="635706" y="5017895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B1B09CE7-D9F0-6579-9583-B025713DC3C9}"/>
                    </a:ext>
                  </a:extLst>
                </p:cNvPr>
                <p:cNvGrpSpPr/>
                <p:nvPr/>
              </p:nvGrpSpPr>
              <p:grpSpPr>
                <a:xfrm>
                  <a:off x="770768" y="5191932"/>
                  <a:ext cx="1439864" cy="263445"/>
                  <a:chOff x="770768" y="5188360"/>
                  <a:chExt cx="1439864" cy="263445"/>
                </a:xfrm>
              </p:grpSpPr>
              <p:sp>
                <p:nvSpPr>
                  <p:cNvPr id="46" name="TextBox 46"/>
                  <p:cNvSpPr txBox="1"/>
                  <p:nvPr/>
                </p:nvSpPr>
                <p:spPr>
                  <a:xfrm>
                    <a:off x="770768" y="5355151"/>
                    <a:ext cx="1439864" cy="96654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2"/>
                      </a:lnSpc>
                      <a:spcBef>
                        <a:spcPct val="0"/>
                      </a:spcBef>
                    </a:pPr>
                    <a:r>
                      <a:rPr lang="en-US" sz="652">
                        <a:solidFill>
                          <a:srgbClr val="494949"/>
                        </a:solidFill>
                        <a:latin typeface="Poppins"/>
                      </a:rPr>
                      <a:t>Manager of Supply Chain</a:t>
                    </a:r>
                  </a:p>
                </p:txBody>
              </p:sp>
              <p:sp>
                <p:nvSpPr>
                  <p:cNvPr id="47" name="TextBox 47"/>
                  <p:cNvSpPr txBox="1"/>
                  <p:nvPr/>
                </p:nvSpPr>
                <p:spPr>
                  <a:xfrm>
                    <a:off x="770768" y="5188360"/>
                    <a:ext cx="1439864" cy="126102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63"/>
                      </a:lnSpc>
                      <a:spcBef>
                        <a:spcPct val="0"/>
                      </a:spcBef>
                    </a:pPr>
                    <a:r>
                      <a:rPr lang="en-US" sz="802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EMILY WHITE</a:t>
                    </a:r>
                  </a:p>
                </p:txBody>
              </p:sp>
            </p:grp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3901C5B4-EC01-3B52-481B-FF8D4D01CD53}"/>
                  </a:ext>
                </a:extLst>
              </p:cNvPr>
              <p:cNvGrpSpPr/>
              <p:nvPr/>
            </p:nvGrpSpPr>
            <p:grpSpPr>
              <a:xfrm>
                <a:off x="2925007" y="5017895"/>
                <a:ext cx="1709987" cy="611520"/>
                <a:chOff x="2925006" y="5017895"/>
                <a:chExt cx="1709987" cy="611520"/>
              </a:xfrm>
            </p:grpSpPr>
            <p:sp>
              <p:nvSpPr>
                <p:cNvPr id="50" name="Freeform 50"/>
                <p:cNvSpPr/>
                <p:nvPr/>
              </p:nvSpPr>
              <p:spPr>
                <a:xfrm>
                  <a:off x="2925006" y="5017895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84DF1E8E-E27F-72A0-7DB7-908F4A501844}"/>
                    </a:ext>
                  </a:extLst>
                </p:cNvPr>
                <p:cNvGrpSpPr/>
                <p:nvPr/>
              </p:nvGrpSpPr>
              <p:grpSpPr>
                <a:xfrm>
                  <a:off x="3062640" y="5192106"/>
                  <a:ext cx="1434719" cy="263098"/>
                  <a:chOff x="3062640" y="5188533"/>
                  <a:chExt cx="1434719" cy="263098"/>
                </a:xfrm>
              </p:grpSpPr>
              <p:sp>
                <p:nvSpPr>
                  <p:cNvPr id="53" name="TextBox 53"/>
                  <p:cNvSpPr txBox="1"/>
                  <p:nvPr/>
                </p:nvSpPr>
                <p:spPr>
                  <a:xfrm>
                    <a:off x="3062640" y="5355323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Social Media Coordinator</a:t>
                    </a:r>
                  </a:p>
                </p:txBody>
              </p:sp>
              <p:sp>
                <p:nvSpPr>
                  <p:cNvPr id="54" name="TextBox 54"/>
                  <p:cNvSpPr txBox="1"/>
                  <p:nvPr/>
                </p:nvSpPr>
                <p:spPr>
                  <a:xfrm>
                    <a:off x="3062640" y="5188533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LIAM ANDERSON</a:t>
                    </a:r>
                  </a:p>
                </p:txBody>
              </p:sp>
            </p:grp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703EF3B1-37A2-743C-5C35-C75A45DA95AB}"/>
                  </a:ext>
                </a:extLst>
              </p:cNvPr>
              <p:cNvGrpSpPr/>
              <p:nvPr/>
            </p:nvGrpSpPr>
            <p:grpSpPr>
              <a:xfrm>
                <a:off x="5214307" y="5017895"/>
                <a:ext cx="1709987" cy="611520"/>
                <a:chOff x="5214307" y="5017895"/>
                <a:chExt cx="1709987" cy="611520"/>
              </a:xfrm>
            </p:grpSpPr>
            <p:sp>
              <p:nvSpPr>
                <p:cNvPr id="57" name="Freeform 57"/>
                <p:cNvSpPr/>
                <p:nvPr/>
              </p:nvSpPr>
              <p:spPr>
                <a:xfrm>
                  <a:off x="5214307" y="5017895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40CC9756-36BA-D648-1A1E-2BCC38EC0BAB}"/>
                    </a:ext>
                  </a:extLst>
                </p:cNvPr>
                <p:cNvGrpSpPr/>
                <p:nvPr/>
              </p:nvGrpSpPr>
              <p:grpSpPr>
                <a:xfrm>
                  <a:off x="5351941" y="5192106"/>
                  <a:ext cx="1434719" cy="263098"/>
                  <a:chOff x="5351942" y="5188533"/>
                  <a:chExt cx="1434719" cy="263098"/>
                </a:xfrm>
              </p:grpSpPr>
              <p:sp>
                <p:nvSpPr>
                  <p:cNvPr id="60" name="TextBox 60"/>
                  <p:cNvSpPr txBox="1"/>
                  <p:nvPr/>
                </p:nvSpPr>
                <p:spPr>
                  <a:xfrm>
                    <a:off x="5351942" y="5355323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Public Relations Specialist</a:t>
                    </a:r>
                  </a:p>
                </p:txBody>
              </p:sp>
              <p:sp>
                <p:nvSpPr>
                  <p:cNvPr id="61" name="TextBox 61"/>
                  <p:cNvSpPr txBox="1"/>
                  <p:nvPr/>
                </p:nvSpPr>
                <p:spPr>
                  <a:xfrm>
                    <a:off x="5351942" y="5188533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ISABELLA MARTINEZ</a:t>
                    </a:r>
                  </a:p>
                </p:txBody>
              </p:sp>
            </p:grp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848D21C1-DDA2-E0A3-5DCA-2B322F6C8466}"/>
                  </a:ext>
                </a:extLst>
              </p:cNvPr>
              <p:cNvGrpSpPr/>
              <p:nvPr/>
            </p:nvGrpSpPr>
            <p:grpSpPr>
              <a:xfrm>
                <a:off x="635707" y="6094648"/>
                <a:ext cx="1709987" cy="611520"/>
                <a:chOff x="635706" y="6094648"/>
                <a:chExt cx="1709987" cy="611520"/>
              </a:xfrm>
            </p:grpSpPr>
            <p:sp>
              <p:nvSpPr>
                <p:cNvPr id="64" name="Freeform 64"/>
                <p:cNvSpPr/>
                <p:nvPr/>
              </p:nvSpPr>
              <p:spPr>
                <a:xfrm>
                  <a:off x="635706" y="6094648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56C95D08-C10B-7599-4173-D7BCBCB484DC}"/>
                    </a:ext>
                  </a:extLst>
                </p:cNvPr>
                <p:cNvGrpSpPr/>
                <p:nvPr/>
              </p:nvGrpSpPr>
              <p:grpSpPr>
                <a:xfrm>
                  <a:off x="773340" y="6269087"/>
                  <a:ext cx="1434719" cy="262641"/>
                  <a:chOff x="773340" y="6265515"/>
                  <a:chExt cx="1434719" cy="262641"/>
                </a:xfrm>
              </p:grpSpPr>
              <p:sp>
                <p:nvSpPr>
                  <p:cNvPr id="67" name="TextBox 67"/>
                  <p:cNvSpPr txBox="1"/>
                  <p:nvPr/>
                </p:nvSpPr>
                <p:spPr>
                  <a:xfrm>
                    <a:off x="773340" y="6431848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 Supervisor of Production</a:t>
                    </a:r>
                  </a:p>
                </p:txBody>
              </p:sp>
              <p:sp>
                <p:nvSpPr>
                  <p:cNvPr id="68" name="TextBox 68"/>
                  <p:cNvSpPr txBox="1"/>
                  <p:nvPr/>
                </p:nvSpPr>
                <p:spPr>
                  <a:xfrm>
                    <a:off x="773340" y="6265515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MICHAEL BROWN</a:t>
                    </a:r>
                  </a:p>
                </p:txBody>
              </p: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359EB9ED-E28A-4234-BE5D-8794EB3E865C}"/>
                  </a:ext>
                </a:extLst>
              </p:cNvPr>
              <p:cNvGrpSpPr/>
              <p:nvPr/>
            </p:nvGrpSpPr>
            <p:grpSpPr>
              <a:xfrm>
                <a:off x="2925007" y="6094648"/>
                <a:ext cx="1709987" cy="611520"/>
                <a:chOff x="2925006" y="6094648"/>
                <a:chExt cx="1709987" cy="611520"/>
              </a:xfrm>
            </p:grpSpPr>
            <p:sp>
              <p:nvSpPr>
                <p:cNvPr id="71" name="Freeform 71"/>
                <p:cNvSpPr/>
                <p:nvPr/>
              </p:nvSpPr>
              <p:spPr>
                <a:xfrm>
                  <a:off x="2925006" y="6094648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0" name="Group 69">
                  <a:extLst>
                    <a:ext uri="{FF2B5EF4-FFF2-40B4-BE49-F238E27FC236}">
                      <a16:creationId xmlns:a16="http://schemas.microsoft.com/office/drawing/2014/main" id="{3E4BC898-A320-FAE3-2D50-0C16B83D5FD2}"/>
                    </a:ext>
                  </a:extLst>
                </p:cNvPr>
                <p:cNvGrpSpPr/>
                <p:nvPr/>
              </p:nvGrpSpPr>
              <p:grpSpPr>
                <a:xfrm>
                  <a:off x="3062640" y="6269087"/>
                  <a:ext cx="1434719" cy="262641"/>
                  <a:chOff x="3062640" y="6265515"/>
                  <a:chExt cx="1434719" cy="262641"/>
                </a:xfrm>
              </p:grpSpPr>
              <p:sp>
                <p:nvSpPr>
                  <p:cNvPr id="74" name="TextBox 74"/>
                  <p:cNvSpPr txBox="1"/>
                  <p:nvPr/>
                </p:nvSpPr>
                <p:spPr>
                  <a:xfrm>
                    <a:off x="3062640" y="6431848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Events and Sponsorship Manager</a:t>
                    </a:r>
                  </a:p>
                </p:txBody>
              </p:sp>
              <p:sp>
                <p:nvSpPr>
                  <p:cNvPr id="75" name="TextBox 75"/>
                  <p:cNvSpPr txBox="1"/>
                  <p:nvPr/>
                </p:nvSpPr>
                <p:spPr>
                  <a:xfrm>
                    <a:off x="3062640" y="6265515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AVA MILLER</a:t>
                    </a:r>
                  </a:p>
                </p:txBody>
              </p:sp>
            </p:grp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C988B161-26CC-2584-F3F1-7161370079F4}"/>
                  </a:ext>
                </a:extLst>
              </p:cNvPr>
              <p:cNvGrpSpPr/>
              <p:nvPr/>
            </p:nvGrpSpPr>
            <p:grpSpPr>
              <a:xfrm>
                <a:off x="5214307" y="6094648"/>
                <a:ext cx="1709987" cy="611520"/>
                <a:chOff x="5214307" y="6094648"/>
                <a:chExt cx="1709987" cy="611520"/>
              </a:xfrm>
            </p:grpSpPr>
            <p:sp>
              <p:nvSpPr>
                <p:cNvPr id="78" name="Freeform 78"/>
                <p:cNvSpPr/>
                <p:nvPr/>
              </p:nvSpPr>
              <p:spPr>
                <a:xfrm>
                  <a:off x="5214307" y="6094648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35662F94-65D1-AA1B-709C-C438D1555D0F}"/>
                    </a:ext>
                  </a:extLst>
                </p:cNvPr>
                <p:cNvGrpSpPr/>
                <p:nvPr/>
              </p:nvGrpSpPr>
              <p:grpSpPr>
                <a:xfrm>
                  <a:off x="5351941" y="6269087"/>
                  <a:ext cx="1434719" cy="262641"/>
                  <a:chOff x="5351942" y="6265515"/>
                  <a:chExt cx="1434719" cy="262641"/>
                </a:xfrm>
              </p:grpSpPr>
              <p:sp>
                <p:nvSpPr>
                  <p:cNvPr id="81" name="TextBox 81"/>
                  <p:cNvSpPr txBox="1"/>
                  <p:nvPr/>
                </p:nvSpPr>
                <p:spPr>
                  <a:xfrm>
                    <a:off x="5351942" y="6431848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Digital Marketing Strategist</a:t>
                    </a:r>
                  </a:p>
                </p:txBody>
              </p:sp>
              <p:sp>
                <p:nvSpPr>
                  <p:cNvPr id="82" name="TextBox 82"/>
                  <p:cNvSpPr txBox="1"/>
                  <p:nvPr/>
                </p:nvSpPr>
                <p:spPr>
                  <a:xfrm>
                    <a:off x="5351942" y="6265515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ELIJAH CLARK</a:t>
                    </a:r>
                  </a:p>
                </p:txBody>
              </p:sp>
            </p:grp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0538E211-9ED5-9102-6549-2EF168C11BD9}"/>
                  </a:ext>
                </a:extLst>
              </p:cNvPr>
              <p:cNvGrpSpPr/>
              <p:nvPr/>
            </p:nvGrpSpPr>
            <p:grpSpPr>
              <a:xfrm>
                <a:off x="635707" y="7171402"/>
                <a:ext cx="1709987" cy="611520"/>
                <a:chOff x="635706" y="7171402"/>
                <a:chExt cx="1709987" cy="611520"/>
              </a:xfrm>
            </p:grpSpPr>
            <p:sp>
              <p:nvSpPr>
                <p:cNvPr id="85" name="Freeform 85"/>
                <p:cNvSpPr/>
                <p:nvPr/>
              </p:nvSpPr>
              <p:spPr>
                <a:xfrm>
                  <a:off x="635706" y="7171402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4CF46BD5-7D6D-227E-6CAA-6813C59E86F7}"/>
                    </a:ext>
                  </a:extLst>
                </p:cNvPr>
                <p:cNvGrpSpPr/>
                <p:nvPr/>
              </p:nvGrpSpPr>
              <p:grpSpPr>
                <a:xfrm>
                  <a:off x="773340" y="7345841"/>
                  <a:ext cx="1434719" cy="262641"/>
                  <a:chOff x="773340" y="7342269"/>
                  <a:chExt cx="1434719" cy="262641"/>
                </a:xfrm>
              </p:grpSpPr>
              <p:sp>
                <p:nvSpPr>
                  <p:cNvPr id="88" name="TextBox 88"/>
                  <p:cNvSpPr txBox="1"/>
                  <p:nvPr/>
                </p:nvSpPr>
                <p:spPr>
                  <a:xfrm>
                    <a:off x="773340" y="7508602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Coordinator of Quality Assurance</a:t>
                    </a:r>
                  </a:p>
                </p:txBody>
              </p:sp>
              <p:sp>
                <p:nvSpPr>
                  <p:cNvPr id="89" name="TextBox 89"/>
                  <p:cNvSpPr txBox="1"/>
                  <p:nvPr/>
                </p:nvSpPr>
                <p:spPr>
                  <a:xfrm>
                    <a:off x="773340" y="7342269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JESSICA GREEN</a:t>
                    </a:r>
                  </a:p>
                </p:txBody>
              </p:sp>
            </p:grp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9C942E16-5761-2952-7AAD-04B94004DBF1}"/>
                  </a:ext>
                </a:extLst>
              </p:cNvPr>
              <p:cNvGrpSpPr/>
              <p:nvPr/>
            </p:nvGrpSpPr>
            <p:grpSpPr>
              <a:xfrm>
                <a:off x="2925007" y="7171402"/>
                <a:ext cx="1709987" cy="611520"/>
                <a:chOff x="2925006" y="7171402"/>
                <a:chExt cx="1709987" cy="611520"/>
              </a:xfrm>
            </p:grpSpPr>
            <p:sp>
              <p:nvSpPr>
                <p:cNvPr id="92" name="Freeform 92"/>
                <p:cNvSpPr/>
                <p:nvPr/>
              </p:nvSpPr>
              <p:spPr>
                <a:xfrm>
                  <a:off x="2925006" y="7171402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913DB11B-2899-4753-160A-8514F9C6CF03}"/>
                    </a:ext>
                  </a:extLst>
                </p:cNvPr>
                <p:cNvGrpSpPr/>
                <p:nvPr/>
              </p:nvGrpSpPr>
              <p:grpSpPr>
                <a:xfrm>
                  <a:off x="3062640" y="7345841"/>
                  <a:ext cx="1434719" cy="262641"/>
                  <a:chOff x="3062640" y="7342269"/>
                  <a:chExt cx="1434719" cy="262641"/>
                </a:xfrm>
              </p:grpSpPr>
              <p:sp>
                <p:nvSpPr>
                  <p:cNvPr id="95" name="TextBox 95"/>
                  <p:cNvSpPr txBox="1"/>
                  <p:nvPr/>
                </p:nvSpPr>
                <p:spPr>
                  <a:xfrm>
                    <a:off x="3062640" y="7508602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Content Creation Specialist</a:t>
                    </a:r>
                  </a:p>
                </p:txBody>
              </p:sp>
              <p:sp>
                <p:nvSpPr>
                  <p:cNvPr id="96" name="TextBox 96"/>
                  <p:cNvSpPr txBox="1"/>
                  <p:nvPr/>
                </p:nvSpPr>
                <p:spPr>
                  <a:xfrm>
                    <a:off x="3062640" y="7342269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ETHAN TAYLOR</a:t>
                    </a:r>
                  </a:p>
                </p:txBody>
              </p:sp>
            </p:grp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19EC6361-8E7E-6C8A-3B40-022D77745F3C}"/>
                  </a:ext>
                </a:extLst>
              </p:cNvPr>
              <p:cNvGrpSpPr/>
              <p:nvPr/>
            </p:nvGrpSpPr>
            <p:grpSpPr>
              <a:xfrm>
                <a:off x="5214307" y="7171402"/>
                <a:ext cx="1709987" cy="611520"/>
                <a:chOff x="5214307" y="7171402"/>
                <a:chExt cx="1709987" cy="611520"/>
              </a:xfrm>
            </p:grpSpPr>
            <p:sp>
              <p:nvSpPr>
                <p:cNvPr id="99" name="Freeform 99"/>
                <p:cNvSpPr/>
                <p:nvPr/>
              </p:nvSpPr>
              <p:spPr>
                <a:xfrm>
                  <a:off x="5214307" y="7171402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F17C5CEA-67AE-093E-03F0-83D766344311}"/>
                    </a:ext>
                  </a:extLst>
                </p:cNvPr>
                <p:cNvGrpSpPr/>
                <p:nvPr/>
              </p:nvGrpSpPr>
              <p:grpSpPr>
                <a:xfrm>
                  <a:off x="5351941" y="7345841"/>
                  <a:ext cx="1434719" cy="262641"/>
                  <a:chOff x="5351942" y="7342269"/>
                  <a:chExt cx="1434719" cy="262641"/>
                </a:xfrm>
              </p:grpSpPr>
              <p:sp>
                <p:nvSpPr>
                  <p:cNvPr id="102" name="TextBox 102"/>
                  <p:cNvSpPr txBox="1"/>
                  <p:nvPr/>
                </p:nvSpPr>
                <p:spPr>
                  <a:xfrm>
                    <a:off x="5351942" y="7508602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SEO Specialist</a:t>
                    </a:r>
                  </a:p>
                </p:txBody>
              </p:sp>
              <p:sp>
                <p:nvSpPr>
                  <p:cNvPr id="103" name="TextBox 103"/>
                  <p:cNvSpPr txBox="1"/>
                  <p:nvPr/>
                </p:nvSpPr>
                <p:spPr>
                  <a:xfrm>
                    <a:off x="5351942" y="7342269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SOPHIA PARKER</a:t>
                    </a:r>
                  </a:p>
                </p:txBody>
              </p:sp>
            </p:grp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0A8915A6-89E7-9CB0-B6DB-41C55DF16106}"/>
                  </a:ext>
                </a:extLst>
              </p:cNvPr>
              <p:cNvGrpSpPr/>
              <p:nvPr/>
            </p:nvGrpSpPr>
            <p:grpSpPr>
              <a:xfrm>
                <a:off x="635707" y="8247727"/>
                <a:ext cx="1709987" cy="611520"/>
                <a:chOff x="635706" y="8247727"/>
                <a:chExt cx="1709987" cy="611520"/>
              </a:xfrm>
            </p:grpSpPr>
            <p:sp>
              <p:nvSpPr>
                <p:cNvPr id="106" name="Freeform 106"/>
                <p:cNvSpPr/>
                <p:nvPr/>
              </p:nvSpPr>
              <p:spPr>
                <a:xfrm>
                  <a:off x="635706" y="8247727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FD465BB3-EC58-124C-BCB0-99C34B2A1801}"/>
                    </a:ext>
                  </a:extLst>
                </p:cNvPr>
                <p:cNvGrpSpPr/>
                <p:nvPr/>
              </p:nvGrpSpPr>
              <p:grpSpPr>
                <a:xfrm>
                  <a:off x="773340" y="8422166"/>
                  <a:ext cx="1434719" cy="262641"/>
                  <a:chOff x="773340" y="8418594"/>
                  <a:chExt cx="1434719" cy="262641"/>
                </a:xfrm>
              </p:grpSpPr>
              <p:sp>
                <p:nvSpPr>
                  <p:cNvPr id="109" name="TextBox 109"/>
                  <p:cNvSpPr txBox="1"/>
                  <p:nvPr/>
                </p:nvSpPr>
                <p:spPr>
                  <a:xfrm>
                    <a:off x="773340" y="8584927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Analyst of Efficiency Improvement</a:t>
                    </a:r>
                  </a:p>
                </p:txBody>
              </p:sp>
              <p:sp>
                <p:nvSpPr>
                  <p:cNvPr id="110" name="TextBox 110"/>
                  <p:cNvSpPr txBox="1"/>
                  <p:nvPr/>
                </p:nvSpPr>
                <p:spPr>
                  <a:xfrm>
                    <a:off x="773340" y="8418594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DANIEL LEE</a:t>
                    </a:r>
                  </a:p>
                </p:txBody>
              </p:sp>
            </p:grpSp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99B71B3-9EED-E143-7C87-9EECAF88CBC0}"/>
                  </a:ext>
                </a:extLst>
              </p:cNvPr>
              <p:cNvGrpSpPr/>
              <p:nvPr/>
            </p:nvGrpSpPr>
            <p:grpSpPr>
              <a:xfrm>
                <a:off x="2925007" y="8247727"/>
                <a:ext cx="1709987" cy="611520"/>
                <a:chOff x="2925006" y="8247727"/>
                <a:chExt cx="1709987" cy="611520"/>
              </a:xfrm>
            </p:grpSpPr>
            <p:sp>
              <p:nvSpPr>
                <p:cNvPr id="113" name="Freeform 113"/>
                <p:cNvSpPr/>
                <p:nvPr/>
              </p:nvSpPr>
              <p:spPr>
                <a:xfrm>
                  <a:off x="2925006" y="8247727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E220FC62-E1DD-0146-CF6A-EB64B8310096}"/>
                    </a:ext>
                  </a:extLst>
                </p:cNvPr>
                <p:cNvGrpSpPr/>
                <p:nvPr/>
              </p:nvGrpSpPr>
              <p:grpSpPr>
                <a:xfrm>
                  <a:off x="3062640" y="8422166"/>
                  <a:ext cx="1434719" cy="262641"/>
                  <a:chOff x="3062640" y="8418594"/>
                  <a:chExt cx="1434719" cy="262641"/>
                </a:xfrm>
              </p:grpSpPr>
              <p:sp>
                <p:nvSpPr>
                  <p:cNvPr id="116" name="TextBox 116"/>
                  <p:cNvSpPr txBox="1"/>
                  <p:nvPr/>
                </p:nvSpPr>
                <p:spPr>
                  <a:xfrm>
                    <a:off x="3062640" y="8584927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Customer Relations Supervisor</a:t>
                    </a:r>
                  </a:p>
                </p:txBody>
              </p:sp>
              <p:sp>
                <p:nvSpPr>
                  <p:cNvPr id="117" name="TextBox 117"/>
                  <p:cNvSpPr txBox="1"/>
                  <p:nvPr/>
                </p:nvSpPr>
                <p:spPr>
                  <a:xfrm>
                    <a:off x="3062640" y="8418594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MIA GARCIA</a:t>
                    </a:r>
                  </a:p>
                </p:txBody>
              </p:sp>
            </p:grp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53A94F5A-DC6D-AA14-4A01-7E057798C765}"/>
                  </a:ext>
                </a:extLst>
              </p:cNvPr>
              <p:cNvGrpSpPr/>
              <p:nvPr/>
            </p:nvGrpSpPr>
            <p:grpSpPr>
              <a:xfrm>
                <a:off x="5214307" y="8247727"/>
                <a:ext cx="1709987" cy="611520"/>
                <a:chOff x="5214307" y="8247727"/>
                <a:chExt cx="1709987" cy="611520"/>
              </a:xfrm>
            </p:grpSpPr>
            <p:sp>
              <p:nvSpPr>
                <p:cNvPr id="120" name="Freeform 120"/>
                <p:cNvSpPr/>
                <p:nvPr/>
              </p:nvSpPr>
              <p:spPr>
                <a:xfrm>
                  <a:off x="5214307" y="8247727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AF04F64A-C0CD-B2EC-C4AD-D6D7AB5E636C}"/>
                    </a:ext>
                  </a:extLst>
                </p:cNvPr>
                <p:cNvGrpSpPr/>
                <p:nvPr/>
              </p:nvGrpSpPr>
              <p:grpSpPr>
                <a:xfrm>
                  <a:off x="5351941" y="8422166"/>
                  <a:ext cx="1434719" cy="262641"/>
                  <a:chOff x="5351942" y="8418594"/>
                  <a:chExt cx="1434719" cy="262641"/>
                </a:xfrm>
              </p:grpSpPr>
              <p:sp>
                <p:nvSpPr>
                  <p:cNvPr id="123" name="TextBox 123"/>
                  <p:cNvSpPr txBox="1"/>
                  <p:nvPr/>
                </p:nvSpPr>
                <p:spPr>
                  <a:xfrm>
                    <a:off x="5351942" y="8584927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 Sales Coordinator</a:t>
                    </a:r>
                  </a:p>
                </p:txBody>
              </p:sp>
              <p:sp>
                <p:nvSpPr>
                  <p:cNvPr id="124" name="TextBox 124"/>
                  <p:cNvSpPr txBox="1"/>
                  <p:nvPr/>
                </p:nvSpPr>
                <p:spPr>
                  <a:xfrm>
                    <a:off x="5351942" y="8418594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 CALEB TURNER</a:t>
                    </a:r>
                  </a:p>
                </p:txBody>
              </p:sp>
            </p:grp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B4127F95-746E-3DBE-0DF3-99041B3698E9}"/>
                  </a:ext>
                </a:extLst>
              </p:cNvPr>
              <p:cNvGrpSpPr/>
              <p:nvPr/>
            </p:nvGrpSpPr>
            <p:grpSpPr>
              <a:xfrm>
                <a:off x="635707" y="9324480"/>
                <a:ext cx="1709987" cy="611520"/>
                <a:chOff x="635706" y="9324480"/>
                <a:chExt cx="1709987" cy="611520"/>
              </a:xfrm>
            </p:grpSpPr>
            <p:sp>
              <p:nvSpPr>
                <p:cNvPr id="127" name="Freeform 127"/>
                <p:cNvSpPr/>
                <p:nvPr/>
              </p:nvSpPr>
              <p:spPr>
                <a:xfrm>
                  <a:off x="635706" y="9324480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26ACD821-70D4-C0E5-9F50-54C90C40E608}"/>
                    </a:ext>
                  </a:extLst>
                </p:cNvPr>
                <p:cNvGrpSpPr/>
                <p:nvPr/>
              </p:nvGrpSpPr>
              <p:grpSpPr>
                <a:xfrm>
                  <a:off x="773340" y="9498919"/>
                  <a:ext cx="1434719" cy="262641"/>
                  <a:chOff x="773340" y="9495347"/>
                  <a:chExt cx="1434719" cy="262641"/>
                </a:xfrm>
              </p:grpSpPr>
              <p:sp>
                <p:nvSpPr>
                  <p:cNvPr id="130" name="TextBox 130"/>
                  <p:cNvSpPr txBox="1"/>
                  <p:nvPr/>
                </p:nvSpPr>
                <p:spPr>
                  <a:xfrm>
                    <a:off x="773340" y="9661680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Junior Operations Analyst</a:t>
                    </a:r>
                  </a:p>
                </p:txBody>
              </p:sp>
              <p:sp>
                <p:nvSpPr>
                  <p:cNvPr id="131" name="TextBox 131"/>
                  <p:cNvSpPr txBox="1"/>
                  <p:nvPr/>
                </p:nvSpPr>
                <p:spPr>
                  <a:xfrm>
                    <a:off x="773340" y="9495347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SOPHIA TURNER</a:t>
                    </a:r>
                  </a:p>
                </p:txBody>
              </p:sp>
            </p:grp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C6E7C080-28C7-DDEA-E791-721E7317F90D}"/>
                  </a:ext>
                </a:extLst>
              </p:cNvPr>
              <p:cNvGrpSpPr/>
              <p:nvPr/>
            </p:nvGrpSpPr>
            <p:grpSpPr>
              <a:xfrm>
                <a:off x="2925007" y="9324480"/>
                <a:ext cx="1709987" cy="611520"/>
                <a:chOff x="2925006" y="9324480"/>
                <a:chExt cx="1709987" cy="611520"/>
              </a:xfrm>
            </p:grpSpPr>
            <p:sp>
              <p:nvSpPr>
                <p:cNvPr id="134" name="Freeform 134"/>
                <p:cNvSpPr/>
                <p:nvPr/>
              </p:nvSpPr>
              <p:spPr>
                <a:xfrm>
                  <a:off x="2925006" y="9324480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5CE793B9-E19E-3070-800C-8B60C2D51B00}"/>
                    </a:ext>
                  </a:extLst>
                </p:cNvPr>
                <p:cNvGrpSpPr/>
                <p:nvPr/>
              </p:nvGrpSpPr>
              <p:grpSpPr>
                <a:xfrm>
                  <a:off x="3062640" y="9498919"/>
                  <a:ext cx="1434719" cy="262641"/>
                  <a:chOff x="3062640" y="9495347"/>
                  <a:chExt cx="1434719" cy="262641"/>
                </a:xfrm>
              </p:grpSpPr>
              <p:sp>
                <p:nvSpPr>
                  <p:cNvPr id="137" name="TextBox 137"/>
                  <p:cNvSpPr txBox="1"/>
                  <p:nvPr/>
                </p:nvSpPr>
                <p:spPr>
                  <a:xfrm>
                    <a:off x="3062640" y="9661680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Customer Service Representative</a:t>
                    </a:r>
                  </a:p>
                </p:txBody>
              </p:sp>
              <p:sp>
                <p:nvSpPr>
                  <p:cNvPr id="138" name="TextBox 138"/>
                  <p:cNvSpPr txBox="1"/>
                  <p:nvPr/>
                </p:nvSpPr>
                <p:spPr>
                  <a:xfrm>
                    <a:off x="3062640" y="9495347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NOAH WILSON</a:t>
                    </a:r>
                  </a:p>
                </p:txBody>
              </p:sp>
            </p:grp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8E0E9C07-B15A-6244-697E-169509DEEEEF}"/>
                  </a:ext>
                </a:extLst>
              </p:cNvPr>
              <p:cNvGrpSpPr/>
              <p:nvPr/>
            </p:nvGrpSpPr>
            <p:grpSpPr>
              <a:xfrm>
                <a:off x="5214307" y="9324480"/>
                <a:ext cx="1709987" cy="611520"/>
                <a:chOff x="5214307" y="9324480"/>
                <a:chExt cx="1709987" cy="611520"/>
              </a:xfrm>
            </p:grpSpPr>
            <p:sp>
              <p:nvSpPr>
                <p:cNvPr id="141" name="Freeform 141"/>
                <p:cNvSpPr/>
                <p:nvPr/>
              </p:nvSpPr>
              <p:spPr>
                <a:xfrm>
                  <a:off x="5214307" y="9324480"/>
                  <a:ext cx="1709987" cy="611520"/>
                </a:xfrm>
                <a:prstGeom prst="roundRect">
                  <a:avLst/>
                </a:prstGeom>
                <a:solidFill>
                  <a:srgbClr val="FFFFFF"/>
                </a:solidFill>
                <a:ln w="9525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F0824DA4-AC8E-342E-1482-5EA89CBA2095}"/>
                    </a:ext>
                  </a:extLst>
                </p:cNvPr>
                <p:cNvGrpSpPr/>
                <p:nvPr/>
              </p:nvGrpSpPr>
              <p:grpSpPr>
                <a:xfrm>
                  <a:off x="5351941" y="9498919"/>
                  <a:ext cx="1434719" cy="262641"/>
                  <a:chOff x="5351942" y="9495347"/>
                  <a:chExt cx="1434719" cy="262641"/>
                </a:xfrm>
              </p:grpSpPr>
              <p:sp>
                <p:nvSpPr>
                  <p:cNvPr id="144" name="TextBox 144"/>
                  <p:cNvSpPr txBox="1"/>
                  <p:nvPr/>
                </p:nvSpPr>
                <p:spPr>
                  <a:xfrm>
                    <a:off x="5351942" y="9661680"/>
                    <a:ext cx="1434719" cy="9630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780"/>
                      </a:lnSpc>
                      <a:spcBef>
                        <a:spcPct val="0"/>
                      </a:spcBef>
                    </a:pPr>
                    <a:r>
                      <a:rPr lang="en-US" sz="650">
                        <a:solidFill>
                          <a:srgbClr val="494949"/>
                        </a:solidFill>
                        <a:latin typeface="Poppins"/>
                      </a:rPr>
                      <a:t> Marketing Assistant</a:t>
                    </a:r>
                  </a:p>
                </p:txBody>
              </p:sp>
              <p:sp>
                <p:nvSpPr>
                  <p:cNvPr id="145" name="TextBox 145"/>
                  <p:cNvSpPr txBox="1"/>
                  <p:nvPr/>
                </p:nvSpPr>
                <p:spPr>
                  <a:xfrm>
                    <a:off x="5351942" y="9495347"/>
                    <a:ext cx="1434719" cy="125677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algn="ctr">
                      <a:lnSpc>
                        <a:spcPts val="959"/>
                      </a:lnSpc>
                      <a:spcBef>
                        <a:spcPct val="0"/>
                      </a:spcBef>
                    </a:pPr>
                    <a:r>
                      <a:rPr lang="en-US" sz="799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GRACE MITCHELL</a:t>
                    </a:r>
                  </a:p>
                </p:txBody>
              </p:sp>
            </p:grpSp>
          </p:grp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C804EEB2-7196-6F02-1D39-E32B11016B49}"/>
                </a:ext>
              </a:extLst>
            </p:cNvPr>
            <p:cNvGrpSpPr/>
            <p:nvPr/>
          </p:nvGrpSpPr>
          <p:grpSpPr>
            <a:xfrm>
              <a:off x="633956" y="472916"/>
              <a:ext cx="6288588" cy="427399"/>
              <a:chOff x="633956" y="472916"/>
              <a:chExt cx="6288588" cy="427399"/>
            </a:xfrm>
          </p:grpSpPr>
          <p:sp>
            <p:nvSpPr>
              <p:cNvPr id="2" name="AutoShape 2"/>
              <p:cNvSpPr/>
              <p:nvPr/>
            </p:nvSpPr>
            <p:spPr>
              <a:xfrm flipV="1">
                <a:off x="633956" y="900315"/>
                <a:ext cx="6288588" cy="0"/>
              </a:xfrm>
              <a:prstGeom prst="line">
                <a:avLst/>
              </a:prstGeom>
              <a:ln w="9525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633956" y="472916"/>
                <a:ext cx="6048000" cy="2564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046"/>
                  </a:lnSpc>
                  <a:spcBef>
                    <a:spcPct val="0"/>
                  </a:spcBef>
                </a:pPr>
                <a:r>
                  <a:rPr lang="en-US" sz="1700" b="1" dirty="0">
                    <a:solidFill>
                      <a:srgbClr val="13544E"/>
                    </a:solidFill>
                    <a:latin typeface="Poppins" panose="00000500000000000000" pitchFamily="2" charset="0"/>
                  </a:rPr>
                  <a:t>BUSINESS ORGANIZATIONAL CHART</a:t>
                </a:r>
              </a:p>
            </p:txBody>
          </p:sp>
        </p:grpSp>
        <p:sp>
          <p:nvSpPr>
            <p:cNvPr id="146" name="TemplateLAB"/>
            <p:cNvSpPr/>
            <p:nvPr/>
          </p:nvSpPr>
          <p:spPr>
            <a:xfrm>
              <a:off x="3450801" y="10147300"/>
              <a:ext cx="658336" cy="108625"/>
            </a:xfrm>
            <a:custGeom>
              <a:avLst/>
              <a:gdLst/>
              <a:ahLst/>
              <a:cxnLst/>
              <a:rect l="l" t="t" r="r" b="b"/>
              <a:pathLst>
                <a:path w="658336" h="108625">
                  <a:moveTo>
                    <a:pt x="0" y="0"/>
                  </a:moveTo>
                  <a:lnTo>
                    <a:pt x="658336" y="0"/>
                  </a:lnTo>
                  <a:lnTo>
                    <a:pt x="658336" y="108625"/>
                  </a:lnTo>
                  <a:lnTo>
                    <a:pt x="0" y="1086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118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Poppins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Organizational Chart Templates (Portrait)</dc:title>
  <dc:creator>Hoang Anh</dc:creator>
  <cp:lastModifiedBy>Hoang Anh</cp:lastModifiedBy>
  <cp:revision>5</cp:revision>
  <dcterms:created xsi:type="dcterms:W3CDTF">2006-08-16T00:00:00Z</dcterms:created>
  <dcterms:modified xsi:type="dcterms:W3CDTF">2024-01-11T11:59:45Z</dcterms:modified>
  <dc:identifier>DAF5isT0oqQ</dc:identifier>
</cp:coreProperties>
</file>