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4" r:id="rId2"/>
  </p:sldIdLst>
  <p:sldSz cx="10693400" cy="7556500"/>
  <p:notesSz cx="6858000" cy="9144000"/>
  <p:embeddedFontLst>
    <p:embeddedFont>
      <p:font typeface="Calibri" panose="020F0502020204030204" pitchFamily="34" charset="0"/>
      <p:regular r:id="rId3"/>
      <p:bold r:id="rId4"/>
      <p:italic r:id="rId5"/>
      <p:boldItalic r:id="rId6"/>
    </p:embeddedFont>
    <p:embeddedFont>
      <p:font typeface="Fira Sans" panose="020B05030500000200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106" d="100"/>
          <a:sy n="106" d="100"/>
        </p:scale>
        <p:origin x="950" y="8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9">
            <a:extLst>
              <a:ext uri="{FF2B5EF4-FFF2-40B4-BE49-F238E27FC236}">
                <a16:creationId xmlns:a16="http://schemas.microsoft.com/office/drawing/2014/main" id="{08B28668-F929-06F4-0FA2-15F4FBE15641}"/>
              </a:ext>
            </a:extLst>
          </p:cNvPr>
          <p:cNvGrpSpPr/>
          <p:nvPr/>
        </p:nvGrpSpPr>
        <p:grpSpPr>
          <a:xfrm>
            <a:off x="705935" y="646668"/>
            <a:ext cx="9501338" cy="6914118"/>
            <a:chOff x="705935" y="646668"/>
            <a:chExt cx="9501338" cy="6914118"/>
          </a:xfrm>
        </p:grpSpPr>
        <p:grpSp>
          <p:nvGrpSpPr>
            <p:cNvPr id="51" name="Group 50">
              <a:extLst>
                <a:ext uri="{FF2B5EF4-FFF2-40B4-BE49-F238E27FC236}">
                  <a16:creationId xmlns:a16="http://schemas.microsoft.com/office/drawing/2014/main" id="{53F43582-24A1-A977-6DEF-FB03910D63CD}"/>
                </a:ext>
              </a:extLst>
            </p:cNvPr>
            <p:cNvGrpSpPr/>
            <p:nvPr/>
          </p:nvGrpSpPr>
          <p:grpSpPr>
            <a:xfrm>
              <a:off x="1060731" y="1815705"/>
              <a:ext cx="8571939" cy="5740795"/>
              <a:chOff x="1060731" y="1815705"/>
              <a:chExt cx="8571939" cy="5740795"/>
            </a:xfrm>
          </p:grpSpPr>
          <p:sp>
            <p:nvSpPr>
              <p:cNvPr id="15" name="Freeform: Shape 14">
                <a:extLst>
                  <a:ext uri="{FF2B5EF4-FFF2-40B4-BE49-F238E27FC236}">
                    <a16:creationId xmlns:a16="http://schemas.microsoft.com/office/drawing/2014/main" id="{EAE9C788-80EF-23CF-5CD3-E5D631D0D789}"/>
                  </a:ext>
                </a:extLst>
              </p:cNvPr>
              <p:cNvSpPr/>
              <p:nvPr/>
            </p:nvSpPr>
            <p:spPr>
              <a:xfrm>
                <a:off x="1060731" y="1815705"/>
                <a:ext cx="8571939" cy="5740795"/>
              </a:xfrm>
              <a:custGeom>
                <a:avLst/>
                <a:gdLst>
                  <a:gd name="connsiteX0" fmla="*/ 4285970 w 8571939"/>
                  <a:gd name="connsiteY0" fmla="*/ 0 h 5740795"/>
                  <a:gd name="connsiteX1" fmla="*/ 8571939 w 8571939"/>
                  <a:gd name="connsiteY1" fmla="*/ 4285970 h 5740795"/>
                  <a:gd name="connsiteX2" fmla="*/ 8379251 w 8571939"/>
                  <a:gd name="connsiteY2" fmla="*/ 5560488 h 5740795"/>
                  <a:gd name="connsiteX3" fmla="*/ 8318242 w 8571939"/>
                  <a:gd name="connsiteY3" fmla="*/ 5740795 h 5740795"/>
                  <a:gd name="connsiteX4" fmla="*/ 253698 w 8571939"/>
                  <a:gd name="connsiteY4" fmla="*/ 5740795 h 5740795"/>
                  <a:gd name="connsiteX5" fmla="*/ 192689 w 8571939"/>
                  <a:gd name="connsiteY5" fmla="*/ 5560488 h 5740795"/>
                  <a:gd name="connsiteX6" fmla="*/ 0 w 8571939"/>
                  <a:gd name="connsiteY6" fmla="*/ 4285970 h 5740795"/>
                  <a:gd name="connsiteX7" fmla="*/ 4285970 w 8571939"/>
                  <a:gd name="connsiteY7" fmla="*/ 0 h 574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939" h="5740795">
                    <a:moveTo>
                      <a:pt x="4285970" y="0"/>
                    </a:moveTo>
                    <a:cubicBezTo>
                      <a:pt x="6653050" y="0"/>
                      <a:pt x="8571939" y="1918889"/>
                      <a:pt x="8571939" y="4285970"/>
                    </a:cubicBezTo>
                    <a:cubicBezTo>
                      <a:pt x="8571939" y="4729797"/>
                      <a:pt x="8504478" y="5157868"/>
                      <a:pt x="8379251" y="5560488"/>
                    </a:cubicBezTo>
                    <a:lnTo>
                      <a:pt x="8318242" y="5740795"/>
                    </a:lnTo>
                    <a:lnTo>
                      <a:pt x="253698" y="5740795"/>
                    </a:lnTo>
                    <a:lnTo>
                      <a:pt x="192689" y="5560488"/>
                    </a:lnTo>
                    <a:cubicBezTo>
                      <a:pt x="67461" y="5157868"/>
                      <a:pt x="0" y="4729797"/>
                      <a:pt x="0" y="4285970"/>
                    </a:cubicBezTo>
                    <a:cubicBezTo>
                      <a:pt x="0" y="1918889"/>
                      <a:pt x="1918889" y="0"/>
                      <a:pt x="4285970" y="0"/>
                    </a:cubicBezTo>
                    <a:close/>
                  </a:path>
                </a:pathLst>
              </a:custGeom>
              <a:solidFill>
                <a:srgbClr val="E0F5FF"/>
              </a:solidFill>
              <a:ln cap="sq">
                <a:noFill/>
                <a:prstDash val="solid"/>
                <a:miter/>
              </a:ln>
            </p:spPr>
            <p:txBody>
              <a:bodyPr wrap="square">
                <a:noAutofit/>
              </a:bodyPr>
              <a:lstStyle/>
              <a:p>
                <a:endParaRPr lang="en-US" dirty="0"/>
              </a:p>
            </p:txBody>
          </p:sp>
          <p:sp>
            <p:nvSpPr>
              <p:cNvPr id="5" name="AutoShape 5"/>
              <p:cNvSpPr/>
              <p:nvPr/>
            </p:nvSpPr>
            <p:spPr>
              <a:xfrm>
                <a:off x="5347400" y="2397920"/>
                <a:ext cx="0" cy="2907279"/>
              </a:xfrm>
              <a:prstGeom prst="line">
                <a:avLst/>
              </a:prstGeom>
              <a:ln w="19050" cap="flat">
                <a:solidFill>
                  <a:srgbClr val="2291C8"/>
                </a:solidFill>
                <a:prstDash val="solid"/>
                <a:headEnd type="none" w="sm" len="sm"/>
                <a:tailEnd type="none" w="sm" len="sm"/>
              </a:ln>
            </p:spPr>
            <p:txBody>
              <a:bodyPr/>
              <a:lstStyle/>
              <a:p>
                <a:endParaRPr lang="en-US" dirty="0"/>
              </a:p>
            </p:txBody>
          </p:sp>
          <p:sp>
            <p:nvSpPr>
              <p:cNvPr id="6" name="TextBox 6"/>
              <p:cNvSpPr txBox="1"/>
              <p:nvPr/>
            </p:nvSpPr>
            <p:spPr>
              <a:xfrm>
                <a:off x="4940615" y="1956923"/>
                <a:ext cx="813571" cy="252890"/>
              </a:xfrm>
              <a:prstGeom prst="rect">
                <a:avLst/>
              </a:prstGeom>
            </p:spPr>
            <p:txBody>
              <a:bodyPr lIns="0" tIns="0" rIns="0" bIns="0" rtlCol="0" anchor="t">
                <a:spAutoFit/>
              </a:bodyPr>
              <a:lstStyle/>
              <a:p>
                <a:pPr marL="0" lvl="0" indent="0" algn="ctr">
                  <a:lnSpc>
                    <a:spcPts val="2099"/>
                  </a:lnSpc>
                  <a:spcBef>
                    <a:spcPct val="0"/>
                  </a:spcBef>
                </a:pPr>
                <a:r>
                  <a:rPr lang="en-US" sz="1499" b="1" u="none" strike="noStrike" dirty="0">
                    <a:solidFill>
                      <a:srgbClr val="2291C8"/>
                    </a:solidFill>
                    <a:latin typeface="Fira Sans" panose="020B0503050000020004" pitchFamily="34" charset="0"/>
                  </a:rPr>
                  <a:t>INDIRECT</a:t>
                </a:r>
              </a:p>
            </p:txBody>
          </p:sp>
          <p:sp>
            <p:nvSpPr>
              <p:cNvPr id="28" name="TextBox 28"/>
              <p:cNvSpPr txBox="1"/>
              <p:nvPr/>
            </p:nvSpPr>
            <p:spPr>
              <a:xfrm>
                <a:off x="3513430" y="2554620"/>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Strategic Partnerships</a:t>
                </a:r>
              </a:p>
            </p:txBody>
          </p:sp>
          <p:sp>
            <p:nvSpPr>
              <p:cNvPr id="29" name="TextBox 29"/>
              <p:cNvSpPr txBox="1"/>
              <p:nvPr/>
            </p:nvSpPr>
            <p:spPr>
              <a:xfrm>
                <a:off x="6364998" y="2554620"/>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Government Relations</a:t>
                </a:r>
              </a:p>
            </p:txBody>
          </p:sp>
          <p:sp>
            <p:nvSpPr>
              <p:cNvPr id="30" name="TextBox 30"/>
              <p:cNvSpPr txBox="1"/>
              <p:nvPr/>
            </p:nvSpPr>
            <p:spPr>
              <a:xfrm>
                <a:off x="7497024" y="3258508"/>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 Brand Management</a:t>
                </a:r>
              </a:p>
            </p:txBody>
          </p:sp>
          <p:sp>
            <p:nvSpPr>
              <p:cNvPr id="31" name="TextBox 31"/>
              <p:cNvSpPr txBox="1"/>
              <p:nvPr/>
            </p:nvSpPr>
            <p:spPr>
              <a:xfrm>
                <a:off x="2381893" y="3258508"/>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Risk Management</a:t>
                </a:r>
              </a:p>
            </p:txBody>
          </p:sp>
          <p:sp>
            <p:nvSpPr>
              <p:cNvPr id="36" name="TextBox 36"/>
              <p:cNvSpPr txBox="1"/>
              <p:nvPr/>
            </p:nvSpPr>
            <p:spPr>
              <a:xfrm>
                <a:off x="1705399" y="4171382"/>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Technology Infrastructure</a:t>
                </a:r>
              </a:p>
            </p:txBody>
          </p:sp>
          <p:sp>
            <p:nvSpPr>
              <p:cNvPr id="37" name="TextBox 37"/>
              <p:cNvSpPr txBox="1"/>
              <p:nvPr/>
            </p:nvSpPr>
            <p:spPr>
              <a:xfrm>
                <a:off x="8173030" y="4171382"/>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Research and Development</a:t>
                </a:r>
              </a:p>
            </p:txBody>
          </p:sp>
          <p:sp>
            <p:nvSpPr>
              <p:cNvPr id="38" name="TextBox 38"/>
              <p:cNvSpPr txBox="1"/>
              <p:nvPr/>
            </p:nvSpPr>
            <p:spPr>
              <a:xfrm>
                <a:off x="1211573" y="5249805"/>
                <a:ext cx="1046810" cy="534915"/>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Corporate Social Responsibility (CSR)</a:t>
                </a:r>
              </a:p>
            </p:txBody>
          </p:sp>
          <p:sp>
            <p:nvSpPr>
              <p:cNvPr id="39" name="TextBox 39"/>
              <p:cNvSpPr txBox="1"/>
              <p:nvPr/>
            </p:nvSpPr>
            <p:spPr>
              <a:xfrm>
                <a:off x="8550237" y="5249805"/>
                <a:ext cx="813571" cy="534915"/>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Community and Social Impact</a:t>
                </a:r>
              </a:p>
            </p:txBody>
          </p:sp>
          <p:sp>
            <p:nvSpPr>
              <p:cNvPr id="40" name="TextBox 40"/>
              <p:cNvSpPr txBox="1"/>
              <p:nvPr/>
            </p:nvSpPr>
            <p:spPr>
              <a:xfrm>
                <a:off x="1298613" y="6503450"/>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Human Resources</a:t>
                </a:r>
              </a:p>
            </p:txBody>
          </p:sp>
          <p:sp>
            <p:nvSpPr>
              <p:cNvPr id="41" name="TextBox 41"/>
              <p:cNvSpPr txBox="1"/>
              <p:nvPr/>
            </p:nvSpPr>
            <p:spPr>
              <a:xfrm>
                <a:off x="8525445" y="6503450"/>
                <a:ext cx="922312"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Ecological Effect</a:t>
                </a:r>
              </a:p>
            </p:txBody>
          </p:sp>
        </p:grpSp>
        <p:grpSp>
          <p:nvGrpSpPr>
            <p:cNvPr id="52" name="Group 51">
              <a:extLst>
                <a:ext uri="{FF2B5EF4-FFF2-40B4-BE49-F238E27FC236}">
                  <a16:creationId xmlns:a16="http://schemas.microsoft.com/office/drawing/2014/main" id="{0F9BCB16-A16B-5E67-4F3E-2869CA5E3FFE}"/>
                </a:ext>
              </a:extLst>
            </p:cNvPr>
            <p:cNvGrpSpPr/>
            <p:nvPr/>
          </p:nvGrpSpPr>
          <p:grpSpPr>
            <a:xfrm>
              <a:off x="2259083" y="3014057"/>
              <a:ext cx="6175235" cy="4543144"/>
              <a:chOff x="2259083" y="3014057"/>
              <a:chExt cx="6175235" cy="4543144"/>
            </a:xfrm>
          </p:grpSpPr>
          <p:sp>
            <p:nvSpPr>
              <p:cNvPr id="45" name="Freeform: Shape 44">
                <a:extLst>
                  <a:ext uri="{FF2B5EF4-FFF2-40B4-BE49-F238E27FC236}">
                    <a16:creationId xmlns:a16="http://schemas.microsoft.com/office/drawing/2014/main" id="{AC981217-1614-96E3-C371-92101763A936}"/>
                  </a:ext>
                </a:extLst>
              </p:cNvPr>
              <p:cNvSpPr/>
              <p:nvPr/>
            </p:nvSpPr>
            <p:spPr>
              <a:xfrm>
                <a:off x="2259083" y="3014057"/>
                <a:ext cx="6175235" cy="4543144"/>
              </a:xfrm>
              <a:custGeom>
                <a:avLst/>
                <a:gdLst>
                  <a:gd name="connsiteX0" fmla="*/ 3087618 w 6175235"/>
                  <a:gd name="connsiteY0" fmla="*/ 0 h 4543144"/>
                  <a:gd name="connsiteX1" fmla="*/ 6175235 w 6175235"/>
                  <a:gd name="connsiteY1" fmla="*/ 3087618 h 4543144"/>
                  <a:gd name="connsiteX2" fmla="*/ 5932595 w 6175235"/>
                  <a:gd name="connsiteY2" fmla="*/ 4289459 h 4543144"/>
                  <a:gd name="connsiteX3" fmla="*/ 5810389 w 6175235"/>
                  <a:gd name="connsiteY3" fmla="*/ 4543144 h 4543144"/>
                  <a:gd name="connsiteX4" fmla="*/ 364846 w 6175235"/>
                  <a:gd name="connsiteY4" fmla="*/ 4543144 h 4543144"/>
                  <a:gd name="connsiteX5" fmla="*/ 242640 w 6175235"/>
                  <a:gd name="connsiteY5" fmla="*/ 4289459 h 4543144"/>
                  <a:gd name="connsiteX6" fmla="*/ 0 w 6175235"/>
                  <a:gd name="connsiteY6" fmla="*/ 3087618 h 4543144"/>
                  <a:gd name="connsiteX7" fmla="*/ 3087618 w 6175235"/>
                  <a:gd name="connsiteY7" fmla="*/ 0 h 454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5235" h="4543144">
                    <a:moveTo>
                      <a:pt x="3087618" y="0"/>
                    </a:moveTo>
                    <a:cubicBezTo>
                      <a:pt x="4792865" y="0"/>
                      <a:pt x="6175235" y="1382370"/>
                      <a:pt x="6175235" y="3087618"/>
                    </a:cubicBezTo>
                    <a:cubicBezTo>
                      <a:pt x="6175235" y="3513930"/>
                      <a:pt x="6088837" y="3920062"/>
                      <a:pt x="5932595" y="4289459"/>
                    </a:cubicBezTo>
                    <a:lnTo>
                      <a:pt x="5810389" y="4543144"/>
                    </a:lnTo>
                    <a:lnTo>
                      <a:pt x="364846" y="4543144"/>
                    </a:lnTo>
                    <a:lnTo>
                      <a:pt x="242640" y="4289459"/>
                    </a:lnTo>
                    <a:cubicBezTo>
                      <a:pt x="86398" y="3920062"/>
                      <a:pt x="0" y="3513930"/>
                      <a:pt x="0" y="3087618"/>
                    </a:cubicBezTo>
                    <a:cubicBezTo>
                      <a:pt x="0" y="1382370"/>
                      <a:pt x="1382370" y="0"/>
                      <a:pt x="3087618" y="0"/>
                    </a:cubicBezTo>
                    <a:close/>
                  </a:path>
                </a:pathLst>
              </a:custGeom>
              <a:solidFill>
                <a:srgbClr val="C7EDFF"/>
              </a:solidFill>
              <a:ln cap="sq">
                <a:noFill/>
                <a:prstDash val="solid"/>
                <a:miter/>
              </a:ln>
            </p:spPr>
            <p:txBody>
              <a:bodyPr wrap="square">
                <a:noAutofit/>
              </a:bodyPr>
              <a:lstStyle/>
              <a:p>
                <a:endParaRPr lang="en-US" dirty="0"/>
              </a:p>
            </p:txBody>
          </p:sp>
          <p:sp>
            <p:nvSpPr>
              <p:cNvPr id="10" name="AutoShape 10"/>
              <p:cNvSpPr/>
              <p:nvPr/>
            </p:nvSpPr>
            <p:spPr>
              <a:xfrm>
                <a:off x="5347400" y="3614108"/>
                <a:ext cx="0" cy="2866071"/>
              </a:xfrm>
              <a:prstGeom prst="line">
                <a:avLst/>
              </a:prstGeom>
              <a:ln w="19050" cap="flat">
                <a:solidFill>
                  <a:srgbClr val="2291C8"/>
                </a:solidFill>
                <a:prstDash val="solid"/>
                <a:headEnd type="none" w="sm" len="sm"/>
                <a:tailEnd type="none" w="sm" len="sm"/>
              </a:ln>
            </p:spPr>
            <p:txBody>
              <a:bodyPr/>
              <a:lstStyle/>
              <a:p>
                <a:endParaRPr lang="en-US" dirty="0"/>
              </a:p>
            </p:txBody>
          </p:sp>
          <p:sp>
            <p:nvSpPr>
              <p:cNvPr id="19" name="TextBox 19"/>
              <p:cNvSpPr txBox="1"/>
              <p:nvPr/>
            </p:nvSpPr>
            <p:spPr>
              <a:xfrm>
                <a:off x="5034701" y="3183943"/>
                <a:ext cx="625399" cy="252890"/>
              </a:xfrm>
              <a:prstGeom prst="rect">
                <a:avLst/>
              </a:prstGeom>
            </p:spPr>
            <p:txBody>
              <a:bodyPr lIns="0" tIns="0" rIns="0" bIns="0" rtlCol="0" anchor="t">
                <a:spAutoFit/>
              </a:bodyPr>
              <a:lstStyle/>
              <a:p>
                <a:pPr marL="0" lvl="0" indent="0" algn="ctr">
                  <a:lnSpc>
                    <a:spcPts val="2099"/>
                  </a:lnSpc>
                  <a:spcBef>
                    <a:spcPct val="0"/>
                  </a:spcBef>
                </a:pPr>
                <a:r>
                  <a:rPr lang="en-US" sz="1499" b="1" u="none" strike="noStrike" dirty="0">
                    <a:solidFill>
                      <a:srgbClr val="2291C8"/>
                    </a:solidFill>
                    <a:latin typeface="Fira Sans" panose="020B0503050000020004" pitchFamily="34" charset="0"/>
                  </a:rPr>
                  <a:t>DIRECT</a:t>
                </a:r>
              </a:p>
            </p:txBody>
          </p:sp>
          <p:sp>
            <p:nvSpPr>
              <p:cNvPr id="26" name="TextBox 26"/>
              <p:cNvSpPr txBox="1"/>
              <p:nvPr/>
            </p:nvSpPr>
            <p:spPr>
              <a:xfrm>
                <a:off x="3588142" y="3809889"/>
                <a:ext cx="813571" cy="381635"/>
              </a:xfrm>
              <a:prstGeom prst="rect">
                <a:avLst/>
              </a:prstGeom>
            </p:spPr>
            <p:txBody>
              <a:bodyPr lIns="0" tIns="0" rIns="0" bIns="10800" rtlCol="0" anchor="t">
                <a:spAutoFit/>
              </a:bodyPr>
              <a:lstStyle/>
              <a:p>
                <a:pPr algn="ctr">
                  <a:lnSpc>
                    <a:spcPts val="1540"/>
                  </a:lnSpc>
                </a:pPr>
                <a:r>
                  <a:rPr lang="en-US" sz="1000" dirty="0">
                    <a:solidFill>
                      <a:srgbClr val="141414"/>
                    </a:solidFill>
                    <a:latin typeface="Fira Sans"/>
                  </a:rPr>
                  <a:t>UX</a:t>
                </a:r>
              </a:p>
              <a:p>
                <a:pPr marL="0" lvl="0" indent="0" algn="ctr">
                  <a:lnSpc>
                    <a:spcPts val="1540"/>
                  </a:lnSpc>
                  <a:spcBef>
                    <a:spcPct val="0"/>
                  </a:spcBef>
                </a:pPr>
                <a:r>
                  <a:rPr lang="en-US" sz="1000" dirty="0">
                    <a:solidFill>
                      <a:srgbClr val="141414"/>
                    </a:solidFill>
                    <a:latin typeface="Fira Sans"/>
                  </a:rPr>
                  <a:t>Design</a:t>
                </a:r>
              </a:p>
            </p:txBody>
          </p:sp>
          <p:sp>
            <p:nvSpPr>
              <p:cNvPr id="27" name="TextBox 27"/>
              <p:cNvSpPr txBox="1"/>
              <p:nvPr/>
            </p:nvSpPr>
            <p:spPr>
              <a:xfrm>
                <a:off x="6291686" y="3832510"/>
                <a:ext cx="813571" cy="359014"/>
              </a:xfrm>
              <a:prstGeom prst="rect">
                <a:avLst/>
              </a:prstGeom>
            </p:spPr>
            <p:txBody>
              <a:bodyPr lIns="0" tIns="0" rIns="0" bIns="10800" rtlCol="0" anchor="t">
                <a:spAutoFit/>
              </a:bodyPr>
              <a:lstStyle/>
              <a:p>
                <a:pPr algn="ctr">
                  <a:lnSpc>
                    <a:spcPts val="1399"/>
                  </a:lnSpc>
                </a:pPr>
                <a:r>
                  <a:rPr lang="en-US" sz="999" dirty="0">
                    <a:solidFill>
                      <a:srgbClr val="141414"/>
                    </a:solidFill>
                    <a:latin typeface="Fira Sans"/>
                  </a:rPr>
                  <a:t>UI</a:t>
                </a:r>
              </a:p>
              <a:p>
                <a:pPr marL="0" lvl="0" indent="0" algn="ctr">
                  <a:lnSpc>
                    <a:spcPts val="1399"/>
                  </a:lnSpc>
                  <a:spcBef>
                    <a:spcPct val="0"/>
                  </a:spcBef>
                </a:pPr>
                <a:r>
                  <a:rPr lang="en-US" sz="999" dirty="0">
                    <a:solidFill>
                      <a:srgbClr val="141414"/>
                    </a:solidFill>
                    <a:latin typeface="Fira Sans"/>
                  </a:rPr>
                  <a:t>Design</a:t>
                </a:r>
              </a:p>
            </p:txBody>
          </p:sp>
          <p:sp>
            <p:nvSpPr>
              <p:cNvPr id="32" name="TextBox 32"/>
              <p:cNvSpPr txBox="1"/>
              <p:nvPr/>
            </p:nvSpPr>
            <p:spPr>
              <a:xfrm>
                <a:off x="2415098" y="5876627"/>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Customer Support</a:t>
                </a:r>
              </a:p>
            </p:txBody>
          </p:sp>
          <p:sp>
            <p:nvSpPr>
              <p:cNvPr id="33" name="TextBox 33"/>
              <p:cNvSpPr txBox="1"/>
              <p:nvPr/>
            </p:nvSpPr>
            <p:spPr>
              <a:xfrm>
                <a:off x="7463331" y="5876627"/>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Legal and Compliance</a:t>
                </a:r>
              </a:p>
            </p:txBody>
          </p:sp>
          <p:sp>
            <p:nvSpPr>
              <p:cNvPr id="34" name="TextBox 34"/>
              <p:cNvSpPr txBox="1"/>
              <p:nvPr/>
            </p:nvSpPr>
            <p:spPr>
              <a:xfrm>
                <a:off x="2735493" y="4710593"/>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141414"/>
                    </a:solidFill>
                    <a:latin typeface="Fira Sans"/>
                  </a:rPr>
                  <a:t>Marketing and Sales</a:t>
                </a:r>
              </a:p>
            </p:txBody>
          </p:sp>
          <p:sp>
            <p:nvSpPr>
              <p:cNvPr id="35" name="TextBox 35"/>
              <p:cNvSpPr txBox="1"/>
              <p:nvPr/>
            </p:nvSpPr>
            <p:spPr>
              <a:xfrm>
                <a:off x="7144336" y="4710593"/>
                <a:ext cx="813571" cy="359014"/>
              </a:xfrm>
              <a:prstGeom prst="rect">
                <a:avLst/>
              </a:prstGeom>
            </p:spPr>
            <p:txBody>
              <a:bodyPr lIns="0" tIns="0" rIns="0" bIns="10800" rtlCol="0" anchor="t">
                <a:spAutoFit/>
              </a:bodyPr>
              <a:lstStyle/>
              <a:p>
                <a:pPr algn="ctr">
                  <a:lnSpc>
                    <a:spcPts val="1399"/>
                  </a:lnSpc>
                </a:pPr>
                <a:r>
                  <a:rPr lang="en-US" sz="999" dirty="0">
                    <a:solidFill>
                      <a:srgbClr val="141414"/>
                    </a:solidFill>
                    <a:latin typeface="Fira Sans"/>
                  </a:rPr>
                  <a:t>Distribution</a:t>
                </a:r>
              </a:p>
              <a:p>
                <a:pPr marL="0" lvl="0" indent="0" algn="ctr">
                  <a:lnSpc>
                    <a:spcPts val="1399"/>
                  </a:lnSpc>
                  <a:spcBef>
                    <a:spcPct val="0"/>
                  </a:spcBef>
                </a:pPr>
                <a:r>
                  <a:rPr lang="en-US" sz="999" dirty="0">
                    <a:solidFill>
                      <a:srgbClr val="141414"/>
                    </a:solidFill>
                    <a:latin typeface="Fira Sans"/>
                  </a:rPr>
                  <a:t>Logistics</a:t>
                </a:r>
              </a:p>
            </p:txBody>
          </p:sp>
        </p:grpSp>
        <p:grpSp>
          <p:nvGrpSpPr>
            <p:cNvPr id="53" name="Group 52">
              <a:extLst>
                <a:ext uri="{FF2B5EF4-FFF2-40B4-BE49-F238E27FC236}">
                  <a16:creationId xmlns:a16="http://schemas.microsoft.com/office/drawing/2014/main" id="{1598135F-0AA6-66F3-84D1-CBBF1A1454E8}"/>
                </a:ext>
              </a:extLst>
            </p:cNvPr>
            <p:cNvGrpSpPr/>
            <p:nvPr/>
          </p:nvGrpSpPr>
          <p:grpSpPr>
            <a:xfrm>
              <a:off x="3399636" y="4154610"/>
              <a:ext cx="3894128" cy="3406176"/>
              <a:chOff x="3399636" y="4154610"/>
              <a:chExt cx="3894128" cy="3406176"/>
            </a:xfrm>
          </p:grpSpPr>
          <p:sp>
            <p:nvSpPr>
              <p:cNvPr id="46" name="Freeform: Shape 45">
                <a:extLst>
                  <a:ext uri="{FF2B5EF4-FFF2-40B4-BE49-F238E27FC236}">
                    <a16:creationId xmlns:a16="http://schemas.microsoft.com/office/drawing/2014/main" id="{9F3279DE-7D20-829E-BAB9-59383A7EA4FE}"/>
                  </a:ext>
                </a:extLst>
              </p:cNvPr>
              <p:cNvSpPr/>
              <p:nvPr/>
            </p:nvSpPr>
            <p:spPr>
              <a:xfrm>
                <a:off x="3399636" y="4154610"/>
                <a:ext cx="3894128" cy="3406176"/>
              </a:xfrm>
              <a:custGeom>
                <a:avLst/>
                <a:gdLst>
                  <a:gd name="connsiteX0" fmla="*/ 1947064 w 3894128"/>
                  <a:gd name="connsiteY0" fmla="*/ 0 h 3406176"/>
                  <a:gd name="connsiteX1" fmla="*/ 3894128 w 3894128"/>
                  <a:gd name="connsiteY1" fmla="*/ 1947064 h 3406176"/>
                  <a:gd name="connsiteX2" fmla="*/ 3323847 w 3894128"/>
                  <a:gd name="connsiteY2" fmla="*/ 3323847 h 3406176"/>
                  <a:gd name="connsiteX3" fmla="*/ 3233262 w 3894128"/>
                  <a:gd name="connsiteY3" fmla="*/ 3406176 h 3406176"/>
                  <a:gd name="connsiteX4" fmla="*/ 660866 w 3894128"/>
                  <a:gd name="connsiteY4" fmla="*/ 3406176 h 3406176"/>
                  <a:gd name="connsiteX5" fmla="*/ 570281 w 3894128"/>
                  <a:gd name="connsiteY5" fmla="*/ 3323847 h 3406176"/>
                  <a:gd name="connsiteX6" fmla="*/ 0 w 3894128"/>
                  <a:gd name="connsiteY6" fmla="*/ 1947064 h 3406176"/>
                  <a:gd name="connsiteX7" fmla="*/ 1947064 w 3894128"/>
                  <a:gd name="connsiteY7" fmla="*/ 0 h 340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4128" h="3406176">
                    <a:moveTo>
                      <a:pt x="1947064" y="0"/>
                    </a:moveTo>
                    <a:cubicBezTo>
                      <a:pt x="3022400" y="0"/>
                      <a:pt x="3894128" y="871728"/>
                      <a:pt x="3894128" y="1947064"/>
                    </a:cubicBezTo>
                    <a:cubicBezTo>
                      <a:pt x="3894128" y="2484732"/>
                      <a:pt x="3676196" y="2971498"/>
                      <a:pt x="3323847" y="3323847"/>
                    </a:cubicBezTo>
                    <a:lnTo>
                      <a:pt x="3233262" y="3406176"/>
                    </a:lnTo>
                    <a:lnTo>
                      <a:pt x="660866" y="3406176"/>
                    </a:lnTo>
                    <a:lnTo>
                      <a:pt x="570281" y="3323847"/>
                    </a:lnTo>
                    <a:cubicBezTo>
                      <a:pt x="217932" y="2971498"/>
                      <a:pt x="0" y="2484732"/>
                      <a:pt x="0" y="1947064"/>
                    </a:cubicBezTo>
                    <a:cubicBezTo>
                      <a:pt x="0" y="871728"/>
                      <a:pt x="871728" y="0"/>
                      <a:pt x="1947064" y="0"/>
                    </a:cubicBezTo>
                    <a:close/>
                  </a:path>
                </a:pathLst>
              </a:custGeom>
              <a:solidFill>
                <a:srgbClr val="52B3E4"/>
              </a:solidFill>
              <a:ln cap="sq">
                <a:noFill/>
                <a:prstDash val="solid"/>
                <a:miter/>
              </a:ln>
            </p:spPr>
            <p:txBody>
              <a:bodyPr wrap="square">
                <a:noAutofit/>
              </a:bodyPr>
              <a:lstStyle/>
              <a:p>
                <a:endParaRPr lang="en-US" dirty="0"/>
              </a:p>
            </p:txBody>
          </p:sp>
          <p:sp>
            <p:nvSpPr>
              <p:cNvPr id="21" name="TextBox 21"/>
              <p:cNvSpPr txBox="1"/>
              <p:nvPr/>
            </p:nvSpPr>
            <p:spPr>
              <a:xfrm>
                <a:off x="5112293" y="4315747"/>
                <a:ext cx="470215" cy="252954"/>
              </a:xfrm>
              <a:prstGeom prst="rect">
                <a:avLst/>
              </a:prstGeom>
            </p:spPr>
            <p:txBody>
              <a:bodyPr lIns="0" tIns="0" rIns="0" bIns="0" rtlCol="0" anchor="t">
                <a:spAutoFit/>
              </a:bodyPr>
              <a:lstStyle/>
              <a:p>
                <a:pPr marL="0" lvl="0" indent="0" algn="ctr">
                  <a:lnSpc>
                    <a:spcPts val="2100"/>
                  </a:lnSpc>
                  <a:spcBef>
                    <a:spcPct val="0"/>
                  </a:spcBef>
                </a:pPr>
                <a:r>
                  <a:rPr lang="en-US" sz="1500" b="1" dirty="0">
                    <a:solidFill>
                      <a:srgbClr val="FFFFFF"/>
                    </a:solidFill>
                    <a:latin typeface="Fira Sans" panose="020B0503050000020004" pitchFamily="34" charset="0"/>
                  </a:rPr>
                  <a:t>CORE</a:t>
                </a:r>
              </a:p>
            </p:txBody>
          </p:sp>
          <p:sp>
            <p:nvSpPr>
              <p:cNvPr id="14" name="AutoShape 14"/>
              <p:cNvSpPr/>
              <p:nvPr/>
            </p:nvSpPr>
            <p:spPr>
              <a:xfrm>
                <a:off x="5346700" y="4757688"/>
                <a:ext cx="0" cy="1339832"/>
              </a:xfrm>
              <a:prstGeom prst="line">
                <a:avLst/>
              </a:prstGeom>
              <a:ln w="19050" cap="flat">
                <a:solidFill>
                  <a:srgbClr val="FFFFFF"/>
                </a:solidFill>
                <a:prstDash val="solid"/>
                <a:headEnd type="none" w="sm" len="sm"/>
                <a:tailEnd type="none" w="sm" len="sm"/>
              </a:ln>
            </p:spPr>
            <p:txBody>
              <a:bodyPr/>
              <a:lstStyle/>
              <a:p>
                <a:endParaRPr lang="en-US" dirty="0"/>
              </a:p>
            </p:txBody>
          </p:sp>
          <p:sp>
            <p:nvSpPr>
              <p:cNvPr id="16" name="Freeform 16"/>
              <p:cNvSpPr/>
              <p:nvPr/>
            </p:nvSpPr>
            <p:spPr>
              <a:xfrm>
                <a:off x="4442320" y="5197295"/>
                <a:ext cx="1808759" cy="18087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dirty="0"/>
              </a:p>
            </p:txBody>
          </p:sp>
          <p:sp>
            <p:nvSpPr>
              <p:cNvPr id="20" name="TextBox 20"/>
              <p:cNvSpPr txBox="1"/>
              <p:nvPr/>
            </p:nvSpPr>
            <p:spPr>
              <a:xfrm>
                <a:off x="4838535" y="5834975"/>
                <a:ext cx="1016329" cy="533400"/>
              </a:xfrm>
              <a:prstGeom prst="rect">
                <a:avLst/>
              </a:prstGeom>
            </p:spPr>
            <p:txBody>
              <a:bodyPr lIns="0" tIns="0" rIns="0" bIns="0" rtlCol="0" anchor="t">
                <a:spAutoFit/>
              </a:bodyPr>
              <a:lstStyle/>
              <a:p>
                <a:pPr marL="0" lvl="0" indent="0" algn="ctr">
                  <a:lnSpc>
                    <a:spcPts val="2100"/>
                  </a:lnSpc>
                  <a:spcBef>
                    <a:spcPct val="0"/>
                  </a:spcBef>
                </a:pPr>
                <a:r>
                  <a:rPr lang="en-US" sz="1500" b="1" dirty="0">
                    <a:solidFill>
                      <a:srgbClr val="2291C8"/>
                    </a:solidFill>
                    <a:latin typeface="Fira Sans" panose="020B0503050000020004" pitchFamily="34" charset="0"/>
                  </a:rPr>
                  <a:t>NAME OF PROJECT</a:t>
                </a:r>
              </a:p>
            </p:txBody>
          </p:sp>
          <p:sp>
            <p:nvSpPr>
              <p:cNvPr id="22" name="TextBox 22"/>
              <p:cNvSpPr txBox="1"/>
              <p:nvPr/>
            </p:nvSpPr>
            <p:spPr>
              <a:xfrm>
                <a:off x="3890198" y="4977373"/>
                <a:ext cx="813571" cy="359078"/>
              </a:xfrm>
              <a:prstGeom prst="rect">
                <a:avLst/>
              </a:prstGeom>
            </p:spPr>
            <p:txBody>
              <a:bodyPr lIns="0" tIns="0" rIns="0" bIns="10800" rtlCol="0" anchor="t">
                <a:spAutoFit/>
              </a:bodyPr>
              <a:lstStyle/>
              <a:p>
                <a:pPr marL="0" lvl="0" indent="0" algn="ctr">
                  <a:lnSpc>
                    <a:spcPts val="1400"/>
                  </a:lnSpc>
                  <a:spcBef>
                    <a:spcPct val="0"/>
                  </a:spcBef>
                </a:pPr>
                <a:r>
                  <a:rPr lang="en-US" sz="1000" dirty="0">
                    <a:solidFill>
                      <a:srgbClr val="FFFFFF"/>
                    </a:solidFill>
                    <a:latin typeface="Fira Sans"/>
                  </a:rPr>
                  <a:t>Project Management</a:t>
                </a:r>
              </a:p>
            </p:txBody>
          </p:sp>
          <p:sp>
            <p:nvSpPr>
              <p:cNvPr id="23" name="TextBox 23"/>
              <p:cNvSpPr txBox="1"/>
              <p:nvPr/>
            </p:nvSpPr>
            <p:spPr>
              <a:xfrm>
                <a:off x="5988230" y="4977373"/>
                <a:ext cx="813571" cy="359078"/>
              </a:xfrm>
              <a:prstGeom prst="rect">
                <a:avLst/>
              </a:prstGeom>
            </p:spPr>
            <p:txBody>
              <a:bodyPr lIns="0" tIns="0" rIns="0" bIns="10800" rtlCol="0" anchor="t">
                <a:spAutoFit/>
              </a:bodyPr>
              <a:lstStyle/>
              <a:p>
                <a:pPr marL="0" lvl="0" indent="0" algn="ctr">
                  <a:lnSpc>
                    <a:spcPts val="1400"/>
                  </a:lnSpc>
                  <a:spcBef>
                    <a:spcPct val="0"/>
                  </a:spcBef>
                </a:pPr>
                <a:r>
                  <a:rPr lang="en-US" sz="1000" dirty="0">
                    <a:solidFill>
                      <a:srgbClr val="FFFFFF"/>
                    </a:solidFill>
                    <a:latin typeface="Fira Sans"/>
                  </a:rPr>
                  <a:t>Service Development</a:t>
                </a:r>
              </a:p>
            </p:txBody>
          </p:sp>
          <p:sp>
            <p:nvSpPr>
              <p:cNvPr id="24" name="TextBox 24"/>
              <p:cNvSpPr txBox="1"/>
              <p:nvPr/>
            </p:nvSpPr>
            <p:spPr>
              <a:xfrm>
                <a:off x="6250380" y="6503450"/>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FFFFFF"/>
                    </a:solidFill>
                    <a:latin typeface="Fira Sans"/>
                  </a:rPr>
                  <a:t>Stakeholder Engagement</a:t>
                </a:r>
              </a:p>
            </p:txBody>
          </p:sp>
          <p:sp>
            <p:nvSpPr>
              <p:cNvPr id="25" name="TextBox 25"/>
              <p:cNvSpPr txBox="1"/>
              <p:nvPr/>
            </p:nvSpPr>
            <p:spPr>
              <a:xfrm>
                <a:off x="3628049" y="6503450"/>
                <a:ext cx="813571" cy="359014"/>
              </a:xfrm>
              <a:prstGeom prst="rect">
                <a:avLst/>
              </a:prstGeom>
            </p:spPr>
            <p:txBody>
              <a:bodyPr lIns="0" tIns="0" rIns="0" bIns="10800" rtlCol="0" anchor="t">
                <a:spAutoFit/>
              </a:bodyPr>
              <a:lstStyle/>
              <a:p>
                <a:pPr marL="0" lvl="0" indent="0" algn="ctr">
                  <a:lnSpc>
                    <a:spcPts val="1399"/>
                  </a:lnSpc>
                  <a:spcBef>
                    <a:spcPct val="0"/>
                  </a:spcBef>
                </a:pPr>
                <a:r>
                  <a:rPr lang="en-US" sz="999" dirty="0">
                    <a:solidFill>
                      <a:srgbClr val="FFFFFF"/>
                    </a:solidFill>
                    <a:latin typeface="Fira Sans"/>
                  </a:rPr>
                  <a:t>Quality Assurance</a:t>
                </a:r>
              </a:p>
            </p:txBody>
          </p:sp>
        </p:grpSp>
        <p:sp>
          <p:nvSpPr>
            <p:cNvPr id="42" name="TextBox 42"/>
            <p:cNvSpPr txBox="1"/>
            <p:nvPr/>
          </p:nvSpPr>
          <p:spPr>
            <a:xfrm>
              <a:off x="3628049" y="695564"/>
              <a:ext cx="6307951" cy="607667"/>
            </a:xfrm>
            <a:prstGeom prst="rect">
              <a:avLst/>
            </a:prstGeom>
          </p:spPr>
          <p:txBody>
            <a:bodyPr lIns="0" tIns="0" rIns="0" bIns="0" rtlCol="0" anchor="t">
              <a:spAutoFit/>
            </a:bodyPr>
            <a:lstStyle/>
            <a:p>
              <a:pPr>
                <a:lnSpc>
                  <a:spcPts val="1239"/>
                </a:lnSpc>
              </a:pPr>
              <a:r>
                <a:rPr lang="en-US" sz="900" dirty="0">
                  <a:solidFill>
                    <a:srgbClr val="000000"/>
                  </a:solidFill>
                  <a:latin typeface="Fira Sans"/>
                </a:rPr>
                <a:t>A stakeholder value map is a visual tool that depicts the interests and concerns of various stakeholders in a project </a:t>
              </a:r>
            </a:p>
            <a:p>
              <a:pPr>
                <a:lnSpc>
                  <a:spcPts val="1239"/>
                </a:lnSpc>
              </a:pPr>
              <a:r>
                <a:rPr lang="en-US" sz="900" dirty="0">
                  <a:solidFill>
                    <a:srgbClr val="000000"/>
                  </a:solidFill>
                  <a:latin typeface="Fira Sans"/>
                </a:rPr>
                <a:t>or organization. It helps identify key players, their expectations, and the impact of decisions on them. By understanding these dynamics, businesses can prioritize actions to maximize positive outcomes for all stakeholders, fostering better relationships and overall success</a:t>
              </a:r>
            </a:p>
          </p:txBody>
        </p:sp>
        <p:sp>
          <p:nvSpPr>
            <p:cNvPr id="18" name="TextBox 18"/>
            <p:cNvSpPr txBox="1"/>
            <p:nvPr/>
          </p:nvSpPr>
          <p:spPr>
            <a:xfrm>
              <a:off x="705935" y="646668"/>
              <a:ext cx="2525529" cy="748371"/>
            </a:xfrm>
            <a:prstGeom prst="rect">
              <a:avLst/>
            </a:prstGeom>
          </p:spPr>
          <p:txBody>
            <a:bodyPr lIns="0" tIns="0" rIns="0" bIns="0" rtlCol="0" anchor="t">
              <a:spAutoFit/>
            </a:bodyPr>
            <a:lstStyle/>
            <a:p>
              <a:pPr>
                <a:lnSpc>
                  <a:spcPts val="2944"/>
                </a:lnSpc>
              </a:pPr>
              <a:r>
                <a:rPr lang="en-US" sz="2700" b="1" dirty="0">
                  <a:solidFill>
                    <a:srgbClr val="2291C8"/>
                  </a:solidFill>
                  <a:latin typeface="Fira Sans" panose="020B0503050000020004" pitchFamily="34" charset="0"/>
                </a:rPr>
                <a:t>STAKEHOLDER </a:t>
              </a:r>
            </a:p>
            <a:p>
              <a:pPr marL="0" lvl="0" indent="0">
                <a:lnSpc>
                  <a:spcPts val="2944"/>
                </a:lnSpc>
              </a:pPr>
              <a:r>
                <a:rPr lang="en-US" sz="2700" b="1" dirty="0">
                  <a:solidFill>
                    <a:srgbClr val="2291C8"/>
                  </a:solidFill>
                  <a:latin typeface="Fira Sans" panose="020B0503050000020004" pitchFamily="34" charset="0"/>
                </a:rPr>
                <a:t>VALUE MAP</a:t>
              </a:r>
            </a:p>
          </p:txBody>
        </p:sp>
        <p:sp>
          <p:nvSpPr>
            <p:cNvPr id="43" name="TemplateLAB">
              <a:extLst>
                <a:ext uri="{FF2B5EF4-FFF2-40B4-BE49-F238E27FC236}">
                  <a16:creationId xmlns:a16="http://schemas.microsoft.com/office/drawing/2014/main" id="{8E9FE90B-BABE-7F7A-33FF-35137D92E3E1}"/>
                </a:ext>
              </a:extLst>
            </p:cNvPr>
            <p:cNvSpPr/>
            <p:nvPr/>
          </p:nvSpPr>
          <p:spPr>
            <a:xfrm rot="16200000">
              <a:off x="9882669" y="6092771"/>
              <a:ext cx="557259" cy="91948"/>
            </a:xfrm>
            <a:custGeom>
              <a:avLst/>
              <a:gdLst/>
              <a:ahLst/>
              <a:cxnLst/>
              <a:rect l="l" t="t" r="r" b="b"/>
              <a:pathLst>
                <a:path w="557259" h="91948">
                  <a:moveTo>
                    <a:pt x="0" y="0"/>
                  </a:moveTo>
                  <a:lnTo>
                    <a:pt x="557259" y="0"/>
                  </a:lnTo>
                  <a:lnTo>
                    <a:pt x="557259" y="91948"/>
                  </a:lnTo>
                  <a:lnTo>
                    <a:pt x="0" y="919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122</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Fira Sans</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Stakeholder map (Landscape)</dc:title>
  <dc:creator>Hoang Anh</dc:creator>
  <cp:lastModifiedBy>Hoang Anh</cp:lastModifiedBy>
  <cp:revision>11</cp:revision>
  <dcterms:created xsi:type="dcterms:W3CDTF">2006-08-16T00:00:00Z</dcterms:created>
  <dcterms:modified xsi:type="dcterms:W3CDTF">2023-12-21T15:49:24Z</dcterms:modified>
  <dc:identifier>DAF3kxHriPA</dc:identifier>
</cp:coreProperties>
</file>