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Lst>
  <p:sldSz cx="10693400" cy="7556500"/>
  <p:notesSz cx="6858000" cy="9144000"/>
  <p:embeddedFontLst>
    <p:embeddedFont>
      <p:font typeface="Calibri" panose="020F0502020204030204" pitchFamily="34" charset="0"/>
      <p:regular r:id="rId3"/>
      <p:bold r:id="rId4"/>
      <p:italic r:id="rId5"/>
      <p:boldItalic r:id="rId6"/>
    </p:embeddedFont>
    <p:embeddedFont>
      <p:font typeface="IBM Plex Sans" panose="020B0503050203000203"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50" d="100"/>
          <a:sy n="150" d="100"/>
        </p:scale>
        <p:origin x="-1162" y="-2410"/>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8">
            <a:extLst>
              <a:ext uri="{FF2B5EF4-FFF2-40B4-BE49-F238E27FC236}">
                <a16:creationId xmlns:a16="http://schemas.microsoft.com/office/drawing/2014/main" id="{0D506E86-2C8A-0405-E538-3C5DC580BFDF}"/>
              </a:ext>
            </a:extLst>
          </p:cNvPr>
          <p:cNvGrpSpPr/>
          <p:nvPr/>
        </p:nvGrpSpPr>
        <p:grpSpPr>
          <a:xfrm>
            <a:off x="664210" y="526757"/>
            <a:ext cx="9543063" cy="6458860"/>
            <a:chOff x="664210" y="526757"/>
            <a:chExt cx="9543063" cy="6458860"/>
          </a:xfrm>
        </p:grpSpPr>
        <p:grpSp>
          <p:nvGrpSpPr>
            <p:cNvPr id="166" name="Group 165">
              <a:extLst>
                <a:ext uri="{FF2B5EF4-FFF2-40B4-BE49-F238E27FC236}">
                  <a16:creationId xmlns:a16="http://schemas.microsoft.com/office/drawing/2014/main" id="{A01C2B4D-4EDA-DD35-6150-6D77CAF62D49}"/>
                </a:ext>
              </a:extLst>
            </p:cNvPr>
            <p:cNvGrpSpPr/>
            <p:nvPr/>
          </p:nvGrpSpPr>
          <p:grpSpPr>
            <a:xfrm>
              <a:off x="664210" y="1583985"/>
              <a:ext cx="9270801" cy="5401632"/>
              <a:chOff x="664210" y="1583985"/>
              <a:chExt cx="9270801" cy="5401632"/>
            </a:xfrm>
          </p:grpSpPr>
          <p:sp>
            <p:nvSpPr>
              <p:cNvPr id="5" name="AutoShape 5"/>
              <p:cNvSpPr/>
              <p:nvPr/>
            </p:nvSpPr>
            <p:spPr>
              <a:xfrm flipH="1" flipV="1">
                <a:off x="1938902" y="2724827"/>
                <a:ext cx="6815596" cy="0"/>
              </a:xfrm>
              <a:prstGeom prst="line">
                <a:avLst/>
              </a:prstGeom>
              <a:ln w="9525" cap="flat">
                <a:solidFill>
                  <a:srgbClr val="A6A6A6"/>
                </a:solidFill>
                <a:prstDash val="solid"/>
                <a:headEnd type="none" w="sm" len="sm"/>
                <a:tailEnd type="none" w="sm" len="sm"/>
              </a:ln>
            </p:spPr>
            <p:txBody>
              <a:bodyPr/>
              <a:lstStyle/>
              <a:p>
                <a:endParaRPr lang="en-US" dirty="0"/>
              </a:p>
            </p:txBody>
          </p:sp>
          <p:sp>
            <p:nvSpPr>
              <p:cNvPr id="6" name="AutoShape 6"/>
              <p:cNvSpPr/>
              <p:nvPr/>
            </p:nvSpPr>
            <p:spPr>
              <a:xfrm>
                <a:off x="5346700" y="2473686"/>
                <a:ext cx="0" cy="251141"/>
              </a:xfrm>
              <a:prstGeom prst="line">
                <a:avLst/>
              </a:prstGeom>
              <a:ln w="9525" cap="flat">
                <a:solidFill>
                  <a:srgbClr val="A6A6A6"/>
                </a:solidFill>
                <a:prstDash val="solid"/>
                <a:headEnd type="none" w="sm" len="sm"/>
                <a:tailEnd type="none" w="sm" len="sm"/>
              </a:ln>
            </p:spPr>
            <p:txBody>
              <a:bodyPr/>
              <a:lstStyle/>
              <a:p>
                <a:endParaRPr lang="en-US" dirty="0"/>
              </a:p>
            </p:txBody>
          </p:sp>
          <p:grpSp>
            <p:nvGrpSpPr>
              <p:cNvPr id="31" name="Group 30">
                <a:extLst>
                  <a:ext uri="{FF2B5EF4-FFF2-40B4-BE49-F238E27FC236}">
                    <a16:creationId xmlns:a16="http://schemas.microsoft.com/office/drawing/2014/main" id="{63A4D543-1DB5-2CF9-6582-7406658ADB50}"/>
                  </a:ext>
                </a:extLst>
              </p:cNvPr>
              <p:cNvGrpSpPr/>
              <p:nvPr/>
            </p:nvGrpSpPr>
            <p:grpSpPr>
              <a:xfrm>
                <a:off x="3652307" y="1583985"/>
                <a:ext cx="3388785" cy="889701"/>
                <a:chOff x="3650269" y="1583985"/>
                <a:chExt cx="3388785" cy="889701"/>
              </a:xfrm>
            </p:grpSpPr>
            <p:sp>
              <p:nvSpPr>
                <p:cNvPr id="3" name="Freeform 3"/>
                <p:cNvSpPr/>
                <p:nvPr/>
              </p:nvSpPr>
              <p:spPr>
                <a:xfrm>
                  <a:off x="3650269" y="1583985"/>
                  <a:ext cx="3388785" cy="889701"/>
                </a:xfrm>
                <a:prstGeom prst="roundRect">
                  <a:avLst>
                    <a:gd name="adj" fmla="val 13241"/>
                  </a:avLst>
                </a:prstGeom>
                <a:solidFill>
                  <a:srgbClr val="F54101"/>
                </a:solidFill>
              </p:spPr>
              <p:txBody>
                <a:bodyPr/>
                <a:lstStyle/>
                <a:p>
                  <a:endParaRPr lang="en-US" dirty="0"/>
                </a:p>
              </p:txBody>
            </p:sp>
            <p:grpSp>
              <p:nvGrpSpPr>
                <p:cNvPr id="28" name="Group 27">
                  <a:extLst>
                    <a:ext uri="{FF2B5EF4-FFF2-40B4-BE49-F238E27FC236}">
                      <a16:creationId xmlns:a16="http://schemas.microsoft.com/office/drawing/2014/main" id="{2DCF47E3-42AD-E799-B123-DF45A1845CB8}"/>
                    </a:ext>
                  </a:extLst>
                </p:cNvPr>
                <p:cNvGrpSpPr/>
                <p:nvPr/>
              </p:nvGrpSpPr>
              <p:grpSpPr>
                <a:xfrm>
                  <a:off x="3891424" y="1716542"/>
                  <a:ext cx="2906474" cy="624588"/>
                  <a:chOff x="3891424" y="1707017"/>
                  <a:chExt cx="2906474" cy="624588"/>
                </a:xfrm>
              </p:grpSpPr>
              <p:sp>
                <p:nvSpPr>
                  <p:cNvPr id="123" name="TextBox 123"/>
                  <p:cNvSpPr txBox="1"/>
                  <p:nvPr/>
                </p:nvSpPr>
                <p:spPr>
                  <a:xfrm>
                    <a:off x="4580622" y="1707017"/>
                    <a:ext cx="1528078" cy="158146"/>
                  </a:xfrm>
                  <a:prstGeom prst="rect">
                    <a:avLst/>
                  </a:prstGeom>
                </p:spPr>
                <p:txBody>
                  <a:bodyPr wrap="square" lIns="0" tIns="0" rIns="0" bIns="0" rtlCol="0" anchor="t">
                    <a:spAutoFit/>
                  </a:bodyPr>
                  <a:lstStyle/>
                  <a:p>
                    <a:pPr algn="ctr">
                      <a:lnSpc>
                        <a:spcPts val="1333"/>
                      </a:lnSpc>
                    </a:pPr>
                    <a:r>
                      <a:rPr lang="en-US" sz="952" b="1" dirty="0">
                        <a:solidFill>
                          <a:srgbClr val="FFFFFF"/>
                        </a:solidFill>
                        <a:latin typeface="IBM Plex Sans" panose="020B0503050203000203" pitchFamily="34" charset="0"/>
                      </a:rPr>
                      <a:t>SYNERGYCONNECT</a:t>
                    </a:r>
                  </a:p>
                </p:txBody>
              </p:sp>
              <p:sp>
                <p:nvSpPr>
                  <p:cNvPr id="124" name="TextBox 124"/>
                  <p:cNvSpPr txBox="1"/>
                  <p:nvPr/>
                </p:nvSpPr>
                <p:spPr>
                  <a:xfrm>
                    <a:off x="3891424" y="1877931"/>
                    <a:ext cx="2906474" cy="453674"/>
                  </a:xfrm>
                  <a:prstGeom prst="rect">
                    <a:avLst/>
                  </a:prstGeom>
                </p:spPr>
                <p:txBody>
                  <a:bodyPr lIns="0" tIns="0" rIns="0" bIns="0" rtlCol="0" anchor="t">
                    <a:spAutoFit/>
                  </a:bodyPr>
                  <a:lstStyle/>
                  <a:p>
                    <a:pPr algn="ctr">
                      <a:lnSpc>
                        <a:spcPts val="933"/>
                      </a:lnSpc>
                    </a:pPr>
                    <a:r>
                      <a:rPr lang="en-US" sz="650" dirty="0">
                        <a:solidFill>
                          <a:srgbClr val="FFFFFF"/>
                        </a:solidFill>
                        <a:latin typeface="IBM Plex Sans"/>
                      </a:rPr>
                      <a:t>SynergyConnect harmonizes the expertise of Visionary Innovator, Tech Dynamo, Resource Maestro, and User Advocate to create a seamless collaborative environment. Their strategic, tech-driven approach ensures efficient resource management and user satisfaction</a:t>
                    </a:r>
                  </a:p>
                </p:txBody>
              </p:sp>
            </p:grpSp>
          </p:grpSp>
          <p:grpSp>
            <p:nvGrpSpPr>
              <p:cNvPr id="163" name="Group 162">
                <a:extLst>
                  <a:ext uri="{FF2B5EF4-FFF2-40B4-BE49-F238E27FC236}">
                    <a16:creationId xmlns:a16="http://schemas.microsoft.com/office/drawing/2014/main" id="{5B8FAA6B-16FB-B1D8-F26F-0976DA13AF12}"/>
                  </a:ext>
                </a:extLst>
              </p:cNvPr>
              <p:cNvGrpSpPr/>
              <p:nvPr/>
            </p:nvGrpSpPr>
            <p:grpSpPr>
              <a:xfrm>
                <a:off x="7567930" y="2724827"/>
                <a:ext cx="2367081" cy="4260790"/>
                <a:chOff x="7568645" y="2724827"/>
                <a:chExt cx="2367081" cy="4260790"/>
              </a:xfrm>
            </p:grpSpPr>
            <p:sp>
              <p:nvSpPr>
                <p:cNvPr id="11" name="AutoShape 11"/>
                <p:cNvSpPr/>
                <p:nvPr/>
              </p:nvSpPr>
              <p:spPr>
                <a:xfrm flipH="1" flipV="1">
                  <a:off x="8128708" y="3782141"/>
                  <a:ext cx="1246955" cy="0"/>
                </a:xfrm>
                <a:prstGeom prst="line">
                  <a:avLst/>
                </a:prstGeom>
                <a:ln w="9525" cap="flat">
                  <a:solidFill>
                    <a:srgbClr val="A6A6A6"/>
                  </a:solidFill>
                  <a:prstDash val="solid"/>
                  <a:headEnd type="none" w="sm" len="sm"/>
                  <a:tailEnd type="none" w="sm" len="sm"/>
                </a:ln>
              </p:spPr>
              <p:txBody>
                <a:bodyPr/>
                <a:lstStyle/>
                <a:p>
                  <a:endParaRPr lang="en-US" dirty="0"/>
                </a:p>
              </p:txBody>
            </p:sp>
            <p:sp>
              <p:nvSpPr>
                <p:cNvPr id="69" name="AutoShape 69"/>
                <p:cNvSpPr/>
                <p:nvPr/>
              </p:nvSpPr>
              <p:spPr>
                <a:xfrm>
                  <a:off x="8752185" y="2724827"/>
                  <a:ext cx="0" cy="1053423"/>
                </a:xfrm>
                <a:prstGeom prst="line">
                  <a:avLst/>
                </a:prstGeom>
                <a:ln w="9525" cap="flat">
                  <a:solidFill>
                    <a:srgbClr val="A6A6A6"/>
                  </a:solidFill>
                  <a:prstDash val="solid"/>
                  <a:headEnd type="none" w="sm" len="sm"/>
                  <a:tailEnd type="none" w="sm" len="sm"/>
                </a:ln>
              </p:spPr>
              <p:txBody>
                <a:bodyPr/>
                <a:lstStyle/>
                <a:p>
                  <a:endParaRPr lang="en-US" dirty="0"/>
                </a:p>
              </p:txBody>
            </p:sp>
            <p:grpSp>
              <p:nvGrpSpPr>
                <p:cNvPr id="56" name="Group 55">
                  <a:extLst>
                    <a:ext uri="{FF2B5EF4-FFF2-40B4-BE49-F238E27FC236}">
                      <a16:creationId xmlns:a16="http://schemas.microsoft.com/office/drawing/2014/main" id="{417AFA7A-ABC1-7298-42D9-76E6F5DF4F74}"/>
                    </a:ext>
                  </a:extLst>
                </p:cNvPr>
                <p:cNvGrpSpPr/>
                <p:nvPr/>
              </p:nvGrpSpPr>
              <p:grpSpPr>
                <a:xfrm>
                  <a:off x="8037455" y="2975968"/>
                  <a:ext cx="1429460" cy="555031"/>
                  <a:chOff x="8037730" y="2975968"/>
                  <a:chExt cx="1429460" cy="555031"/>
                </a:xfrm>
              </p:grpSpPr>
              <p:sp>
                <p:nvSpPr>
                  <p:cNvPr id="77" name="Freeform 77"/>
                  <p:cNvSpPr/>
                  <p:nvPr/>
                </p:nvSpPr>
                <p:spPr>
                  <a:xfrm>
                    <a:off x="8037730" y="2975968"/>
                    <a:ext cx="1429460" cy="555031"/>
                  </a:xfrm>
                  <a:prstGeom prst="roundRect">
                    <a:avLst/>
                  </a:prstGeom>
                  <a:solidFill>
                    <a:srgbClr val="F54101"/>
                  </a:solidFill>
                </p:spPr>
                <p:txBody>
                  <a:bodyPr/>
                  <a:lstStyle/>
                  <a:p>
                    <a:endParaRPr lang="en-US" dirty="0"/>
                  </a:p>
                </p:txBody>
              </p:sp>
              <p:grpSp>
                <p:nvGrpSpPr>
                  <p:cNvPr id="53" name="Group 52">
                    <a:extLst>
                      <a:ext uri="{FF2B5EF4-FFF2-40B4-BE49-F238E27FC236}">
                        <a16:creationId xmlns:a16="http://schemas.microsoft.com/office/drawing/2014/main" id="{CDD9309B-A5A1-4B9D-BDFC-482D405DD0EB}"/>
                      </a:ext>
                    </a:extLst>
                  </p:cNvPr>
                  <p:cNvGrpSpPr/>
                  <p:nvPr/>
                </p:nvGrpSpPr>
                <p:grpSpPr>
                  <a:xfrm>
                    <a:off x="8105159" y="3117227"/>
                    <a:ext cx="1294603" cy="272513"/>
                    <a:chOff x="8105158" y="3116038"/>
                    <a:chExt cx="1294603" cy="272513"/>
                  </a:xfrm>
                </p:grpSpPr>
                <p:sp>
                  <p:nvSpPr>
                    <p:cNvPr id="117" name="TextBox 117"/>
                    <p:cNvSpPr txBox="1"/>
                    <p:nvPr/>
                  </p:nvSpPr>
                  <p:spPr>
                    <a:xfrm>
                      <a:off x="8105158" y="3116038"/>
                      <a:ext cx="1294603" cy="154786"/>
                    </a:xfrm>
                    <a:prstGeom prst="rect">
                      <a:avLst/>
                    </a:prstGeom>
                  </p:spPr>
                  <p:txBody>
                    <a:bodyPr lIns="0" tIns="0" rIns="0" bIns="0" rtlCol="0" anchor="t">
                      <a:spAutoFit/>
                    </a:bodyPr>
                    <a:lstStyle/>
                    <a:p>
                      <a:pPr algn="ctr">
                        <a:lnSpc>
                          <a:spcPts val="1280"/>
                        </a:lnSpc>
                      </a:pPr>
                      <a:r>
                        <a:rPr lang="en-US" sz="900" b="1" dirty="0">
                          <a:solidFill>
                            <a:srgbClr val="FFFFFF"/>
                          </a:solidFill>
                          <a:latin typeface="IBM Plex Sans" panose="020B0503050203000203" pitchFamily="34" charset="0"/>
                        </a:rPr>
                        <a:t>User Advocate</a:t>
                      </a:r>
                    </a:p>
                  </p:txBody>
                </p:sp>
                <p:sp>
                  <p:nvSpPr>
                    <p:cNvPr id="118" name="TextBox 118"/>
                    <p:cNvSpPr txBox="1"/>
                    <p:nvPr/>
                  </p:nvSpPr>
                  <p:spPr>
                    <a:xfrm>
                      <a:off x="8212301" y="3256720"/>
                      <a:ext cx="1080316" cy="131831"/>
                    </a:xfrm>
                    <a:prstGeom prst="rect">
                      <a:avLst/>
                    </a:prstGeom>
                  </p:spPr>
                  <p:txBody>
                    <a:bodyPr lIns="0" tIns="0" rIns="0" bIns="0" rtlCol="0" anchor="t">
                      <a:spAutoFit/>
                    </a:bodyPr>
                    <a:lstStyle/>
                    <a:p>
                      <a:pPr algn="ctr">
                        <a:lnSpc>
                          <a:spcPts val="1120"/>
                        </a:lnSpc>
                      </a:pPr>
                      <a:r>
                        <a:rPr lang="en-US" sz="800" i="1" dirty="0">
                          <a:solidFill>
                            <a:srgbClr val="FFFFFF"/>
                          </a:solidFill>
                          <a:latin typeface="IBM Plex Sans" panose="020B0503050203000203" pitchFamily="34" charset="0"/>
                        </a:rPr>
                        <a:t>Ensures satisfaction</a:t>
                      </a:r>
                    </a:p>
                  </p:txBody>
                </p:sp>
              </p:grpSp>
            </p:grpSp>
            <p:grpSp>
              <p:nvGrpSpPr>
                <p:cNvPr id="162" name="Group 161">
                  <a:extLst>
                    <a:ext uri="{FF2B5EF4-FFF2-40B4-BE49-F238E27FC236}">
                      <a16:creationId xmlns:a16="http://schemas.microsoft.com/office/drawing/2014/main" id="{6D61BA5D-AFD8-7478-1BE4-CB2D131DF4F6}"/>
                    </a:ext>
                  </a:extLst>
                </p:cNvPr>
                <p:cNvGrpSpPr/>
                <p:nvPr/>
              </p:nvGrpSpPr>
              <p:grpSpPr>
                <a:xfrm>
                  <a:off x="7568645" y="3778250"/>
                  <a:ext cx="2367081" cy="2784109"/>
                  <a:chOff x="7568919" y="3778250"/>
                  <a:chExt cx="2367081" cy="2784109"/>
                </a:xfrm>
              </p:grpSpPr>
              <p:grpSp>
                <p:nvGrpSpPr>
                  <p:cNvPr id="161" name="Group 160">
                    <a:extLst>
                      <a:ext uri="{FF2B5EF4-FFF2-40B4-BE49-F238E27FC236}">
                        <a16:creationId xmlns:a16="http://schemas.microsoft.com/office/drawing/2014/main" id="{4B488ADD-8001-F7A0-F120-30B34FFFB46B}"/>
                      </a:ext>
                    </a:extLst>
                  </p:cNvPr>
                  <p:cNvGrpSpPr/>
                  <p:nvPr/>
                </p:nvGrpSpPr>
                <p:grpSpPr>
                  <a:xfrm>
                    <a:off x="8815874" y="3778250"/>
                    <a:ext cx="1120126" cy="2784109"/>
                    <a:chOff x="8815874" y="3778250"/>
                    <a:chExt cx="1120126" cy="2784109"/>
                  </a:xfrm>
                </p:grpSpPr>
                <p:sp>
                  <p:nvSpPr>
                    <p:cNvPr id="66" name="AutoShape 66"/>
                    <p:cNvSpPr/>
                    <p:nvPr/>
                  </p:nvSpPr>
                  <p:spPr>
                    <a:xfrm>
                      <a:off x="9375937" y="3778250"/>
                      <a:ext cx="0" cy="2784109"/>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85" name="Group 84">
                      <a:extLst>
                        <a:ext uri="{FF2B5EF4-FFF2-40B4-BE49-F238E27FC236}">
                          <a16:creationId xmlns:a16="http://schemas.microsoft.com/office/drawing/2014/main" id="{5385ED1F-99EC-C8EC-19D1-859DB7AEDC7A}"/>
                        </a:ext>
                      </a:extLst>
                    </p:cNvPr>
                    <p:cNvGrpSpPr/>
                    <p:nvPr/>
                  </p:nvGrpSpPr>
                  <p:grpSpPr>
                    <a:xfrm>
                      <a:off x="8815874" y="4033281"/>
                      <a:ext cx="1120126" cy="1210685"/>
                      <a:chOff x="8815874" y="4033281"/>
                      <a:chExt cx="1120126" cy="1210685"/>
                    </a:xfrm>
                  </p:grpSpPr>
                  <p:sp>
                    <p:nvSpPr>
                      <p:cNvPr id="25" name="Freeform 20">
                        <a:extLst>
                          <a:ext uri="{FF2B5EF4-FFF2-40B4-BE49-F238E27FC236}">
                            <a16:creationId xmlns:a16="http://schemas.microsoft.com/office/drawing/2014/main" id="{8C93F0B3-3E04-78F8-530A-98469B9DA9AA}"/>
                          </a:ext>
                        </a:extLst>
                      </p:cNvPr>
                      <p:cNvSpPr/>
                      <p:nvPr/>
                    </p:nvSpPr>
                    <p:spPr>
                      <a:xfrm>
                        <a:off x="8815874"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82" name="Group 81">
                        <a:extLst>
                          <a:ext uri="{FF2B5EF4-FFF2-40B4-BE49-F238E27FC236}">
                            <a16:creationId xmlns:a16="http://schemas.microsoft.com/office/drawing/2014/main" id="{D116ABD2-B983-E4A2-3AFB-CBEF6235AF36}"/>
                          </a:ext>
                        </a:extLst>
                      </p:cNvPr>
                      <p:cNvGrpSpPr/>
                      <p:nvPr/>
                    </p:nvGrpSpPr>
                    <p:grpSpPr>
                      <a:xfrm>
                        <a:off x="8882625" y="4264506"/>
                        <a:ext cx="986623" cy="748235"/>
                        <a:chOff x="8882626" y="4259744"/>
                        <a:chExt cx="986623" cy="748235"/>
                      </a:xfrm>
                    </p:grpSpPr>
                    <p:sp>
                      <p:nvSpPr>
                        <p:cNvPr id="115" name="TextBox 115"/>
                        <p:cNvSpPr txBox="1"/>
                        <p:nvPr/>
                      </p:nvSpPr>
                      <p:spPr>
                        <a:xfrm>
                          <a:off x="8882626" y="4259744"/>
                          <a:ext cx="986623" cy="272190"/>
                        </a:xfrm>
                        <a:prstGeom prst="rect">
                          <a:avLst/>
                        </a:prstGeom>
                      </p:spPr>
                      <p:txBody>
                        <a:bodyPr lIns="0" tIns="0" rIns="0" bIns="0" rtlCol="0" anchor="t">
                          <a:spAutoFit/>
                        </a:bodyPr>
                        <a:lstStyle/>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Customer </a:t>
                          </a:r>
                        </a:p>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Happiness Division</a:t>
                          </a:r>
                        </a:p>
                      </p:txBody>
                    </p:sp>
                    <p:sp>
                      <p:nvSpPr>
                        <p:cNvPr id="116" name="TextBox 116"/>
                        <p:cNvSpPr txBox="1"/>
                        <p:nvPr/>
                      </p:nvSpPr>
                      <p:spPr>
                        <a:xfrm>
                          <a:off x="8964280" y="4597101"/>
                          <a:ext cx="823313" cy="410878"/>
                        </a:xfrm>
                        <a:prstGeom prst="rect">
                          <a:avLst/>
                        </a:prstGeom>
                      </p:spPr>
                      <p:txBody>
                        <a:bodyPr lIns="0" tIns="0" rIns="0" bIns="0" rtlCol="0" anchor="t">
                          <a:spAutoFit/>
                        </a:bodyPr>
                        <a:lstStyle/>
                        <a:p>
                          <a:pPr marL="0" lvl="0" indent="0" algn="ctr">
                            <a:lnSpc>
                              <a:spcPts val="817"/>
                            </a:lnSpc>
                            <a:spcBef>
                              <a:spcPct val="0"/>
                            </a:spcBef>
                          </a:pPr>
                          <a:r>
                            <a:rPr lang="en-US" sz="600" u="none" strike="noStrike" dirty="0">
                              <a:solidFill>
                                <a:srgbClr val="FFFFFF"/>
                              </a:solidFill>
                              <a:latin typeface="IBM Plex Sans"/>
                            </a:rPr>
                            <a:t> Advocates for users, ensuring their needs are met for a delightful project experience</a:t>
                          </a:r>
                        </a:p>
                      </p:txBody>
                    </p:sp>
                  </p:grpSp>
                </p:grpSp>
                <p:grpSp>
                  <p:nvGrpSpPr>
                    <p:cNvPr id="158" name="Group 157">
                      <a:extLst>
                        <a:ext uri="{FF2B5EF4-FFF2-40B4-BE49-F238E27FC236}">
                          <a16:creationId xmlns:a16="http://schemas.microsoft.com/office/drawing/2014/main" id="{9A711FD0-2420-AD34-07E7-58469C59046E}"/>
                        </a:ext>
                      </a:extLst>
                    </p:cNvPr>
                    <p:cNvGrpSpPr/>
                    <p:nvPr/>
                  </p:nvGrpSpPr>
                  <p:grpSpPr>
                    <a:xfrm>
                      <a:off x="8815874" y="5490474"/>
                      <a:ext cx="1120126" cy="340196"/>
                      <a:chOff x="8815874" y="5490474"/>
                      <a:chExt cx="1120126" cy="340196"/>
                    </a:xfrm>
                  </p:grpSpPr>
                  <p:sp>
                    <p:nvSpPr>
                      <p:cNvPr id="83" name="Freeform 83"/>
                      <p:cNvSpPr/>
                      <p:nvPr/>
                    </p:nvSpPr>
                    <p:spPr>
                      <a:xfrm>
                        <a:off x="8815874" y="5490474"/>
                        <a:ext cx="1120126" cy="340196"/>
                      </a:xfrm>
                      <a:prstGeom prst="roundRect">
                        <a:avLst/>
                      </a:prstGeom>
                      <a:solidFill>
                        <a:srgbClr val="FFEBBA"/>
                      </a:solidFill>
                      <a:ln cap="sq">
                        <a:noFill/>
                        <a:prstDash val="solid"/>
                        <a:miter/>
                      </a:ln>
                    </p:spPr>
                    <p:txBody>
                      <a:bodyPr/>
                      <a:lstStyle/>
                      <a:p>
                        <a:endParaRPr lang="en-US" dirty="0"/>
                      </a:p>
                    </p:txBody>
                  </p:sp>
                  <p:sp>
                    <p:nvSpPr>
                      <p:cNvPr id="120" name="TextBox 120"/>
                      <p:cNvSpPr txBox="1"/>
                      <p:nvPr/>
                    </p:nvSpPr>
                    <p:spPr>
                      <a:xfrm>
                        <a:off x="9021173" y="5561350"/>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Happiness Coordinator</a:t>
                        </a:r>
                      </a:p>
                    </p:txBody>
                  </p:sp>
                </p:grpSp>
                <p:grpSp>
                  <p:nvGrpSpPr>
                    <p:cNvPr id="159" name="Group 158">
                      <a:extLst>
                        <a:ext uri="{FF2B5EF4-FFF2-40B4-BE49-F238E27FC236}">
                          <a16:creationId xmlns:a16="http://schemas.microsoft.com/office/drawing/2014/main" id="{E76EFC4E-4903-3DDB-B5DF-F8E1E27610E6}"/>
                        </a:ext>
                      </a:extLst>
                    </p:cNvPr>
                    <p:cNvGrpSpPr/>
                    <p:nvPr/>
                  </p:nvGrpSpPr>
                  <p:grpSpPr>
                    <a:xfrm>
                      <a:off x="8815874" y="6077179"/>
                      <a:ext cx="1120126" cy="340196"/>
                      <a:chOff x="8815874" y="6077179"/>
                      <a:chExt cx="1120126" cy="340196"/>
                    </a:xfrm>
                  </p:grpSpPr>
                  <p:sp>
                    <p:nvSpPr>
                      <p:cNvPr id="86" name="Freeform 86"/>
                      <p:cNvSpPr/>
                      <p:nvPr/>
                    </p:nvSpPr>
                    <p:spPr>
                      <a:xfrm>
                        <a:off x="8815874" y="6077179"/>
                        <a:ext cx="1120126" cy="340196"/>
                      </a:xfrm>
                      <a:prstGeom prst="roundRect">
                        <a:avLst/>
                      </a:prstGeom>
                      <a:solidFill>
                        <a:srgbClr val="FFEBBA"/>
                      </a:solidFill>
                      <a:ln cap="sq">
                        <a:noFill/>
                        <a:prstDash val="solid"/>
                        <a:miter/>
                      </a:ln>
                    </p:spPr>
                    <p:txBody>
                      <a:bodyPr/>
                      <a:lstStyle/>
                      <a:p>
                        <a:endParaRPr lang="en-US" dirty="0"/>
                      </a:p>
                    </p:txBody>
                  </p:sp>
                  <p:sp>
                    <p:nvSpPr>
                      <p:cNvPr id="121" name="TextBox 121"/>
                      <p:cNvSpPr txBox="1"/>
                      <p:nvPr/>
                    </p:nvSpPr>
                    <p:spPr>
                      <a:xfrm>
                        <a:off x="9021173" y="6148055"/>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Satisfaction Advocate</a:t>
                        </a:r>
                      </a:p>
                    </p:txBody>
                  </p:sp>
                </p:grpSp>
              </p:grpSp>
              <p:grpSp>
                <p:nvGrpSpPr>
                  <p:cNvPr id="160" name="Group 159">
                    <a:extLst>
                      <a:ext uri="{FF2B5EF4-FFF2-40B4-BE49-F238E27FC236}">
                        <a16:creationId xmlns:a16="http://schemas.microsoft.com/office/drawing/2014/main" id="{12554F71-B984-7CC1-CF07-AB4DC93C0B8A}"/>
                      </a:ext>
                    </a:extLst>
                  </p:cNvPr>
                  <p:cNvGrpSpPr/>
                  <p:nvPr/>
                </p:nvGrpSpPr>
                <p:grpSpPr>
                  <a:xfrm>
                    <a:off x="7568919" y="3778250"/>
                    <a:ext cx="1120126" cy="2784109"/>
                    <a:chOff x="7568919" y="3778250"/>
                    <a:chExt cx="1120126" cy="2784109"/>
                  </a:xfrm>
                </p:grpSpPr>
                <p:sp>
                  <p:nvSpPr>
                    <p:cNvPr id="65" name="AutoShape 65"/>
                    <p:cNvSpPr/>
                    <p:nvPr/>
                  </p:nvSpPr>
                  <p:spPr>
                    <a:xfrm>
                      <a:off x="8128982" y="3778250"/>
                      <a:ext cx="0" cy="2784109"/>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79" name="Group 78">
                      <a:extLst>
                        <a:ext uri="{FF2B5EF4-FFF2-40B4-BE49-F238E27FC236}">
                          <a16:creationId xmlns:a16="http://schemas.microsoft.com/office/drawing/2014/main" id="{6C72C381-8D6A-387F-F9D1-522B001F4861}"/>
                        </a:ext>
                      </a:extLst>
                    </p:cNvPr>
                    <p:cNvGrpSpPr/>
                    <p:nvPr/>
                  </p:nvGrpSpPr>
                  <p:grpSpPr>
                    <a:xfrm>
                      <a:off x="7568919" y="4033281"/>
                      <a:ext cx="1120126" cy="1210685"/>
                      <a:chOff x="7568919" y="4033281"/>
                      <a:chExt cx="1120126" cy="1210685"/>
                    </a:xfrm>
                  </p:grpSpPr>
                  <p:sp>
                    <p:nvSpPr>
                      <p:cNvPr id="22" name="Freeform 20">
                        <a:extLst>
                          <a:ext uri="{FF2B5EF4-FFF2-40B4-BE49-F238E27FC236}">
                            <a16:creationId xmlns:a16="http://schemas.microsoft.com/office/drawing/2014/main" id="{B1D1FAA9-FA9B-4868-60FB-2D6A736C4B4B}"/>
                          </a:ext>
                        </a:extLst>
                      </p:cNvPr>
                      <p:cNvSpPr/>
                      <p:nvPr/>
                    </p:nvSpPr>
                    <p:spPr>
                      <a:xfrm>
                        <a:off x="7568919"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76" name="Group 75">
                        <a:extLst>
                          <a:ext uri="{FF2B5EF4-FFF2-40B4-BE49-F238E27FC236}">
                            <a16:creationId xmlns:a16="http://schemas.microsoft.com/office/drawing/2014/main" id="{D2620E92-2F30-3C1B-6BD8-8330808EEBE8}"/>
                          </a:ext>
                        </a:extLst>
                      </p:cNvPr>
                      <p:cNvGrpSpPr/>
                      <p:nvPr/>
                    </p:nvGrpSpPr>
                    <p:grpSpPr>
                      <a:xfrm>
                        <a:off x="7635670" y="4264506"/>
                        <a:ext cx="986623" cy="748235"/>
                        <a:chOff x="7635671" y="4259744"/>
                        <a:chExt cx="986623" cy="748235"/>
                      </a:xfrm>
                    </p:grpSpPr>
                    <p:sp>
                      <p:nvSpPr>
                        <p:cNvPr id="113" name="TextBox 113"/>
                        <p:cNvSpPr txBox="1"/>
                        <p:nvPr/>
                      </p:nvSpPr>
                      <p:spPr>
                        <a:xfrm>
                          <a:off x="7635671" y="4259744"/>
                          <a:ext cx="986623" cy="272190"/>
                        </a:xfrm>
                        <a:prstGeom prst="rect">
                          <a:avLst/>
                        </a:prstGeom>
                      </p:spPr>
                      <p:txBody>
                        <a:bodyPr lIns="0" tIns="0" rIns="0" bIns="0" rtlCol="0" anchor="t">
                          <a:spAutoFit/>
                        </a:bodyPr>
                        <a:lstStyle/>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User </a:t>
                          </a:r>
                        </a:p>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Satisfaction Team</a:t>
                          </a:r>
                        </a:p>
                      </p:txBody>
                    </p:sp>
                    <p:sp>
                      <p:nvSpPr>
                        <p:cNvPr id="114" name="TextBox 114"/>
                        <p:cNvSpPr txBox="1"/>
                        <p:nvPr/>
                      </p:nvSpPr>
                      <p:spPr>
                        <a:xfrm>
                          <a:off x="7717325" y="4597101"/>
                          <a:ext cx="823313" cy="410878"/>
                        </a:xfrm>
                        <a:prstGeom prst="rect">
                          <a:avLst/>
                        </a:prstGeom>
                      </p:spPr>
                      <p:txBody>
                        <a:bodyPr lIns="0" tIns="0" rIns="0" bIns="0" rtlCol="0" anchor="t">
                          <a:spAutoFit/>
                        </a:bodyPr>
                        <a:lstStyle/>
                        <a:p>
                          <a:pPr marL="0" lvl="0" indent="0" algn="ctr">
                            <a:lnSpc>
                              <a:spcPts val="817"/>
                            </a:lnSpc>
                            <a:spcBef>
                              <a:spcPct val="0"/>
                            </a:spcBef>
                          </a:pPr>
                          <a:r>
                            <a:rPr lang="en-US" sz="600" u="none" strike="noStrike" dirty="0">
                              <a:solidFill>
                                <a:srgbClr val="FFFFFF"/>
                              </a:solidFill>
                              <a:latin typeface="IBM Plex Sans"/>
                            </a:rPr>
                            <a:t>Prioritizes user needs for seamless, satisfying experiences and increased engagement</a:t>
                          </a:r>
                        </a:p>
                      </p:txBody>
                    </p:sp>
                  </p:grpSp>
                </p:grpSp>
                <p:grpSp>
                  <p:nvGrpSpPr>
                    <p:cNvPr id="157" name="Group 156">
                      <a:extLst>
                        <a:ext uri="{FF2B5EF4-FFF2-40B4-BE49-F238E27FC236}">
                          <a16:creationId xmlns:a16="http://schemas.microsoft.com/office/drawing/2014/main" id="{2F260A92-E9B8-10DE-8C6F-B6305AF7C85B}"/>
                        </a:ext>
                      </a:extLst>
                    </p:cNvPr>
                    <p:cNvGrpSpPr/>
                    <p:nvPr/>
                  </p:nvGrpSpPr>
                  <p:grpSpPr>
                    <a:xfrm>
                      <a:off x="7568919" y="5490474"/>
                      <a:ext cx="1120126" cy="340196"/>
                      <a:chOff x="7568919" y="5490474"/>
                      <a:chExt cx="1120126" cy="340196"/>
                    </a:xfrm>
                  </p:grpSpPr>
                  <p:sp>
                    <p:nvSpPr>
                      <p:cNvPr id="80" name="Freeform 80"/>
                      <p:cNvSpPr/>
                      <p:nvPr/>
                    </p:nvSpPr>
                    <p:spPr>
                      <a:xfrm>
                        <a:off x="7568919" y="5490474"/>
                        <a:ext cx="1120126" cy="340196"/>
                      </a:xfrm>
                      <a:prstGeom prst="roundRect">
                        <a:avLst/>
                      </a:prstGeom>
                      <a:solidFill>
                        <a:srgbClr val="FFEBBA"/>
                      </a:solidFill>
                      <a:ln cap="sq">
                        <a:noFill/>
                        <a:prstDash val="solid"/>
                        <a:miter/>
                      </a:ln>
                    </p:spPr>
                    <p:txBody>
                      <a:bodyPr/>
                      <a:lstStyle/>
                      <a:p>
                        <a:endParaRPr lang="en-US" dirty="0"/>
                      </a:p>
                    </p:txBody>
                  </p:sp>
                  <p:sp>
                    <p:nvSpPr>
                      <p:cNvPr id="119" name="TextBox 119"/>
                      <p:cNvSpPr txBox="1"/>
                      <p:nvPr/>
                    </p:nvSpPr>
                    <p:spPr>
                      <a:xfrm>
                        <a:off x="7774217" y="5561350"/>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User Experience Specialist</a:t>
                        </a:r>
                      </a:p>
                    </p:txBody>
                  </p:sp>
                </p:grpSp>
                <p:grpSp>
                  <p:nvGrpSpPr>
                    <p:cNvPr id="156" name="Group 155">
                      <a:extLst>
                        <a:ext uri="{FF2B5EF4-FFF2-40B4-BE49-F238E27FC236}">
                          <a16:creationId xmlns:a16="http://schemas.microsoft.com/office/drawing/2014/main" id="{F319F7E4-AD99-BDC9-6EF7-8068A97B5812}"/>
                        </a:ext>
                      </a:extLst>
                    </p:cNvPr>
                    <p:cNvGrpSpPr/>
                    <p:nvPr/>
                  </p:nvGrpSpPr>
                  <p:grpSpPr>
                    <a:xfrm>
                      <a:off x="7568919" y="6077179"/>
                      <a:ext cx="1120126" cy="340196"/>
                      <a:chOff x="7568919" y="6077179"/>
                      <a:chExt cx="1120126" cy="340196"/>
                    </a:xfrm>
                  </p:grpSpPr>
                  <p:sp>
                    <p:nvSpPr>
                      <p:cNvPr id="89" name="Freeform 89"/>
                      <p:cNvSpPr/>
                      <p:nvPr/>
                    </p:nvSpPr>
                    <p:spPr>
                      <a:xfrm>
                        <a:off x="7568919" y="6077179"/>
                        <a:ext cx="1120126" cy="340196"/>
                      </a:xfrm>
                      <a:prstGeom prst="roundRect">
                        <a:avLst/>
                      </a:prstGeom>
                      <a:solidFill>
                        <a:srgbClr val="FFEBBA"/>
                      </a:solidFill>
                      <a:ln cap="sq">
                        <a:noFill/>
                        <a:prstDash val="solid"/>
                        <a:miter/>
                      </a:ln>
                    </p:spPr>
                    <p:txBody>
                      <a:bodyPr/>
                      <a:lstStyle/>
                      <a:p>
                        <a:endParaRPr lang="en-US" dirty="0"/>
                      </a:p>
                    </p:txBody>
                  </p:sp>
                  <p:sp>
                    <p:nvSpPr>
                      <p:cNvPr id="122" name="TextBox 122"/>
                      <p:cNvSpPr txBox="1"/>
                      <p:nvPr/>
                    </p:nvSpPr>
                    <p:spPr>
                      <a:xfrm>
                        <a:off x="7774217" y="6148055"/>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Feedback Coordinator</a:t>
                        </a:r>
                      </a:p>
                    </p:txBody>
                  </p:sp>
                </p:grpSp>
              </p:grpSp>
            </p:grpSp>
            <p:sp>
              <p:nvSpPr>
                <p:cNvPr id="126" name="TextBox 126"/>
                <p:cNvSpPr txBox="1"/>
                <p:nvPr/>
              </p:nvSpPr>
              <p:spPr>
                <a:xfrm>
                  <a:off x="7568919" y="6644833"/>
                  <a:ext cx="2366533" cy="340784"/>
                </a:xfrm>
                <a:prstGeom prst="rect">
                  <a:avLst/>
                </a:prstGeom>
              </p:spPr>
              <p:txBody>
                <a:bodyPr lIns="0" tIns="0" rIns="0" bIns="0" rtlCol="0" anchor="t">
                  <a:spAutoFit/>
                </a:bodyPr>
                <a:lstStyle/>
                <a:p>
                  <a:pPr algn="ctr">
                    <a:lnSpc>
                      <a:spcPts val="933"/>
                    </a:lnSpc>
                  </a:pPr>
                  <a:r>
                    <a:rPr lang="en-US" sz="650" dirty="0">
                      <a:solidFill>
                        <a:srgbClr val="000000"/>
                      </a:solidFill>
                      <a:latin typeface="IBM Plex Sans"/>
                    </a:rPr>
                    <a:t>Optimized user interactions, elevated satisfaction, and sustained delight through proactive advocacy, specialized feedback management, and seamless project experiences</a:t>
                  </a:r>
                </a:p>
              </p:txBody>
            </p:sp>
          </p:grpSp>
          <p:grpSp>
            <p:nvGrpSpPr>
              <p:cNvPr id="151" name="Group 150">
                <a:extLst>
                  <a:ext uri="{FF2B5EF4-FFF2-40B4-BE49-F238E27FC236}">
                    <a16:creationId xmlns:a16="http://schemas.microsoft.com/office/drawing/2014/main" id="{B9154BC9-EB6D-B9AD-163F-4607D4D78B53}"/>
                  </a:ext>
                </a:extLst>
              </p:cNvPr>
              <p:cNvGrpSpPr/>
              <p:nvPr/>
            </p:nvGrpSpPr>
            <p:grpSpPr>
              <a:xfrm>
                <a:off x="3717254" y="2724828"/>
                <a:ext cx="1429460" cy="4260789"/>
                <a:chOff x="3650269" y="2724828"/>
                <a:chExt cx="1429460" cy="4260789"/>
              </a:xfrm>
            </p:grpSpPr>
            <p:sp>
              <p:nvSpPr>
                <p:cNvPr id="37" name="AutoShape 37"/>
                <p:cNvSpPr/>
                <p:nvPr/>
              </p:nvSpPr>
              <p:spPr>
                <a:xfrm>
                  <a:off x="4364999" y="2724828"/>
                  <a:ext cx="0" cy="3837532"/>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148" name="Group 147">
                  <a:extLst>
                    <a:ext uri="{FF2B5EF4-FFF2-40B4-BE49-F238E27FC236}">
                      <a16:creationId xmlns:a16="http://schemas.microsoft.com/office/drawing/2014/main" id="{C8E8172A-E0EB-539E-77D7-7FAB22E97EF0}"/>
                    </a:ext>
                  </a:extLst>
                </p:cNvPr>
                <p:cNvGrpSpPr/>
                <p:nvPr/>
              </p:nvGrpSpPr>
              <p:grpSpPr>
                <a:xfrm>
                  <a:off x="3804936" y="4033281"/>
                  <a:ext cx="1120126" cy="1210685"/>
                  <a:chOff x="3804936" y="4033281"/>
                  <a:chExt cx="1120126" cy="1210685"/>
                </a:xfrm>
              </p:grpSpPr>
              <p:sp>
                <p:nvSpPr>
                  <p:cNvPr id="16" name="Freeform 20">
                    <a:extLst>
                      <a:ext uri="{FF2B5EF4-FFF2-40B4-BE49-F238E27FC236}">
                        <a16:creationId xmlns:a16="http://schemas.microsoft.com/office/drawing/2014/main" id="{6D6156A1-8453-DED9-6FCF-00FA9134F8F8}"/>
                      </a:ext>
                    </a:extLst>
                  </p:cNvPr>
                  <p:cNvSpPr/>
                  <p:nvPr/>
                </p:nvSpPr>
                <p:spPr>
                  <a:xfrm>
                    <a:off x="3804936"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70" name="Group 69">
                    <a:extLst>
                      <a:ext uri="{FF2B5EF4-FFF2-40B4-BE49-F238E27FC236}">
                        <a16:creationId xmlns:a16="http://schemas.microsoft.com/office/drawing/2014/main" id="{88FC81AB-64B9-2DEB-41CF-B0C25ABDC7B9}"/>
                      </a:ext>
                    </a:extLst>
                  </p:cNvPr>
                  <p:cNvGrpSpPr/>
                  <p:nvPr/>
                </p:nvGrpSpPr>
                <p:grpSpPr>
                  <a:xfrm>
                    <a:off x="3871688" y="4264506"/>
                    <a:ext cx="986623" cy="748235"/>
                    <a:chOff x="3871688" y="4259744"/>
                    <a:chExt cx="986623" cy="748235"/>
                  </a:xfrm>
                </p:grpSpPr>
                <p:sp>
                  <p:nvSpPr>
                    <p:cNvPr id="101" name="TextBox 101"/>
                    <p:cNvSpPr txBox="1"/>
                    <p:nvPr/>
                  </p:nvSpPr>
                  <p:spPr>
                    <a:xfrm>
                      <a:off x="3871688" y="4259744"/>
                      <a:ext cx="986623" cy="272190"/>
                    </a:xfrm>
                    <a:prstGeom prst="rect">
                      <a:avLst/>
                    </a:prstGeom>
                  </p:spPr>
                  <p:txBody>
                    <a:bodyPr lIns="0" tIns="0" rIns="0" bIns="0" rtlCol="0" anchor="t">
                      <a:spAutoFit/>
                    </a:bodyPr>
                    <a:lstStyle/>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Implementation Division</a:t>
                      </a:r>
                    </a:p>
                  </p:txBody>
                </p:sp>
                <p:sp>
                  <p:nvSpPr>
                    <p:cNvPr id="102" name="TextBox 102"/>
                    <p:cNvSpPr txBox="1"/>
                    <p:nvPr/>
                  </p:nvSpPr>
                  <p:spPr>
                    <a:xfrm>
                      <a:off x="3947806" y="4597101"/>
                      <a:ext cx="834386" cy="410878"/>
                    </a:xfrm>
                    <a:prstGeom prst="rect">
                      <a:avLst/>
                    </a:prstGeom>
                  </p:spPr>
                  <p:txBody>
                    <a:bodyPr lIns="0" tIns="0" rIns="0" bIns="0" rtlCol="0" anchor="t">
                      <a:spAutoFit/>
                    </a:bodyPr>
                    <a:lstStyle/>
                    <a:p>
                      <a:pPr marL="0" lvl="0" indent="0" algn="ctr">
                        <a:lnSpc>
                          <a:spcPts val="817"/>
                        </a:lnSpc>
                        <a:spcBef>
                          <a:spcPct val="0"/>
                        </a:spcBef>
                      </a:pPr>
                      <a:r>
                        <a:rPr lang="en-US" sz="600" u="none" strike="noStrike" dirty="0">
                          <a:solidFill>
                            <a:srgbClr val="FFFFFF"/>
                          </a:solidFill>
                          <a:latin typeface="IBM Plex Sans"/>
                        </a:rPr>
                        <a:t>Implements solutions swiftly, driving seamless integration for project advancement</a:t>
                      </a:r>
                    </a:p>
                  </p:txBody>
                </p:sp>
              </p:grpSp>
            </p:grpSp>
            <p:grpSp>
              <p:nvGrpSpPr>
                <p:cNvPr id="42" name="Group 41">
                  <a:extLst>
                    <a:ext uri="{FF2B5EF4-FFF2-40B4-BE49-F238E27FC236}">
                      <a16:creationId xmlns:a16="http://schemas.microsoft.com/office/drawing/2014/main" id="{8DF5960D-EDB6-DBDD-DDF4-6AA20D8C8469}"/>
                    </a:ext>
                  </a:extLst>
                </p:cNvPr>
                <p:cNvGrpSpPr/>
                <p:nvPr/>
              </p:nvGrpSpPr>
              <p:grpSpPr>
                <a:xfrm>
                  <a:off x="3650269" y="2975968"/>
                  <a:ext cx="1429460" cy="555031"/>
                  <a:chOff x="3650269" y="2975968"/>
                  <a:chExt cx="1429460" cy="555031"/>
                </a:xfrm>
              </p:grpSpPr>
              <p:sp>
                <p:nvSpPr>
                  <p:cNvPr id="43" name="Freeform 43"/>
                  <p:cNvSpPr/>
                  <p:nvPr/>
                </p:nvSpPr>
                <p:spPr>
                  <a:xfrm>
                    <a:off x="3650269" y="2975968"/>
                    <a:ext cx="1429460" cy="555031"/>
                  </a:xfrm>
                  <a:prstGeom prst="roundRect">
                    <a:avLst/>
                  </a:prstGeom>
                  <a:solidFill>
                    <a:srgbClr val="F54101"/>
                  </a:solidFill>
                </p:spPr>
                <p:txBody>
                  <a:bodyPr/>
                  <a:lstStyle/>
                  <a:p>
                    <a:endParaRPr lang="en-US" dirty="0"/>
                  </a:p>
                </p:txBody>
              </p:sp>
              <p:grpSp>
                <p:nvGrpSpPr>
                  <p:cNvPr id="39" name="Group 38">
                    <a:extLst>
                      <a:ext uri="{FF2B5EF4-FFF2-40B4-BE49-F238E27FC236}">
                        <a16:creationId xmlns:a16="http://schemas.microsoft.com/office/drawing/2014/main" id="{198925AD-A685-08AC-07B4-47733115273C}"/>
                      </a:ext>
                    </a:extLst>
                  </p:cNvPr>
                  <p:cNvGrpSpPr/>
                  <p:nvPr/>
                </p:nvGrpSpPr>
                <p:grpSpPr>
                  <a:xfrm>
                    <a:off x="3717697" y="3117227"/>
                    <a:ext cx="1294603" cy="272513"/>
                    <a:chOff x="3717697" y="3116038"/>
                    <a:chExt cx="1294603" cy="272513"/>
                  </a:xfrm>
                </p:grpSpPr>
                <p:sp>
                  <p:nvSpPr>
                    <p:cNvPr id="103" name="TextBox 103"/>
                    <p:cNvSpPr txBox="1"/>
                    <p:nvPr/>
                  </p:nvSpPr>
                  <p:spPr>
                    <a:xfrm>
                      <a:off x="3717697" y="3116038"/>
                      <a:ext cx="1294603" cy="154786"/>
                    </a:xfrm>
                    <a:prstGeom prst="rect">
                      <a:avLst/>
                    </a:prstGeom>
                  </p:spPr>
                  <p:txBody>
                    <a:bodyPr lIns="0" tIns="0" rIns="0" bIns="0" rtlCol="0" anchor="t">
                      <a:spAutoFit/>
                    </a:bodyPr>
                    <a:lstStyle/>
                    <a:p>
                      <a:pPr algn="ctr">
                        <a:lnSpc>
                          <a:spcPts val="1280"/>
                        </a:lnSpc>
                      </a:pPr>
                      <a:r>
                        <a:rPr lang="en-US" sz="900" b="1" dirty="0">
                          <a:solidFill>
                            <a:srgbClr val="FFFFFF"/>
                          </a:solidFill>
                          <a:latin typeface="IBM Plex Sans" panose="020B0503050203000203" pitchFamily="34" charset="0"/>
                        </a:rPr>
                        <a:t>Tech Dynamo</a:t>
                      </a:r>
                    </a:p>
                  </p:txBody>
                </p:sp>
                <p:sp>
                  <p:nvSpPr>
                    <p:cNvPr id="104" name="TextBox 104"/>
                    <p:cNvSpPr txBox="1"/>
                    <p:nvPr/>
                  </p:nvSpPr>
                  <p:spPr>
                    <a:xfrm>
                      <a:off x="3824841" y="3256720"/>
                      <a:ext cx="1080316" cy="131831"/>
                    </a:xfrm>
                    <a:prstGeom prst="rect">
                      <a:avLst/>
                    </a:prstGeom>
                  </p:spPr>
                  <p:txBody>
                    <a:bodyPr lIns="0" tIns="0" rIns="0" bIns="0" rtlCol="0" anchor="t">
                      <a:spAutoFit/>
                    </a:bodyPr>
                    <a:lstStyle/>
                    <a:p>
                      <a:pPr algn="ctr">
                        <a:lnSpc>
                          <a:spcPts val="1120"/>
                        </a:lnSpc>
                      </a:pPr>
                      <a:r>
                        <a:rPr lang="en-US" sz="800" i="1" dirty="0">
                          <a:solidFill>
                            <a:srgbClr val="FFFFFF"/>
                          </a:solidFill>
                          <a:latin typeface="IBM Plex Sans" panose="020B0503050203000203" pitchFamily="34" charset="0"/>
                        </a:rPr>
                        <a:t>Implements solutions</a:t>
                      </a:r>
                    </a:p>
                  </p:txBody>
                </p:sp>
              </p:grpSp>
            </p:grpSp>
            <p:grpSp>
              <p:nvGrpSpPr>
                <p:cNvPr id="149" name="Group 148">
                  <a:extLst>
                    <a:ext uri="{FF2B5EF4-FFF2-40B4-BE49-F238E27FC236}">
                      <a16:creationId xmlns:a16="http://schemas.microsoft.com/office/drawing/2014/main" id="{6047587E-7E80-F821-EB2A-CCD191CC7D82}"/>
                    </a:ext>
                  </a:extLst>
                </p:cNvPr>
                <p:cNvGrpSpPr/>
                <p:nvPr/>
              </p:nvGrpSpPr>
              <p:grpSpPr>
                <a:xfrm>
                  <a:off x="3804936" y="5490474"/>
                  <a:ext cx="1120126" cy="340196"/>
                  <a:chOff x="3804936" y="5490474"/>
                  <a:chExt cx="1120126" cy="340196"/>
                </a:xfrm>
              </p:grpSpPr>
              <p:sp>
                <p:nvSpPr>
                  <p:cNvPr id="46" name="Freeform 46"/>
                  <p:cNvSpPr/>
                  <p:nvPr/>
                </p:nvSpPr>
                <p:spPr>
                  <a:xfrm>
                    <a:off x="3804936" y="5490474"/>
                    <a:ext cx="1120126" cy="340196"/>
                  </a:xfrm>
                  <a:prstGeom prst="roundRect">
                    <a:avLst/>
                  </a:prstGeom>
                  <a:solidFill>
                    <a:srgbClr val="FFEBBA"/>
                  </a:solidFill>
                  <a:ln cap="sq">
                    <a:noFill/>
                    <a:prstDash val="solid"/>
                    <a:miter/>
                  </a:ln>
                </p:spPr>
                <p:txBody>
                  <a:bodyPr/>
                  <a:lstStyle/>
                  <a:p>
                    <a:endParaRPr lang="en-US" dirty="0"/>
                  </a:p>
                </p:txBody>
              </p:sp>
              <p:sp>
                <p:nvSpPr>
                  <p:cNvPr id="105" name="TextBox 105"/>
                  <p:cNvSpPr txBox="1"/>
                  <p:nvPr/>
                </p:nvSpPr>
                <p:spPr>
                  <a:xfrm>
                    <a:off x="4010235" y="5561350"/>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Implementation Specialist</a:t>
                    </a:r>
                  </a:p>
                </p:txBody>
              </p:sp>
            </p:grpSp>
            <p:grpSp>
              <p:nvGrpSpPr>
                <p:cNvPr id="150" name="Group 149">
                  <a:extLst>
                    <a:ext uri="{FF2B5EF4-FFF2-40B4-BE49-F238E27FC236}">
                      <a16:creationId xmlns:a16="http://schemas.microsoft.com/office/drawing/2014/main" id="{70E0395A-B8BE-11B3-6A3A-7F2828F9440A}"/>
                    </a:ext>
                  </a:extLst>
                </p:cNvPr>
                <p:cNvGrpSpPr/>
                <p:nvPr/>
              </p:nvGrpSpPr>
              <p:grpSpPr>
                <a:xfrm>
                  <a:off x="3804936" y="6077179"/>
                  <a:ext cx="1120126" cy="340196"/>
                  <a:chOff x="3804936" y="6077179"/>
                  <a:chExt cx="1120126" cy="340196"/>
                </a:xfrm>
              </p:grpSpPr>
              <p:sp>
                <p:nvSpPr>
                  <p:cNvPr id="49" name="Freeform 49"/>
                  <p:cNvSpPr/>
                  <p:nvPr/>
                </p:nvSpPr>
                <p:spPr>
                  <a:xfrm>
                    <a:off x="3804936" y="6077179"/>
                    <a:ext cx="1120126" cy="340196"/>
                  </a:xfrm>
                  <a:prstGeom prst="roundRect">
                    <a:avLst/>
                  </a:prstGeom>
                  <a:solidFill>
                    <a:srgbClr val="FFEBBA"/>
                  </a:solidFill>
                  <a:ln cap="sq">
                    <a:noFill/>
                    <a:prstDash val="solid"/>
                    <a:miter/>
                  </a:ln>
                </p:spPr>
                <p:txBody>
                  <a:bodyPr/>
                  <a:lstStyle/>
                  <a:p>
                    <a:endParaRPr lang="en-US" dirty="0"/>
                  </a:p>
                </p:txBody>
              </p:sp>
              <p:sp>
                <p:nvSpPr>
                  <p:cNvPr id="106" name="TextBox 106"/>
                  <p:cNvSpPr txBox="1"/>
                  <p:nvPr/>
                </p:nvSpPr>
                <p:spPr>
                  <a:xfrm>
                    <a:off x="4010235" y="6147699"/>
                    <a:ext cx="709529" cy="199157"/>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Integration Engineer</a:t>
                    </a:r>
                  </a:p>
                </p:txBody>
              </p:sp>
            </p:grpSp>
            <p:sp>
              <p:nvSpPr>
                <p:cNvPr id="127" name="TextBox 127"/>
                <p:cNvSpPr txBox="1"/>
                <p:nvPr/>
              </p:nvSpPr>
              <p:spPr>
                <a:xfrm>
                  <a:off x="3711340" y="6644833"/>
                  <a:ext cx="1307319" cy="340784"/>
                </a:xfrm>
                <a:prstGeom prst="rect">
                  <a:avLst/>
                </a:prstGeom>
              </p:spPr>
              <p:txBody>
                <a:bodyPr lIns="0" tIns="0" rIns="0" bIns="0" rtlCol="0" anchor="t">
                  <a:spAutoFit/>
                </a:bodyPr>
                <a:lstStyle/>
                <a:p>
                  <a:pPr algn="ctr">
                    <a:lnSpc>
                      <a:spcPts val="933"/>
                    </a:lnSpc>
                  </a:pPr>
                  <a:r>
                    <a:rPr lang="en-US" sz="650" dirty="0">
                      <a:solidFill>
                        <a:srgbClr val="000000"/>
                      </a:solidFill>
                      <a:latin typeface="IBM Plex Sans"/>
                    </a:rPr>
                    <a:t>Streamlined tech solutions </a:t>
                  </a:r>
                </a:p>
                <a:p>
                  <a:pPr algn="ctr">
                    <a:lnSpc>
                      <a:spcPts val="933"/>
                    </a:lnSpc>
                  </a:pPr>
                  <a:r>
                    <a:rPr lang="en-US" sz="650" dirty="0">
                      <a:solidFill>
                        <a:srgbClr val="000000"/>
                      </a:solidFill>
                      <a:latin typeface="IBM Plex Sans"/>
                    </a:rPr>
                    <a:t>propel precise project advancement</a:t>
                  </a:r>
                </a:p>
              </p:txBody>
            </p:sp>
          </p:grpSp>
          <p:grpSp>
            <p:nvGrpSpPr>
              <p:cNvPr id="155" name="Group 154">
                <a:extLst>
                  <a:ext uri="{FF2B5EF4-FFF2-40B4-BE49-F238E27FC236}">
                    <a16:creationId xmlns:a16="http://schemas.microsoft.com/office/drawing/2014/main" id="{9AE7D76B-196B-6F4D-2029-8118CB090F28}"/>
                  </a:ext>
                </a:extLst>
              </p:cNvPr>
              <p:cNvGrpSpPr/>
              <p:nvPr/>
            </p:nvGrpSpPr>
            <p:grpSpPr>
              <a:xfrm>
                <a:off x="5642592" y="2724828"/>
                <a:ext cx="1429460" cy="4260789"/>
                <a:chOff x="5614129" y="2724828"/>
                <a:chExt cx="1429460" cy="4260789"/>
              </a:xfrm>
            </p:grpSpPr>
            <p:sp>
              <p:nvSpPr>
                <p:cNvPr id="51" name="AutoShape 51"/>
                <p:cNvSpPr/>
                <p:nvPr/>
              </p:nvSpPr>
              <p:spPr>
                <a:xfrm>
                  <a:off x="6328859" y="2724828"/>
                  <a:ext cx="0" cy="3837532"/>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152" name="Group 151">
                  <a:extLst>
                    <a:ext uri="{FF2B5EF4-FFF2-40B4-BE49-F238E27FC236}">
                      <a16:creationId xmlns:a16="http://schemas.microsoft.com/office/drawing/2014/main" id="{C12642CE-8BAB-BD07-C02A-52FF81799B3B}"/>
                    </a:ext>
                  </a:extLst>
                </p:cNvPr>
                <p:cNvGrpSpPr/>
                <p:nvPr/>
              </p:nvGrpSpPr>
              <p:grpSpPr>
                <a:xfrm>
                  <a:off x="5768796" y="4033281"/>
                  <a:ext cx="1120126" cy="1210685"/>
                  <a:chOff x="5764261" y="4033281"/>
                  <a:chExt cx="1120126" cy="1210685"/>
                </a:xfrm>
              </p:grpSpPr>
              <p:sp>
                <p:nvSpPr>
                  <p:cNvPr id="19" name="Freeform 20">
                    <a:extLst>
                      <a:ext uri="{FF2B5EF4-FFF2-40B4-BE49-F238E27FC236}">
                        <a16:creationId xmlns:a16="http://schemas.microsoft.com/office/drawing/2014/main" id="{9D277B74-92F9-5C35-C7FF-8A7103460534}"/>
                      </a:ext>
                    </a:extLst>
                  </p:cNvPr>
                  <p:cNvSpPr/>
                  <p:nvPr/>
                </p:nvSpPr>
                <p:spPr>
                  <a:xfrm>
                    <a:off x="5764261"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73" name="Group 72">
                    <a:extLst>
                      <a:ext uri="{FF2B5EF4-FFF2-40B4-BE49-F238E27FC236}">
                        <a16:creationId xmlns:a16="http://schemas.microsoft.com/office/drawing/2014/main" id="{88DF447B-0954-6118-3C30-CAE6C1D1BFAA}"/>
                      </a:ext>
                    </a:extLst>
                  </p:cNvPr>
                  <p:cNvGrpSpPr/>
                  <p:nvPr/>
                </p:nvGrpSpPr>
                <p:grpSpPr>
                  <a:xfrm>
                    <a:off x="5831013" y="4264506"/>
                    <a:ext cx="986623" cy="748235"/>
                    <a:chOff x="5831013" y="4259744"/>
                    <a:chExt cx="986623" cy="748235"/>
                  </a:xfrm>
                </p:grpSpPr>
                <p:sp>
                  <p:nvSpPr>
                    <p:cNvPr id="107" name="TextBox 107"/>
                    <p:cNvSpPr txBox="1"/>
                    <p:nvPr/>
                  </p:nvSpPr>
                  <p:spPr>
                    <a:xfrm>
                      <a:off x="5831013" y="4259744"/>
                      <a:ext cx="986623" cy="272190"/>
                    </a:xfrm>
                    <a:prstGeom prst="rect">
                      <a:avLst/>
                    </a:prstGeom>
                  </p:spPr>
                  <p:txBody>
                    <a:bodyPr lIns="0" tIns="0" rIns="0" bIns="0" rtlCol="0" anchor="t">
                      <a:spAutoFit/>
                    </a:bodyPr>
                    <a:lstStyle/>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Asset Management Bureau</a:t>
                      </a:r>
                    </a:p>
                  </p:txBody>
                </p:sp>
                <p:sp>
                  <p:nvSpPr>
                    <p:cNvPr id="108" name="TextBox 108"/>
                    <p:cNvSpPr txBox="1"/>
                    <p:nvPr/>
                  </p:nvSpPr>
                  <p:spPr>
                    <a:xfrm>
                      <a:off x="5912667" y="4597101"/>
                      <a:ext cx="823313" cy="410878"/>
                    </a:xfrm>
                    <a:prstGeom prst="rect">
                      <a:avLst/>
                    </a:prstGeom>
                  </p:spPr>
                  <p:txBody>
                    <a:bodyPr lIns="0" tIns="0" rIns="0" bIns="0" rtlCol="0" anchor="t">
                      <a:spAutoFit/>
                    </a:bodyPr>
                    <a:lstStyle/>
                    <a:p>
                      <a:pPr marL="0" lvl="0" indent="0" algn="ctr">
                        <a:lnSpc>
                          <a:spcPts val="817"/>
                        </a:lnSpc>
                        <a:spcBef>
                          <a:spcPct val="0"/>
                        </a:spcBef>
                      </a:pPr>
                      <a:r>
                        <a:rPr lang="en-US" sz="600" u="none" strike="noStrike" dirty="0">
                          <a:solidFill>
                            <a:srgbClr val="FFFFFF"/>
                          </a:solidFill>
                          <a:latin typeface="IBM Plex Sans"/>
                        </a:rPr>
                        <a:t>Manages assets efficiently, optimizing allocation for sustained project success</a:t>
                      </a:r>
                    </a:p>
                  </p:txBody>
                </p:sp>
              </p:grpSp>
            </p:grpSp>
            <p:grpSp>
              <p:nvGrpSpPr>
                <p:cNvPr id="48" name="Group 47">
                  <a:extLst>
                    <a:ext uri="{FF2B5EF4-FFF2-40B4-BE49-F238E27FC236}">
                      <a16:creationId xmlns:a16="http://schemas.microsoft.com/office/drawing/2014/main" id="{9514DD96-D349-7BEF-1858-379B60651743}"/>
                    </a:ext>
                  </a:extLst>
                </p:cNvPr>
                <p:cNvGrpSpPr/>
                <p:nvPr/>
              </p:nvGrpSpPr>
              <p:grpSpPr>
                <a:xfrm>
                  <a:off x="5614129" y="2975968"/>
                  <a:ext cx="1429460" cy="555031"/>
                  <a:chOff x="5609594" y="2975968"/>
                  <a:chExt cx="1429460" cy="555031"/>
                </a:xfrm>
              </p:grpSpPr>
              <p:sp>
                <p:nvSpPr>
                  <p:cNvPr id="57" name="Freeform 57"/>
                  <p:cNvSpPr/>
                  <p:nvPr/>
                </p:nvSpPr>
                <p:spPr>
                  <a:xfrm>
                    <a:off x="5609594" y="2975968"/>
                    <a:ext cx="1429460" cy="555031"/>
                  </a:xfrm>
                  <a:prstGeom prst="roundRect">
                    <a:avLst/>
                  </a:prstGeom>
                  <a:solidFill>
                    <a:srgbClr val="F54101"/>
                  </a:solidFill>
                </p:spPr>
                <p:txBody>
                  <a:bodyPr/>
                  <a:lstStyle/>
                  <a:p>
                    <a:endParaRPr lang="en-US" dirty="0"/>
                  </a:p>
                </p:txBody>
              </p:sp>
              <p:grpSp>
                <p:nvGrpSpPr>
                  <p:cNvPr id="45" name="Group 44">
                    <a:extLst>
                      <a:ext uri="{FF2B5EF4-FFF2-40B4-BE49-F238E27FC236}">
                        <a16:creationId xmlns:a16="http://schemas.microsoft.com/office/drawing/2014/main" id="{7487586D-4AA1-4962-6F2C-439086EFFD4E}"/>
                      </a:ext>
                    </a:extLst>
                  </p:cNvPr>
                  <p:cNvGrpSpPr/>
                  <p:nvPr/>
                </p:nvGrpSpPr>
                <p:grpSpPr>
                  <a:xfrm>
                    <a:off x="5677022" y="3117227"/>
                    <a:ext cx="1294603" cy="272513"/>
                    <a:chOff x="5677022" y="3116038"/>
                    <a:chExt cx="1294603" cy="272513"/>
                  </a:xfrm>
                </p:grpSpPr>
                <p:sp>
                  <p:nvSpPr>
                    <p:cNvPr id="109" name="TextBox 109"/>
                    <p:cNvSpPr txBox="1"/>
                    <p:nvPr/>
                  </p:nvSpPr>
                  <p:spPr>
                    <a:xfrm>
                      <a:off x="5677022" y="3116038"/>
                      <a:ext cx="1294603" cy="154786"/>
                    </a:xfrm>
                    <a:prstGeom prst="rect">
                      <a:avLst/>
                    </a:prstGeom>
                  </p:spPr>
                  <p:txBody>
                    <a:bodyPr lIns="0" tIns="0" rIns="0" bIns="0" rtlCol="0" anchor="t">
                      <a:spAutoFit/>
                    </a:bodyPr>
                    <a:lstStyle/>
                    <a:p>
                      <a:pPr algn="ctr">
                        <a:lnSpc>
                          <a:spcPts val="1280"/>
                        </a:lnSpc>
                      </a:pPr>
                      <a:r>
                        <a:rPr lang="en-US" sz="900" b="1" dirty="0">
                          <a:solidFill>
                            <a:srgbClr val="FFFFFF"/>
                          </a:solidFill>
                          <a:latin typeface="IBM Plex Sans" panose="020B0503050203000203" pitchFamily="34" charset="0"/>
                        </a:rPr>
                        <a:t>Resource Maestro</a:t>
                      </a:r>
                    </a:p>
                  </p:txBody>
                </p:sp>
                <p:sp>
                  <p:nvSpPr>
                    <p:cNvPr id="110" name="TextBox 110"/>
                    <p:cNvSpPr txBox="1"/>
                    <p:nvPr/>
                  </p:nvSpPr>
                  <p:spPr>
                    <a:xfrm>
                      <a:off x="5784166" y="3256720"/>
                      <a:ext cx="1080316" cy="131831"/>
                    </a:xfrm>
                    <a:prstGeom prst="rect">
                      <a:avLst/>
                    </a:prstGeom>
                  </p:spPr>
                  <p:txBody>
                    <a:bodyPr lIns="0" tIns="0" rIns="0" bIns="0" rtlCol="0" anchor="t">
                      <a:spAutoFit/>
                    </a:bodyPr>
                    <a:lstStyle/>
                    <a:p>
                      <a:pPr algn="ctr">
                        <a:lnSpc>
                          <a:spcPts val="1120"/>
                        </a:lnSpc>
                      </a:pPr>
                      <a:r>
                        <a:rPr lang="en-US" sz="800" i="1" dirty="0">
                          <a:solidFill>
                            <a:srgbClr val="FFFFFF"/>
                          </a:solidFill>
                          <a:latin typeface="IBM Plex Sans" panose="020B0503050203000203" pitchFamily="34" charset="0"/>
                        </a:rPr>
                        <a:t>Manages assets</a:t>
                      </a:r>
                    </a:p>
                  </p:txBody>
                </p:sp>
              </p:grpSp>
            </p:grpSp>
            <p:grpSp>
              <p:nvGrpSpPr>
                <p:cNvPr id="153" name="Group 152">
                  <a:extLst>
                    <a:ext uri="{FF2B5EF4-FFF2-40B4-BE49-F238E27FC236}">
                      <a16:creationId xmlns:a16="http://schemas.microsoft.com/office/drawing/2014/main" id="{0EBCDE4E-69CA-E1CC-C0A8-F50570EB24EF}"/>
                    </a:ext>
                  </a:extLst>
                </p:cNvPr>
                <p:cNvGrpSpPr/>
                <p:nvPr/>
              </p:nvGrpSpPr>
              <p:grpSpPr>
                <a:xfrm>
                  <a:off x="5768796" y="5490474"/>
                  <a:ext cx="1120126" cy="340196"/>
                  <a:chOff x="5764261" y="5490474"/>
                  <a:chExt cx="1120126" cy="340196"/>
                </a:xfrm>
              </p:grpSpPr>
              <p:sp>
                <p:nvSpPr>
                  <p:cNvPr id="60" name="Freeform 60"/>
                  <p:cNvSpPr/>
                  <p:nvPr/>
                </p:nvSpPr>
                <p:spPr>
                  <a:xfrm>
                    <a:off x="5764261" y="5490474"/>
                    <a:ext cx="1120126" cy="340196"/>
                  </a:xfrm>
                  <a:prstGeom prst="roundRect">
                    <a:avLst/>
                  </a:prstGeom>
                  <a:solidFill>
                    <a:srgbClr val="FFEBBA"/>
                  </a:solidFill>
                  <a:ln cap="sq">
                    <a:noFill/>
                    <a:prstDash val="solid"/>
                    <a:miter/>
                  </a:ln>
                </p:spPr>
                <p:txBody>
                  <a:bodyPr/>
                  <a:lstStyle/>
                  <a:p>
                    <a:endParaRPr lang="en-US" dirty="0"/>
                  </a:p>
                </p:txBody>
              </p:sp>
              <p:sp>
                <p:nvSpPr>
                  <p:cNvPr id="111" name="TextBox 111"/>
                  <p:cNvSpPr txBox="1"/>
                  <p:nvPr/>
                </p:nvSpPr>
                <p:spPr>
                  <a:xfrm>
                    <a:off x="5969560" y="5561350"/>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Asset Optimization Analyst</a:t>
                    </a:r>
                  </a:p>
                </p:txBody>
              </p:sp>
            </p:grpSp>
            <p:grpSp>
              <p:nvGrpSpPr>
                <p:cNvPr id="154" name="Group 153">
                  <a:extLst>
                    <a:ext uri="{FF2B5EF4-FFF2-40B4-BE49-F238E27FC236}">
                      <a16:creationId xmlns:a16="http://schemas.microsoft.com/office/drawing/2014/main" id="{6EAD28CA-D7A5-FC46-0687-91DA78A8348C}"/>
                    </a:ext>
                  </a:extLst>
                </p:cNvPr>
                <p:cNvGrpSpPr/>
                <p:nvPr/>
              </p:nvGrpSpPr>
              <p:grpSpPr>
                <a:xfrm>
                  <a:off x="5768796" y="6077179"/>
                  <a:ext cx="1120126" cy="340196"/>
                  <a:chOff x="5764261" y="6077179"/>
                  <a:chExt cx="1120126" cy="340196"/>
                </a:xfrm>
              </p:grpSpPr>
              <p:sp>
                <p:nvSpPr>
                  <p:cNvPr id="63" name="Freeform 63"/>
                  <p:cNvSpPr/>
                  <p:nvPr/>
                </p:nvSpPr>
                <p:spPr>
                  <a:xfrm>
                    <a:off x="5764261" y="6077179"/>
                    <a:ext cx="1120126" cy="340196"/>
                  </a:xfrm>
                  <a:prstGeom prst="roundRect">
                    <a:avLst/>
                  </a:prstGeom>
                  <a:solidFill>
                    <a:srgbClr val="FFEBBA"/>
                  </a:solidFill>
                  <a:ln cap="sq">
                    <a:noFill/>
                    <a:prstDash val="solid"/>
                    <a:miter/>
                  </a:ln>
                </p:spPr>
                <p:txBody>
                  <a:bodyPr/>
                  <a:lstStyle/>
                  <a:p>
                    <a:endParaRPr lang="en-US" dirty="0"/>
                  </a:p>
                </p:txBody>
              </p:sp>
              <p:sp>
                <p:nvSpPr>
                  <p:cNvPr id="112" name="TextBox 112"/>
                  <p:cNvSpPr txBox="1"/>
                  <p:nvPr/>
                </p:nvSpPr>
                <p:spPr>
                  <a:xfrm>
                    <a:off x="5913282" y="6148055"/>
                    <a:ext cx="822083"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Resource Allocation Coordinator</a:t>
                    </a:r>
                  </a:p>
                </p:txBody>
              </p:sp>
            </p:grpSp>
            <p:sp>
              <p:nvSpPr>
                <p:cNvPr id="128" name="TextBox 128"/>
                <p:cNvSpPr txBox="1"/>
                <p:nvPr/>
              </p:nvSpPr>
              <p:spPr>
                <a:xfrm>
                  <a:off x="5774812" y="6644833"/>
                  <a:ext cx="1108095" cy="340784"/>
                </a:xfrm>
                <a:prstGeom prst="rect">
                  <a:avLst/>
                </a:prstGeom>
              </p:spPr>
              <p:txBody>
                <a:bodyPr lIns="0" tIns="0" rIns="0" bIns="0" rtlCol="0" anchor="t">
                  <a:spAutoFit/>
                </a:bodyPr>
                <a:lstStyle/>
                <a:p>
                  <a:pPr algn="ctr">
                    <a:lnSpc>
                      <a:spcPts val="933"/>
                    </a:lnSpc>
                  </a:pPr>
                  <a:r>
                    <a:rPr lang="en-US" sz="650" dirty="0">
                      <a:solidFill>
                        <a:srgbClr val="000000"/>
                      </a:solidFill>
                      <a:latin typeface="IBM Plex Sans"/>
                    </a:rPr>
                    <a:t>Optimal resource utilization ensuring sustained project success and efficiency</a:t>
                  </a:r>
                </a:p>
              </p:txBody>
            </p:sp>
          </p:grpSp>
          <p:grpSp>
            <p:nvGrpSpPr>
              <p:cNvPr id="147" name="Group 146">
                <a:extLst>
                  <a:ext uri="{FF2B5EF4-FFF2-40B4-BE49-F238E27FC236}">
                    <a16:creationId xmlns:a16="http://schemas.microsoft.com/office/drawing/2014/main" id="{D2B8F5CE-1380-23EB-9309-E7A634BE6B75}"/>
                  </a:ext>
                </a:extLst>
              </p:cNvPr>
              <p:cNvGrpSpPr/>
              <p:nvPr/>
            </p:nvGrpSpPr>
            <p:grpSpPr>
              <a:xfrm>
                <a:off x="664210" y="2724827"/>
                <a:ext cx="2557166" cy="4260790"/>
                <a:chOff x="658281" y="2724827"/>
                <a:chExt cx="2557166" cy="4260790"/>
              </a:xfrm>
            </p:grpSpPr>
            <p:sp>
              <p:nvSpPr>
                <p:cNvPr id="9" name="AutoShape 9"/>
                <p:cNvSpPr/>
                <p:nvPr/>
              </p:nvSpPr>
              <p:spPr>
                <a:xfrm flipH="1">
                  <a:off x="1313386" y="3782141"/>
                  <a:ext cx="1246955" cy="0"/>
                </a:xfrm>
                <a:prstGeom prst="line">
                  <a:avLst/>
                </a:prstGeom>
                <a:ln w="9525" cap="flat">
                  <a:solidFill>
                    <a:srgbClr val="A6A6A6"/>
                  </a:solidFill>
                  <a:prstDash val="solid"/>
                  <a:headEnd type="none" w="sm" len="sm"/>
                  <a:tailEnd type="none" w="sm" len="sm"/>
                </a:ln>
              </p:spPr>
              <p:txBody>
                <a:bodyPr/>
                <a:lstStyle/>
                <a:p>
                  <a:endParaRPr lang="en-US" dirty="0"/>
                </a:p>
              </p:txBody>
            </p:sp>
            <p:sp>
              <p:nvSpPr>
                <p:cNvPr id="15" name="AutoShape 15"/>
                <p:cNvSpPr/>
                <p:nvPr/>
              </p:nvSpPr>
              <p:spPr>
                <a:xfrm>
                  <a:off x="1936864" y="2724827"/>
                  <a:ext cx="0" cy="1053423"/>
                </a:xfrm>
                <a:prstGeom prst="line">
                  <a:avLst/>
                </a:prstGeom>
                <a:ln w="9525" cap="flat">
                  <a:solidFill>
                    <a:srgbClr val="A6A6A6"/>
                  </a:solidFill>
                  <a:prstDash val="solid"/>
                  <a:headEnd type="none" w="sm" len="sm"/>
                  <a:tailEnd type="none" w="sm" len="sm"/>
                </a:ln>
              </p:spPr>
              <p:txBody>
                <a:bodyPr/>
                <a:lstStyle/>
                <a:p>
                  <a:endParaRPr lang="en-US" dirty="0"/>
                </a:p>
              </p:txBody>
            </p:sp>
            <p:grpSp>
              <p:nvGrpSpPr>
                <p:cNvPr id="146" name="Group 145">
                  <a:extLst>
                    <a:ext uri="{FF2B5EF4-FFF2-40B4-BE49-F238E27FC236}">
                      <a16:creationId xmlns:a16="http://schemas.microsoft.com/office/drawing/2014/main" id="{52635733-4842-1B77-7BE8-DA93BE9B0839}"/>
                    </a:ext>
                  </a:extLst>
                </p:cNvPr>
                <p:cNvGrpSpPr/>
                <p:nvPr/>
              </p:nvGrpSpPr>
              <p:grpSpPr>
                <a:xfrm>
                  <a:off x="1222134" y="2975968"/>
                  <a:ext cx="1429460" cy="555031"/>
                  <a:chOff x="1222134" y="2975968"/>
                  <a:chExt cx="1429460" cy="555031"/>
                </a:xfrm>
              </p:grpSpPr>
              <p:sp>
                <p:nvSpPr>
                  <p:cNvPr id="17" name="Freeform 17"/>
                  <p:cNvSpPr/>
                  <p:nvPr/>
                </p:nvSpPr>
                <p:spPr>
                  <a:xfrm>
                    <a:off x="1222134" y="2975968"/>
                    <a:ext cx="1429460" cy="555031"/>
                  </a:xfrm>
                  <a:prstGeom prst="roundRect">
                    <a:avLst/>
                  </a:prstGeom>
                  <a:solidFill>
                    <a:srgbClr val="F54101"/>
                  </a:solidFill>
                  <a:ln cap="sq">
                    <a:noFill/>
                    <a:prstDash val="solid"/>
                    <a:miter/>
                  </a:ln>
                </p:spPr>
                <p:txBody>
                  <a:bodyPr/>
                  <a:lstStyle/>
                  <a:p>
                    <a:endParaRPr lang="en-US" dirty="0"/>
                  </a:p>
                </p:txBody>
              </p:sp>
              <p:grpSp>
                <p:nvGrpSpPr>
                  <p:cNvPr id="34" name="Group 33">
                    <a:extLst>
                      <a:ext uri="{FF2B5EF4-FFF2-40B4-BE49-F238E27FC236}">
                        <a16:creationId xmlns:a16="http://schemas.microsoft.com/office/drawing/2014/main" id="{776696F6-C0DE-65D9-BD57-DC327EA4A6CC}"/>
                      </a:ext>
                    </a:extLst>
                  </p:cNvPr>
                  <p:cNvGrpSpPr/>
                  <p:nvPr/>
                </p:nvGrpSpPr>
                <p:grpSpPr>
                  <a:xfrm>
                    <a:off x="1289562" y="3117227"/>
                    <a:ext cx="1294603" cy="272513"/>
                    <a:chOff x="1289562" y="3116038"/>
                    <a:chExt cx="1294603" cy="272513"/>
                  </a:xfrm>
                </p:grpSpPr>
                <p:sp>
                  <p:nvSpPr>
                    <p:cNvPr id="91" name="TextBox 91"/>
                    <p:cNvSpPr txBox="1"/>
                    <p:nvPr/>
                  </p:nvSpPr>
                  <p:spPr>
                    <a:xfrm>
                      <a:off x="1289562" y="3116038"/>
                      <a:ext cx="1294603" cy="154786"/>
                    </a:xfrm>
                    <a:prstGeom prst="rect">
                      <a:avLst/>
                    </a:prstGeom>
                  </p:spPr>
                  <p:txBody>
                    <a:bodyPr lIns="0" tIns="0" rIns="0" bIns="0" rtlCol="0" anchor="t">
                      <a:spAutoFit/>
                    </a:bodyPr>
                    <a:lstStyle/>
                    <a:p>
                      <a:pPr algn="ctr">
                        <a:lnSpc>
                          <a:spcPts val="1280"/>
                        </a:lnSpc>
                      </a:pPr>
                      <a:r>
                        <a:rPr lang="en-US" sz="900" b="1" dirty="0">
                          <a:solidFill>
                            <a:srgbClr val="FFFFFF"/>
                          </a:solidFill>
                          <a:latin typeface="IBM Plex Sans" panose="020B0503050203000203" pitchFamily="34" charset="0"/>
                        </a:rPr>
                        <a:t>Visionary Innovator</a:t>
                      </a:r>
                    </a:p>
                  </p:txBody>
                </p:sp>
                <p:sp>
                  <p:nvSpPr>
                    <p:cNvPr id="92" name="TextBox 92"/>
                    <p:cNvSpPr txBox="1"/>
                    <p:nvPr/>
                  </p:nvSpPr>
                  <p:spPr>
                    <a:xfrm>
                      <a:off x="1396705" y="3256720"/>
                      <a:ext cx="1080316" cy="131831"/>
                    </a:xfrm>
                    <a:prstGeom prst="rect">
                      <a:avLst/>
                    </a:prstGeom>
                  </p:spPr>
                  <p:txBody>
                    <a:bodyPr lIns="0" tIns="0" rIns="0" bIns="0" rtlCol="0" anchor="t">
                      <a:spAutoFit/>
                    </a:bodyPr>
                    <a:lstStyle/>
                    <a:p>
                      <a:pPr algn="ctr">
                        <a:lnSpc>
                          <a:spcPts val="1120"/>
                        </a:lnSpc>
                      </a:pPr>
                      <a:r>
                        <a:rPr lang="en-US" sz="800" i="1" dirty="0">
                          <a:solidFill>
                            <a:srgbClr val="FFFFFF"/>
                          </a:solidFill>
                          <a:latin typeface="IBM Plex Sans" panose="020B0503050203000203" pitchFamily="34" charset="0"/>
                        </a:rPr>
                        <a:t>Drives strategy</a:t>
                      </a:r>
                    </a:p>
                  </p:txBody>
                </p:sp>
              </p:grpSp>
            </p:grpSp>
            <p:sp>
              <p:nvSpPr>
                <p:cNvPr id="125" name="TextBox 125"/>
                <p:cNvSpPr txBox="1"/>
                <p:nvPr/>
              </p:nvSpPr>
              <p:spPr>
                <a:xfrm>
                  <a:off x="658281" y="6644833"/>
                  <a:ext cx="2557166" cy="340784"/>
                </a:xfrm>
                <a:prstGeom prst="rect">
                  <a:avLst/>
                </a:prstGeom>
              </p:spPr>
              <p:txBody>
                <a:bodyPr lIns="0" tIns="0" rIns="0" bIns="0" rtlCol="0" anchor="t">
                  <a:spAutoFit/>
                </a:bodyPr>
                <a:lstStyle/>
                <a:p>
                  <a:pPr algn="ctr">
                    <a:lnSpc>
                      <a:spcPts val="933"/>
                    </a:lnSpc>
                  </a:pPr>
                  <a:r>
                    <a:rPr lang="en-US" sz="650" dirty="0">
                      <a:solidFill>
                        <a:srgbClr val="000000"/>
                      </a:solidFill>
                      <a:latin typeface="IBM Plex Sans"/>
                    </a:rPr>
                    <a:t>The Strategic Planning Department, led by Visionary Innovator, innovatively coordinates plans for a project success through visionary leadership and innovative strategies</a:t>
                  </a:r>
                </a:p>
              </p:txBody>
            </p:sp>
            <p:grpSp>
              <p:nvGrpSpPr>
                <p:cNvPr id="145" name="Group 144">
                  <a:extLst>
                    <a:ext uri="{FF2B5EF4-FFF2-40B4-BE49-F238E27FC236}">
                      <a16:creationId xmlns:a16="http://schemas.microsoft.com/office/drawing/2014/main" id="{B8A82E69-53E0-F53F-067A-5B01BFC7EEA6}"/>
                    </a:ext>
                  </a:extLst>
                </p:cNvPr>
                <p:cNvGrpSpPr/>
                <p:nvPr/>
              </p:nvGrpSpPr>
              <p:grpSpPr>
                <a:xfrm>
                  <a:off x="755591" y="3778250"/>
                  <a:ext cx="2362545" cy="2784109"/>
                  <a:chOff x="757859" y="3778250"/>
                  <a:chExt cx="2362545" cy="2784109"/>
                </a:xfrm>
              </p:grpSpPr>
              <p:grpSp>
                <p:nvGrpSpPr>
                  <p:cNvPr id="143" name="Group 142">
                    <a:extLst>
                      <a:ext uri="{FF2B5EF4-FFF2-40B4-BE49-F238E27FC236}">
                        <a16:creationId xmlns:a16="http://schemas.microsoft.com/office/drawing/2014/main" id="{9254FB5D-2FDD-BEF9-9523-95377AD914B7}"/>
                      </a:ext>
                    </a:extLst>
                  </p:cNvPr>
                  <p:cNvGrpSpPr/>
                  <p:nvPr/>
                </p:nvGrpSpPr>
                <p:grpSpPr>
                  <a:xfrm>
                    <a:off x="757859" y="3778250"/>
                    <a:ext cx="1120126" cy="2784109"/>
                    <a:chOff x="757859" y="3778250"/>
                    <a:chExt cx="1120126" cy="2784109"/>
                  </a:xfrm>
                </p:grpSpPr>
                <p:sp>
                  <p:nvSpPr>
                    <p:cNvPr id="7" name="AutoShape 7"/>
                    <p:cNvSpPr/>
                    <p:nvPr/>
                  </p:nvSpPr>
                  <p:spPr>
                    <a:xfrm flipH="1">
                      <a:off x="1317922" y="3778250"/>
                      <a:ext cx="0" cy="2784109"/>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142" name="Group 141">
                      <a:extLst>
                        <a:ext uri="{FF2B5EF4-FFF2-40B4-BE49-F238E27FC236}">
                          <a16:creationId xmlns:a16="http://schemas.microsoft.com/office/drawing/2014/main" id="{B892A184-4F4D-FC03-AF4E-BFBBE27C1C68}"/>
                        </a:ext>
                      </a:extLst>
                    </p:cNvPr>
                    <p:cNvGrpSpPr/>
                    <p:nvPr/>
                  </p:nvGrpSpPr>
                  <p:grpSpPr>
                    <a:xfrm>
                      <a:off x="757859" y="4033281"/>
                      <a:ext cx="1120126" cy="2384094"/>
                      <a:chOff x="757859" y="4033281"/>
                      <a:chExt cx="1120126" cy="2384094"/>
                    </a:xfrm>
                  </p:grpSpPr>
                  <p:sp>
                    <p:nvSpPr>
                      <p:cNvPr id="20" name="Freeform 20"/>
                      <p:cNvSpPr/>
                      <p:nvPr/>
                    </p:nvSpPr>
                    <p:spPr>
                      <a:xfrm>
                        <a:off x="757859"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59" name="Group 58">
                        <a:extLst>
                          <a:ext uri="{FF2B5EF4-FFF2-40B4-BE49-F238E27FC236}">
                            <a16:creationId xmlns:a16="http://schemas.microsoft.com/office/drawing/2014/main" id="{36CDBB64-32CD-7999-71E6-FB4FDADD9FEC}"/>
                          </a:ext>
                        </a:extLst>
                      </p:cNvPr>
                      <p:cNvGrpSpPr/>
                      <p:nvPr/>
                    </p:nvGrpSpPr>
                    <p:grpSpPr>
                      <a:xfrm>
                        <a:off x="824611" y="4267806"/>
                        <a:ext cx="986623" cy="741635"/>
                        <a:chOff x="820075" y="4259744"/>
                        <a:chExt cx="986623" cy="741635"/>
                      </a:xfrm>
                    </p:grpSpPr>
                    <p:sp>
                      <p:nvSpPr>
                        <p:cNvPr id="93" name="TextBox 93"/>
                        <p:cNvSpPr txBox="1"/>
                        <p:nvPr/>
                      </p:nvSpPr>
                      <p:spPr>
                        <a:xfrm>
                          <a:off x="820075" y="4259744"/>
                          <a:ext cx="986623" cy="272190"/>
                        </a:xfrm>
                        <a:prstGeom prst="rect">
                          <a:avLst/>
                        </a:prstGeom>
                      </p:spPr>
                      <p:txBody>
                        <a:bodyPr lIns="0" tIns="0" rIns="0" bIns="0" rtlCol="0" anchor="t">
                          <a:spAutoFit/>
                        </a:bodyPr>
                        <a:lstStyle/>
                        <a:p>
                          <a:pPr algn="ctr">
                            <a:lnSpc>
                              <a:spcPts val="1089"/>
                            </a:lnSpc>
                          </a:pPr>
                          <a:r>
                            <a:rPr lang="en-US" sz="800" b="1" dirty="0">
                              <a:solidFill>
                                <a:srgbClr val="FFFFFF"/>
                              </a:solidFill>
                              <a:latin typeface="IBM Plex Sans" panose="020B0503050203000203" pitchFamily="34" charset="0"/>
                            </a:rPr>
                            <a:t>Strategic Planning Department</a:t>
                          </a:r>
                        </a:p>
                      </p:txBody>
                    </p:sp>
                    <p:sp>
                      <p:nvSpPr>
                        <p:cNvPr id="94" name="TextBox 94"/>
                        <p:cNvSpPr txBox="1"/>
                        <p:nvPr/>
                      </p:nvSpPr>
                      <p:spPr>
                        <a:xfrm>
                          <a:off x="901729" y="4597101"/>
                          <a:ext cx="823313" cy="404278"/>
                        </a:xfrm>
                        <a:prstGeom prst="rect">
                          <a:avLst/>
                        </a:prstGeom>
                      </p:spPr>
                      <p:txBody>
                        <a:bodyPr lIns="0" tIns="0" rIns="0" bIns="0" rtlCol="0" anchor="t">
                          <a:spAutoFit/>
                        </a:bodyPr>
                        <a:lstStyle/>
                        <a:p>
                          <a:pPr algn="ctr">
                            <a:lnSpc>
                              <a:spcPts val="817"/>
                            </a:lnSpc>
                          </a:pPr>
                          <a:r>
                            <a:rPr lang="en-US" sz="600" dirty="0">
                              <a:solidFill>
                                <a:srgbClr val="FFFFFF"/>
                              </a:solidFill>
                              <a:latin typeface="IBM Plex Sans"/>
                            </a:rPr>
                            <a:t>Drives strategy through innovative planning and visionary leadership for project success</a:t>
                          </a:r>
                        </a:p>
                      </p:txBody>
                    </p:sp>
                  </p:grpSp>
                  <p:grpSp>
                    <p:nvGrpSpPr>
                      <p:cNvPr id="88" name="Group 87">
                        <a:extLst>
                          <a:ext uri="{FF2B5EF4-FFF2-40B4-BE49-F238E27FC236}">
                            <a16:creationId xmlns:a16="http://schemas.microsoft.com/office/drawing/2014/main" id="{FE9AF0D3-F354-51E5-3292-151FA838AA88}"/>
                          </a:ext>
                        </a:extLst>
                      </p:cNvPr>
                      <p:cNvGrpSpPr/>
                      <p:nvPr/>
                    </p:nvGrpSpPr>
                    <p:grpSpPr>
                      <a:xfrm>
                        <a:off x="757859" y="5490474"/>
                        <a:ext cx="1120126" cy="340196"/>
                        <a:chOff x="753323" y="5490474"/>
                        <a:chExt cx="1120126" cy="340196"/>
                      </a:xfrm>
                    </p:grpSpPr>
                    <p:sp>
                      <p:nvSpPr>
                        <p:cNvPr id="26" name="Freeform 26"/>
                        <p:cNvSpPr/>
                        <p:nvPr/>
                      </p:nvSpPr>
                      <p:spPr>
                        <a:xfrm>
                          <a:off x="753323" y="5490474"/>
                          <a:ext cx="1120126" cy="340196"/>
                        </a:xfrm>
                        <a:prstGeom prst="roundRect">
                          <a:avLst/>
                        </a:prstGeom>
                        <a:solidFill>
                          <a:srgbClr val="FFEBBA"/>
                        </a:solidFill>
                      </p:spPr>
                      <p:txBody>
                        <a:bodyPr/>
                        <a:lstStyle/>
                        <a:p>
                          <a:endParaRPr lang="en-US" dirty="0"/>
                        </a:p>
                      </p:txBody>
                    </p:sp>
                    <p:sp>
                      <p:nvSpPr>
                        <p:cNvPr id="97" name="TextBox 97"/>
                        <p:cNvSpPr txBox="1"/>
                        <p:nvPr/>
                      </p:nvSpPr>
                      <p:spPr>
                        <a:xfrm>
                          <a:off x="958622" y="5561350"/>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Strategic Planning Department</a:t>
                          </a:r>
                        </a:p>
                      </p:txBody>
                    </p:sp>
                  </p:grpSp>
                  <p:grpSp>
                    <p:nvGrpSpPr>
                      <p:cNvPr id="132" name="Group 131">
                        <a:extLst>
                          <a:ext uri="{FF2B5EF4-FFF2-40B4-BE49-F238E27FC236}">
                            <a16:creationId xmlns:a16="http://schemas.microsoft.com/office/drawing/2014/main" id="{FD4C1653-69BB-4BCF-85BD-785D3BFC539E}"/>
                          </a:ext>
                        </a:extLst>
                      </p:cNvPr>
                      <p:cNvGrpSpPr/>
                      <p:nvPr/>
                    </p:nvGrpSpPr>
                    <p:grpSpPr>
                      <a:xfrm>
                        <a:off x="757859" y="6077179"/>
                        <a:ext cx="1120126" cy="340196"/>
                        <a:chOff x="753323" y="6077179"/>
                        <a:chExt cx="1120126" cy="340196"/>
                      </a:xfrm>
                    </p:grpSpPr>
                    <p:sp>
                      <p:nvSpPr>
                        <p:cNvPr id="29" name="Freeform 29"/>
                        <p:cNvSpPr/>
                        <p:nvPr/>
                      </p:nvSpPr>
                      <p:spPr>
                        <a:xfrm>
                          <a:off x="753323" y="6077179"/>
                          <a:ext cx="1120126" cy="340196"/>
                        </a:xfrm>
                        <a:prstGeom prst="roundRect">
                          <a:avLst/>
                        </a:prstGeom>
                        <a:solidFill>
                          <a:srgbClr val="FFEBBA"/>
                        </a:solidFill>
                        <a:ln cap="sq">
                          <a:noFill/>
                          <a:prstDash val="solid"/>
                          <a:miter/>
                        </a:ln>
                      </p:spPr>
                      <p:txBody>
                        <a:bodyPr/>
                        <a:lstStyle/>
                        <a:p>
                          <a:endParaRPr lang="en-US" dirty="0"/>
                        </a:p>
                      </p:txBody>
                    </p:sp>
                    <p:sp>
                      <p:nvSpPr>
                        <p:cNvPr id="98" name="TextBox 98"/>
                        <p:cNvSpPr txBox="1"/>
                        <p:nvPr/>
                      </p:nvSpPr>
                      <p:spPr>
                        <a:xfrm>
                          <a:off x="958622" y="6148055"/>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Planning Coordinator</a:t>
                          </a:r>
                        </a:p>
                      </p:txBody>
                    </p:sp>
                  </p:grpSp>
                </p:grpSp>
              </p:grpSp>
              <p:grpSp>
                <p:nvGrpSpPr>
                  <p:cNvPr id="144" name="Group 143">
                    <a:extLst>
                      <a:ext uri="{FF2B5EF4-FFF2-40B4-BE49-F238E27FC236}">
                        <a16:creationId xmlns:a16="http://schemas.microsoft.com/office/drawing/2014/main" id="{3C6FD184-8FAE-4428-2D06-460F7B39517A}"/>
                      </a:ext>
                    </a:extLst>
                  </p:cNvPr>
                  <p:cNvGrpSpPr/>
                  <p:nvPr/>
                </p:nvGrpSpPr>
                <p:grpSpPr>
                  <a:xfrm>
                    <a:off x="1999730" y="3778250"/>
                    <a:ext cx="1120674" cy="2784109"/>
                    <a:chOff x="1999730" y="3778250"/>
                    <a:chExt cx="1120674" cy="2784109"/>
                  </a:xfrm>
                </p:grpSpPr>
                <p:sp>
                  <p:nvSpPr>
                    <p:cNvPr id="8" name="AutoShape 8"/>
                    <p:cNvSpPr/>
                    <p:nvPr/>
                  </p:nvSpPr>
                  <p:spPr>
                    <a:xfrm>
                      <a:off x="2560067" y="3778250"/>
                      <a:ext cx="0" cy="2784109"/>
                    </a:xfrm>
                    <a:prstGeom prst="line">
                      <a:avLst/>
                    </a:prstGeom>
                    <a:ln w="9525" cap="flat">
                      <a:solidFill>
                        <a:srgbClr val="A6A6A6"/>
                      </a:solidFill>
                      <a:prstDash val="solid"/>
                      <a:headEnd type="none" w="sm" len="sm"/>
                      <a:tailEnd type="triangle" w="med" len="sm"/>
                    </a:ln>
                  </p:spPr>
                  <p:txBody>
                    <a:bodyPr/>
                    <a:lstStyle/>
                    <a:p>
                      <a:endParaRPr lang="en-US" dirty="0"/>
                    </a:p>
                  </p:txBody>
                </p:sp>
                <p:grpSp>
                  <p:nvGrpSpPr>
                    <p:cNvPr id="141" name="Group 140">
                      <a:extLst>
                        <a:ext uri="{FF2B5EF4-FFF2-40B4-BE49-F238E27FC236}">
                          <a16:creationId xmlns:a16="http://schemas.microsoft.com/office/drawing/2014/main" id="{AA0F836B-CF9B-0EB1-004D-0A310B2A6E85}"/>
                        </a:ext>
                      </a:extLst>
                    </p:cNvPr>
                    <p:cNvGrpSpPr/>
                    <p:nvPr/>
                  </p:nvGrpSpPr>
                  <p:grpSpPr>
                    <a:xfrm>
                      <a:off x="1999730" y="4033281"/>
                      <a:ext cx="1120674" cy="2384094"/>
                      <a:chOff x="1999730" y="4033281"/>
                      <a:chExt cx="1120674" cy="2384094"/>
                    </a:xfrm>
                  </p:grpSpPr>
                  <p:grpSp>
                    <p:nvGrpSpPr>
                      <p:cNvPr id="140" name="Group 139">
                        <a:extLst>
                          <a:ext uri="{FF2B5EF4-FFF2-40B4-BE49-F238E27FC236}">
                            <a16:creationId xmlns:a16="http://schemas.microsoft.com/office/drawing/2014/main" id="{6FCB0B24-2A59-FDA1-3D85-263CA9FF068D}"/>
                          </a:ext>
                        </a:extLst>
                      </p:cNvPr>
                      <p:cNvGrpSpPr/>
                      <p:nvPr/>
                    </p:nvGrpSpPr>
                    <p:grpSpPr>
                      <a:xfrm>
                        <a:off x="2000278" y="4033281"/>
                        <a:ext cx="1120126" cy="1210685"/>
                        <a:chOff x="2000278" y="4033281"/>
                        <a:chExt cx="1120126" cy="1210685"/>
                      </a:xfrm>
                    </p:grpSpPr>
                    <p:sp>
                      <p:nvSpPr>
                        <p:cNvPr id="139" name="Freeform 20">
                          <a:extLst>
                            <a:ext uri="{FF2B5EF4-FFF2-40B4-BE49-F238E27FC236}">
                              <a16:creationId xmlns:a16="http://schemas.microsoft.com/office/drawing/2014/main" id="{BD20B935-F736-C6C7-C6A7-4DE9B525D43C}"/>
                            </a:ext>
                          </a:extLst>
                        </p:cNvPr>
                        <p:cNvSpPr/>
                        <p:nvPr/>
                      </p:nvSpPr>
                      <p:spPr>
                        <a:xfrm>
                          <a:off x="2000278" y="4033281"/>
                          <a:ext cx="1120126" cy="1210685"/>
                        </a:xfrm>
                        <a:prstGeom prst="roundRect">
                          <a:avLst>
                            <a:gd name="adj" fmla="val 7415"/>
                          </a:avLst>
                        </a:prstGeom>
                        <a:solidFill>
                          <a:srgbClr val="F58300"/>
                        </a:solidFill>
                        <a:ln cap="sq">
                          <a:noFill/>
                          <a:prstDash val="solid"/>
                          <a:miter/>
                        </a:ln>
                      </p:spPr>
                      <p:txBody>
                        <a:bodyPr/>
                        <a:lstStyle/>
                        <a:p>
                          <a:endParaRPr lang="en-US" dirty="0"/>
                        </a:p>
                      </p:txBody>
                    </p:sp>
                    <p:grpSp>
                      <p:nvGrpSpPr>
                        <p:cNvPr id="62" name="Group 61">
                          <a:extLst>
                            <a:ext uri="{FF2B5EF4-FFF2-40B4-BE49-F238E27FC236}">
                              <a16:creationId xmlns:a16="http://schemas.microsoft.com/office/drawing/2014/main" id="{509B6AF1-EA05-462A-3441-37F4CF785280}"/>
                            </a:ext>
                          </a:extLst>
                        </p:cNvPr>
                        <p:cNvGrpSpPr/>
                        <p:nvPr/>
                      </p:nvGrpSpPr>
                      <p:grpSpPr>
                        <a:xfrm>
                          <a:off x="2067029" y="4264506"/>
                          <a:ext cx="986623" cy="748235"/>
                          <a:chOff x="2067030" y="4259744"/>
                          <a:chExt cx="986623" cy="748235"/>
                        </a:xfrm>
                      </p:grpSpPr>
                      <p:sp>
                        <p:nvSpPr>
                          <p:cNvPr id="95" name="TextBox 95"/>
                          <p:cNvSpPr txBox="1"/>
                          <p:nvPr/>
                        </p:nvSpPr>
                        <p:spPr>
                          <a:xfrm>
                            <a:off x="2067030" y="4259744"/>
                            <a:ext cx="986623" cy="272190"/>
                          </a:xfrm>
                          <a:prstGeom prst="rect">
                            <a:avLst/>
                          </a:prstGeom>
                        </p:spPr>
                        <p:txBody>
                          <a:bodyPr lIns="0" tIns="0" rIns="0" bIns="0" rtlCol="0" anchor="t">
                            <a:spAutoFit/>
                          </a:bodyPr>
                          <a:lstStyle/>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Visionary </a:t>
                            </a:r>
                          </a:p>
                          <a:p>
                            <a:pPr marL="0" lvl="0" indent="0" algn="ctr">
                              <a:lnSpc>
                                <a:spcPts val="1089"/>
                              </a:lnSpc>
                              <a:spcBef>
                                <a:spcPct val="0"/>
                              </a:spcBef>
                            </a:pPr>
                            <a:r>
                              <a:rPr lang="en-US" sz="800" b="1" u="none" strike="noStrike" dirty="0">
                                <a:solidFill>
                                  <a:srgbClr val="FFFFFF"/>
                                </a:solidFill>
                                <a:latin typeface="IBM Plex Sans" panose="020B0503050203000203" pitchFamily="34" charset="0"/>
                              </a:rPr>
                              <a:t>Strategy Team</a:t>
                            </a:r>
                          </a:p>
                        </p:txBody>
                      </p:sp>
                      <p:sp>
                        <p:nvSpPr>
                          <p:cNvPr id="96" name="TextBox 96"/>
                          <p:cNvSpPr txBox="1"/>
                          <p:nvPr/>
                        </p:nvSpPr>
                        <p:spPr>
                          <a:xfrm>
                            <a:off x="2124624" y="4597101"/>
                            <a:ext cx="871434" cy="410878"/>
                          </a:xfrm>
                          <a:prstGeom prst="rect">
                            <a:avLst/>
                          </a:prstGeom>
                        </p:spPr>
                        <p:txBody>
                          <a:bodyPr lIns="0" tIns="0" rIns="0" bIns="0" rtlCol="0" anchor="t">
                            <a:spAutoFit/>
                          </a:bodyPr>
                          <a:lstStyle/>
                          <a:p>
                            <a:pPr marL="0" lvl="0" indent="0" algn="ctr">
                              <a:lnSpc>
                                <a:spcPts val="817"/>
                              </a:lnSpc>
                              <a:spcBef>
                                <a:spcPct val="0"/>
                              </a:spcBef>
                            </a:pPr>
                            <a:r>
                              <a:rPr lang="en-US" sz="600" u="none" strike="noStrike" dirty="0">
                                <a:solidFill>
                                  <a:srgbClr val="FFFFFF"/>
                                </a:solidFill>
                                <a:latin typeface="IBM Plex Sans"/>
                              </a:rPr>
                              <a:t>Guides the team with a clear vision, inspiring excellence and strategic alignment for success</a:t>
                            </a:r>
                          </a:p>
                        </p:txBody>
                      </p:sp>
                    </p:grpSp>
                  </p:grpSp>
                  <p:grpSp>
                    <p:nvGrpSpPr>
                      <p:cNvPr id="134" name="Group 133">
                        <a:extLst>
                          <a:ext uri="{FF2B5EF4-FFF2-40B4-BE49-F238E27FC236}">
                            <a16:creationId xmlns:a16="http://schemas.microsoft.com/office/drawing/2014/main" id="{54545F0F-7753-4AE8-D09F-D644C8F62E11}"/>
                          </a:ext>
                        </a:extLst>
                      </p:cNvPr>
                      <p:cNvGrpSpPr/>
                      <p:nvPr/>
                    </p:nvGrpSpPr>
                    <p:grpSpPr>
                      <a:xfrm>
                        <a:off x="1999730" y="6077179"/>
                        <a:ext cx="1120126" cy="340196"/>
                        <a:chOff x="1999730" y="6077179"/>
                        <a:chExt cx="1120126" cy="340196"/>
                      </a:xfrm>
                    </p:grpSpPr>
                    <p:sp>
                      <p:nvSpPr>
                        <p:cNvPr id="32" name="Freeform 32"/>
                        <p:cNvSpPr/>
                        <p:nvPr/>
                      </p:nvSpPr>
                      <p:spPr>
                        <a:xfrm>
                          <a:off x="1999730" y="6077179"/>
                          <a:ext cx="1120126" cy="340196"/>
                        </a:xfrm>
                        <a:prstGeom prst="roundRect">
                          <a:avLst/>
                        </a:prstGeom>
                        <a:solidFill>
                          <a:srgbClr val="FFEBBA"/>
                        </a:solidFill>
                        <a:ln cap="sq">
                          <a:noFill/>
                          <a:prstDash val="solid"/>
                          <a:miter/>
                        </a:ln>
                      </p:spPr>
                      <p:txBody>
                        <a:bodyPr/>
                        <a:lstStyle/>
                        <a:p>
                          <a:endParaRPr lang="en-US" dirty="0"/>
                        </a:p>
                      </p:txBody>
                    </p:sp>
                    <p:sp>
                      <p:nvSpPr>
                        <p:cNvPr id="99" name="TextBox 99"/>
                        <p:cNvSpPr txBox="1"/>
                        <p:nvPr/>
                      </p:nvSpPr>
                      <p:spPr>
                        <a:xfrm>
                          <a:off x="2205029" y="6148055"/>
                          <a:ext cx="709529"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Innovation Strategist</a:t>
                          </a:r>
                        </a:p>
                      </p:txBody>
                    </p:sp>
                  </p:grpSp>
                  <p:grpSp>
                    <p:nvGrpSpPr>
                      <p:cNvPr id="133" name="Group 132">
                        <a:extLst>
                          <a:ext uri="{FF2B5EF4-FFF2-40B4-BE49-F238E27FC236}">
                            <a16:creationId xmlns:a16="http://schemas.microsoft.com/office/drawing/2014/main" id="{E1D9B9F8-617B-EBBB-0616-E16A9D4DBA33}"/>
                          </a:ext>
                        </a:extLst>
                      </p:cNvPr>
                      <p:cNvGrpSpPr/>
                      <p:nvPr/>
                    </p:nvGrpSpPr>
                    <p:grpSpPr>
                      <a:xfrm>
                        <a:off x="1999730" y="5490474"/>
                        <a:ext cx="1120126" cy="340196"/>
                        <a:chOff x="1999730" y="5490474"/>
                        <a:chExt cx="1120126" cy="340196"/>
                      </a:xfrm>
                    </p:grpSpPr>
                    <p:sp>
                      <p:nvSpPr>
                        <p:cNvPr id="35" name="Freeform 35"/>
                        <p:cNvSpPr/>
                        <p:nvPr/>
                      </p:nvSpPr>
                      <p:spPr>
                        <a:xfrm>
                          <a:off x="1999730" y="5490474"/>
                          <a:ext cx="1120126" cy="340196"/>
                        </a:xfrm>
                        <a:prstGeom prst="roundRect">
                          <a:avLst/>
                        </a:prstGeom>
                        <a:solidFill>
                          <a:srgbClr val="FFEBBA"/>
                        </a:solidFill>
                        <a:ln cap="sq">
                          <a:noFill/>
                          <a:prstDash val="solid"/>
                          <a:miter/>
                        </a:ln>
                      </p:spPr>
                      <p:txBody>
                        <a:bodyPr/>
                        <a:lstStyle/>
                        <a:p>
                          <a:endParaRPr lang="en-US" dirty="0"/>
                        </a:p>
                      </p:txBody>
                    </p:sp>
                    <p:sp>
                      <p:nvSpPr>
                        <p:cNvPr id="100" name="TextBox 100"/>
                        <p:cNvSpPr txBox="1"/>
                        <p:nvPr/>
                      </p:nvSpPr>
                      <p:spPr>
                        <a:xfrm>
                          <a:off x="2123528" y="5561350"/>
                          <a:ext cx="872530" cy="198444"/>
                        </a:xfrm>
                        <a:prstGeom prst="rect">
                          <a:avLst/>
                        </a:prstGeom>
                      </p:spPr>
                      <p:txBody>
                        <a:bodyPr lIns="0" tIns="0" rIns="0" bIns="0" rtlCol="0" anchor="t">
                          <a:spAutoFit/>
                        </a:bodyPr>
                        <a:lstStyle/>
                        <a:p>
                          <a:pPr algn="ctr">
                            <a:lnSpc>
                              <a:spcPts val="844"/>
                            </a:lnSpc>
                          </a:pPr>
                          <a:r>
                            <a:rPr lang="en-US" sz="603" b="1" dirty="0">
                              <a:solidFill>
                                <a:srgbClr val="000000"/>
                              </a:solidFill>
                              <a:latin typeface="IBM Plex Sans" panose="020B0503050203000203" pitchFamily="34" charset="0"/>
                            </a:rPr>
                            <a:t>Vision Implementation Specialist</a:t>
                          </a:r>
                        </a:p>
                      </p:txBody>
                    </p:sp>
                  </p:grpSp>
                </p:grpSp>
              </p:grpSp>
            </p:grpSp>
          </p:grpSp>
        </p:grpSp>
        <p:sp>
          <p:nvSpPr>
            <p:cNvPr id="130" name="TextBox 130"/>
            <p:cNvSpPr txBox="1"/>
            <p:nvPr/>
          </p:nvSpPr>
          <p:spPr>
            <a:xfrm>
              <a:off x="4480908" y="645732"/>
              <a:ext cx="5455092" cy="547286"/>
            </a:xfrm>
            <a:prstGeom prst="rect">
              <a:avLst/>
            </a:prstGeom>
          </p:spPr>
          <p:txBody>
            <a:bodyPr lIns="0" tIns="0" rIns="0" bIns="43200" rtlCol="0" anchor="t">
              <a:spAutoFit/>
            </a:bodyPr>
            <a:lstStyle/>
            <a:p>
              <a:pPr>
                <a:lnSpc>
                  <a:spcPts val="959"/>
                </a:lnSpc>
              </a:pPr>
              <a:r>
                <a:rPr lang="en-US" sz="700" dirty="0">
                  <a:solidFill>
                    <a:srgbClr val="000000"/>
                  </a:solidFill>
                  <a:latin typeface="IBM Plex Sans"/>
                </a:rPr>
                <a:t>The stakeholders' relationship map serves as a vital blueprint, delineating the intricate web of connections and dependencies between an organization and its stakeholders. This visual representation not only elucidates the interplay of interests, expectations, and influence but also unveils potential risks and opportunities. By fostering a comprehensive understanding, the map becomes a strategic tool for effective communication, decision-making, and cultivating symbiotic relationships that propel organizational success</a:t>
              </a:r>
            </a:p>
          </p:txBody>
        </p:sp>
        <p:sp>
          <p:nvSpPr>
            <p:cNvPr id="129" name="TextBox 129"/>
            <p:cNvSpPr txBox="1"/>
            <p:nvPr/>
          </p:nvSpPr>
          <p:spPr>
            <a:xfrm>
              <a:off x="756001" y="526757"/>
              <a:ext cx="2961254" cy="781600"/>
            </a:xfrm>
            <a:prstGeom prst="rect">
              <a:avLst/>
            </a:prstGeom>
          </p:spPr>
          <p:txBody>
            <a:bodyPr wrap="square" lIns="0" tIns="0" rIns="0" bIns="43200" rtlCol="0" anchor="t">
              <a:spAutoFit/>
            </a:bodyPr>
            <a:lstStyle/>
            <a:p>
              <a:pPr>
                <a:lnSpc>
                  <a:spcPts val="2950"/>
                </a:lnSpc>
              </a:pPr>
              <a:r>
                <a:rPr lang="en-US" sz="2100" b="1" dirty="0">
                  <a:solidFill>
                    <a:srgbClr val="000000"/>
                  </a:solidFill>
                  <a:latin typeface="IBM Plex Sans" panose="020B0503050203000203" pitchFamily="34" charset="0"/>
                </a:rPr>
                <a:t>STAKEHOLDER </a:t>
              </a:r>
            </a:p>
            <a:p>
              <a:pPr>
                <a:lnSpc>
                  <a:spcPts val="2950"/>
                </a:lnSpc>
              </a:pPr>
              <a:r>
                <a:rPr lang="en-US" sz="2100" b="1" dirty="0">
                  <a:solidFill>
                    <a:srgbClr val="000000"/>
                  </a:solidFill>
                  <a:latin typeface="IBM Plex Sans" panose="020B0503050203000203" pitchFamily="34" charset="0"/>
                </a:rPr>
                <a:t>RELATIONSHIP MAP</a:t>
              </a:r>
            </a:p>
          </p:txBody>
        </p:sp>
        <p:sp>
          <p:nvSpPr>
            <p:cNvPr id="131" name="TemplateLAB"/>
            <p:cNvSpPr/>
            <p:nvPr/>
          </p:nvSpPr>
          <p:spPr>
            <a:xfrm rot="-5400000">
              <a:off x="9882669" y="6092771"/>
              <a:ext cx="557259" cy="91948"/>
            </a:xfrm>
            <a:custGeom>
              <a:avLst/>
              <a:gdLst/>
              <a:ahLst/>
              <a:cxnLst/>
              <a:rect l="l" t="t" r="r" b="b"/>
              <a:pathLst>
                <a:path w="557259" h="91948">
                  <a:moveTo>
                    <a:pt x="0" y="0"/>
                  </a:moveTo>
                  <a:lnTo>
                    <a:pt x="557259" y="0"/>
                  </a:lnTo>
                  <a:lnTo>
                    <a:pt x="557259" y="91948"/>
                  </a:lnTo>
                  <a:lnTo>
                    <a:pt x="0" y="919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310</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IBM Plex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Stakeholder map (Landscape)</dc:title>
  <dc:creator>Hoang Anh</dc:creator>
  <cp:lastModifiedBy>Hoang Anh</cp:lastModifiedBy>
  <cp:revision>9</cp:revision>
  <dcterms:created xsi:type="dcterms:W3CDTF">2006-08-16T00:00:00Z</dcterms:created>
  <dcterms:modified xsi:type="dcterms:W3CDTF">2023-12-21T14:40:47Z</dcterms:modified>
  <dc:identifier>DAF3kxHriPA</dc:identifier>
</cp:coreProperties>
</file>