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4B62B"/>
    <a:srgbClr val="8750F2"/>
    <a:srgbClr val="F42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1987" y="6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oup 7">
            <a:extLst>
              <a:ext uri="{FF2B5EF4-FFF2-40B4-BE49-F238E27FC236}">
                <a16:creationId xmlns:a16="http://schemas.microsoft.com/office/drawing/2014/main" id="{F5525795-DA89-3B2B-C75D-596A32A2E1F8}"/>
              </a:ext>
            </a:extLst>
          </p:cNvPr>
          <p:cNvGrpSpPr/>
          <p:nvPr/>
        </p:nvGrpSpPr>
        <p:grpSpPr>
          <a:xfrm>
            <a:off x="0" y="0"/>
            <a:ext cx="10693400" cy="7556500"/>
            <a:chOff x="0" y="0"/>
            <a:chExt cx="10693400" cy="7556500"/>
          </a:xfrm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752AB9ED-DAB0-B101-2CDC-9FE861C8CA85}"/>
                </a:ext>
              </a:extLst>
            </p:cNvPr>
            <p:cNvSpPr/>
            <p:nvPr/>
          </p:nvSpPr>
          <p:spPr>
            <a:xfrm>
              <a:off x="0" y="0"/>
              <a:ext cx="10693400" cy="7556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D83C5E63-2639-3F25-882C-C1D9EE585903}"/>
                </a:ext>
              </a:extLst>
            </p:cNvPr>
            <p:cNvGrpSpPr/>
            <p:nvPr/>
          </p:nvGrpSpPr>
          <p:grpSpPr>
            <a:xfrm>
              <a:off x="483108" y="876474"/>
              <a:ext cx="9727183" cy="5803551"/>
              <a:chOff x="483108" y="876474"/>
              <a:chExt cx="9727183" cy="5803551"/>
            </a:xfrm>
          </p:grpSpPr>
          <p:sp>
            <p:nvSpPr>
              <p:cNvPr id="3" name="AutoShape 3"/>
              <p:cNvSpPr/>
              <p:nvPr/>
            </p:nvSpPr>
            <p:spPr>
              <a:xfrm flipV="1">
                <a:off x="759210" y="3783394"/>
                <a:ext cx="9180000" cy="0"/>
              </a:xfrm>
              <a:prstGeom prst="line">
                <a:avLst/>
              </a:prstGeom>
              <a:ln w="19050" cap="flat">
                <a:solidFill>
                  <a:srgbClr val="747474"/>
                </a:solidFill>
                <a:prstDash val="solid"/>
                <a:headEnd type="triangle" w="med" len="sm"/>
                <a:tailEnd type="triangle" w="med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0" name="TextBox 170"/>
              <p:cNvSpPr txBox="1"/>
              <p:nvPr/>
            </p:nvSpPr>
            <p:spPr>
              <a:xfrm rot="16200000">
                <a:off x="135738" y="3704718"/>
                <a:ext cx="852091" cy="1573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b="1" dirty="0">
                    <a:solidFill>
                      <a:srgbClr val="54B62B"/>
                    </a:solidFill>
                    <a:latin typeface="Poppins" panose="00000500000000000000" pitchFamily="2" charset="0"/>
                  </a:rPr>
                  <a:t>LOW INTEREST</a:t>
                </a:r>
              </a:p>
            </p:txBody>
          </p:sp>
          <p:sp>
            <p:nvSpPr>
              <p:cNvPr id="171" name="TextBox 171"/>
              <p:cNvSpPr txBox="1"/>
              <p:nvPr/>
            </p:nvSpPr>
            <p:spPr>
              <a:xfrm rot="5400000">
                <a:off x="9705570" y="3704718"/>
                <a:ext cx="852091" cy="1573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b="1" u="none" strike="noStrike" dirty="0">
                    <a:solidFill>
                      <a:srgbClr val="F42A29"/>
                    </a:solidFill>
                    <a:latin typeface="Poppins" panose="00000500000000000000" pitchFamily="2" charset="0"/>
                  </a:rPr>
                  <a:t>HIGH INTEREST</a:t>
                </a:r>
              </a:p>
            </p:txBody>
          </p:sp>
          <p:sp>
            <p:nvSpPr>
              <p:cNvPr id="2" name="AutoShape 2"/>
              <p:cNvSpPr/>
              <p:nvPr/>
            </p:nvSpPr>
            <p:spPr>
              <a:xfrm>
                <a:off x="5346700" y="1141534"/>
                <a:ext cx="0" cy="5255145"/>
              </a:xfrm>
              <a:prstGeom prst="line">
                <a:avLst/>
              </a:prstGeom>
              <a:ln w="19050" cap="flat">
                <a:solidFill>
                  <a:srgbClr val="747474"/>
                </a:solidFill>
                <a:prstDash val="solid"/>
                <a:headEnd type="triangle" w="med" len="sm"/>
                <a:tailEnd type="triangle" w="med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4415723" y="2852417"/>
                <a:ext cx="1861954" cy="186195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74747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" name="TextBox 168"/>
              <p:cNvSpPr txBox="1"/>
              <p:nvPr/>
            </p:nvSpPr>
            <p:spPr>
              <a:xfrm>
                <a:off x="4920655" y="6522674"/>
                <a:ext cx="852091" cy="1573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b="1" u="none" strike="noStrike" dirty="0">
                    <a:solidFill>
                      <a:srgbClr val="54B62B"/>
                    </a:solidFill>
                    <a:latin typeface="Poppins" panose="00000500000000000000" pitchFamily="2" charset="0"/>
                  </a:rPr>
                  <a:t>LOW IMPACT</a:t>
                </a:r>
              </a:p>
            </p:txBody>
          </p:sp>
          <p:sp>
            <p:nvSpPr>
              <p:cNvPr id="169" name="TextBox 169"/>
              <p:cNvSpPr txBox="1"/>
              <p:nvPr/>
            </p:nvSpPr>
            <p:spPr>
              <a:xfrm>
                <a:off x="4920655" y="876474"/>
                <a:ext cx="852091" cy="1573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b="1" u="none" strike="noStrike" dirty="0">
                    <a:solidFill>
                      <a:srgbClr val="F42A29"/>
                    </a:solidFill>
                    <a:latin typeface="Poppins" panose="00000500000000000000" pitchFamily="2" charset="0"/>
                  </a:rPr>
                  <a:t>HIGH IMPACT</a:t>
                </a:r>
              </a:p>
            </p:txBody>
          </p:sp>
          <p:sp>
            <p:nvSpPr>
              <p:cNvPr id="176" name="TextBox 176"/>
              <p:cNvSpPr txBox="1"/>
              <p:nvPr/>
            </p:nvSpPr>
            <p:spPr>
              <a:xfrm>
                <a:off x="4658199" y="3457976"/>
                <a:ext cx="1377003" cy="7575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036"/>
                  </a:lnSpc>
                  <a:spcBef>
                    <a:spcPct val="0"/>
                  </a:spcBef>
                </a:pPr>
                <a:r>
                  <a:rPr lang="en-US" sz="1454" b="1" dirty="0">
                    <a:solidFill>
                      <a:srgbClr val="474747"/>
                    </a:solidFill>
                    <a:latin typeface="Poppins" panose="00000500000000000000" pitchFamily="2" charset="0"/>
                  </a:rPr>
                  <a:t> STAKEHOLDER MANAGEMENT MAP</a:t>
                </a:r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28611A2D-941B-D3C2-A330-FE78840F2742}"/>
                </a:ext>
              </a:extLst>
            </p:cNvPr>
            <p:cNvGrpSpPr/>
            <p:nvPr/>
          </p:nvGrpSpPr>
          <p:grpSpPr>
            <a:xfrm>
              <a:off x="6137409" y="3948548"/>
              <a:ext cx="3799088" cy="2817510"/>
              <a:chOff x="6137409" y="3948548"/>
              <a:chExt cx="3799088" cy="2817510"/>
            </a:xfrm>
          </p:grpSpPr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597AB696-F956-2728-BA4B-40CA584AA715}"/>
                  </a:ext>
                </a:extLst>
              </p:cNvPr>
              <p:cNvGrpSpPr/>
              <p:nvPr/>
            </p:nvGrpSpPr>
            <p:grpSpPr>
              <a:xfrm>
                <a:off x="6137409" y="4504329"/>
                <a:ext cx="1188846" cy="2259979"/>
                <a:chOff x="6137409" y="4504329"/>
                <a:chExt cx="1188846" cy="2259979"/>
              </a:xfrm>
            </p:grpSpPr>
            <p:sp>
              <p:nvSpPr>
                <p:cNvPr id="79" name="Freeform 9">
                  <a:extLst>
                    <a:ext uri="{FF2B5EF4-FFF2-40B4-BE49-F238E27FC236}">
                      <a16:creationId xmlns:a16="http://schemas.microsoft.com/office/drawing/2014/main" id="{41BEA8E1-7E32-C6EC-F859-C25185C9A4FF}"/>
                    </a:ext>
                  </a:extLst>
                </p:cNvPr>
                <p:cNvSpPr/>
                <p:nvPr/>
              </p:nvSpPr>
              <p:spPr>
                <a:xfrm>
                  <a:off x="6137409" y="4504329"/>
                  <a:ext cx="1188846" cy="2108018"/>
                </a:xfrm>
                <a:prstGeom prst="roundRect">
                  <a:avLst>
                    <a:gd name="adj" fmla="val 4329"/>
                  </a:avLst>
                </a:prstGeom>
                <a:solidFill>
                  <a:srgbClr val="FFFFFF">
                    <a:alpha val="29804"/>
                  </a:srgbClr>
                </a:solidFill>
                <a:ln w="9525" cap="sq">
                  <a:solidFill>
                    <a:srgbClr val="8750F2">
                      <a:alpha val="29804"/>
                    </a:srgbClr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1" name="Freeform 12">
                  <a:extLst>
                    <a:ext uri="{FF2B5EF4-FFF2-40B4-BE49-F238E27FC236}">
                      <a16:creationId xmlns:a16="http://schemas.microsoft.com/office/drawing/2014/main" id="{C651AE96-2BFA-391B-5C11-F3E0E30567E3}"/>
                    </a:ext>
                  </a:extLst>
                </p:cNvPr>
                <p:cNvSpPr/>
                <p:nvPr/>
              </p:nvSpPr>
              <p:spPr>
                <a:xfrm>
                  <a:off x="6137409" y="6364344"/>
                  <a:ext cx="1188846" cy="399964"/>
                </a:xfrm>
                <a:prstGeom prst="roundRect">
                  <a:avLst>
                    <a:gd name="adj" fmla="val 10475"/>
                  </a:avLst>
                </a:prstGeom>
                <a:solidFill>
                  <a:srgbClr val="8750F2"/>
                </a:solidFill>
                <a:ln w="9525" cap="sq">
                  <a:solidFill>
                    <a:srgbClr val="8750F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4" name="TextBox 94"/>
                <p:cNvSpPr txBox="1"/>
                <p:nvPr/>
              </p:nvSpPr>
              <p:spPr>
                <a:xfrm>
                  <a:off x="6305786" y="6439548"/>
                  <a:ext cx="852091" cy="2495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980"/>
                    </a:lnSpc>
                    <a:spcBef>
                      <a:spcPct val="0"/>
                    </a:spcBef>
                  </a:pPr>
                  <a:r>
                    <a:rPr lang="en-US" sz="700" b="1" dirty="0">
                      <a:solidFill>
                        <a:srgbClr val="FFFEF8"/>
                      </a:solidFill>
                      <a:latin typeface="Poppins" panose="00000500000000000000" pitchFamily="2" charset="0"/>
                    </a:rPr>
                    <a:t>COMMUNICATION PREFERENCES</a:t>
                  </a:r>
                </a:p>
              </p:txBody>
            </p:sp>
            <p:sp>
              <p:nvSpPr>
                <p:cNvPr id="95" name="TextBox 95"/>
                <p:cNvSpPr txBox="1"/>
                <p:nvPr/>
              </p:nvSpPr>
              <p:spPr>
                <a:xfrm>
                  <a:off x="6230292" y="5202302"/>
                  <a:ext cx="1003080" cy="886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0"/>
                    </a:lnSpc>
                  </a:pPr>
                  <a:r>
                    <a:rPr lang="en-US" sz="550" b="1" spc="-5" dirty="0">
                      <a:solidFill>
                        <a:srgbClr val="474747"/>
                      </a:solidFill>
                      <a:latin typeface="Poppins" panose="00000500000000000000" pitchFamily="2" charset="0"/>
                    </a:rPr>
                    <a:t>How to Receive Information </a:t>
                  </a:r>
                </a:p>
              </p:txBody>
            </p:sp>
            <p:sp>
              <p:nvSpPr>
                <p:cNvPr id="96" name="TextBox 96"/>
                <p:cNvSpPr txBox="1"/>
                <p:nvPr/>
              </p:nvSpPr>
              <p:spPr>
                <a:xfrm>
                  <a:off x="6230292" y="5328944"/>
                  <a:ext cx="1003080" cy="2293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Regular conference calls </a:t>
                  </a:r>
                </a:p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and participation in project status webinars</a:t>
                  </a:r>
                </a:p>
              </p:txBody>
            </p:sp>
            <p:sp>
              <p:nvSpPr>
                <p:cNvPr id="97" name="TextBox 97"/>
                <p:cNvSpPr txBox="1"/>
                <p:nvPr/>
              </p:nvSpPr>
              <p:spPr>
                <a:xfrm>
                  <a:off x="6230292" y="5779751"/>
                  <a:ext cx="1003080" cy="886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0"/>
                    </a:lnSpc>
                  </a:pPr>
                  <a:r>
                    <a:rPr lang="en-US" sz="550" b="1" spc="-5" dirty="0">
                      <a:solidFill>
                        <a:srgbClr val="474747"/>
                      </a:solidFill>
                      <a:latin typeface="Poppins" panose="00000500000000000000" pitchFamily="2" charset="0"/>
                    </a:rPr>
                    <a:t>How Often</a:t>
                  </a:r>
                </a:p>
              </p:txBody>
            </p:sp>
            <p:sp>
              <p:nvSpPr>
                <p:cNvPr id="98" name="TextBox 98"/>
                <p:cNvSpPr txBox="1"/>
                <p:nvPr/>
              </p:nvSpPr>
              <p:spPr>
                <a:xfrm>
                  <a:off x="6230292" y="5906393"/>
                  <a:ext cx="1003080" cy="2293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 Bi-monthly conference </a:t>
                  </a:r>
                </a:p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calls; quarterly project </a:t>
                  </a:r>
                </a:p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status webinars</a:t>
                  </a:r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A6E6FB34-B69D-12FD-FDAE-7D6BCEDB73F7}"/>
                  </a:ext>
                </a:extLst>
              </p:cNvPr>
              <p:cNvGrpSpPr/>
              <p:nvPr/>
            </p:nvGrpSpPr>
            <p:grpSpPr>
              <a:xfrm>
                <a:off x="8747651" y="4504329"/>
                <a:ext cx="1188846" cy="2259979"/>
                <a:chOff x="8747651" y="4504329"/>
                <a:chExt cx="1188846" cy="2259979"/>
              </a:xfrm>
            </p:grpSpPr>
            <p:sp>
              <p:nvSpPr>
                <p:cNvPr id="88" name="Freeform 9">
                  <a:extLst>
                    <a:ext uri="{FF2B5EF4-FFF2-40B4-BE49-F238E27FC236}">
                      <a16:creationId xmlns:a16="http://schemas.microsoft.com/office/drawing/2014/main" id="{2EBA9E2C-39A7-71FF-6F9B-1935CE880660}"/>
                    </a:ext>
                  </a:extLst>
                </p:cNvPr>
                <p:cNvSpPr/>
                <p:nvPr/>
              </p:nvSpPr>
              <p:spPr>
                <a:xfrm>
                  <a:off x="8747651" y="4504329"/>
                  <a:ext cx="1188846" cy="2108018"/>
                </a:xfrm>
                <a:prstGeom prst="roundRect">
                  <a:avLst>
                    <a:gd name="adj" fmla="val 4329"/>
                  </a:avLst>
                </a:prstGeom>
                <a:solidFill>
                  <a:srgbClr val="FFFFFF">
                    <a:alpha val="29804"/>
                  </a:srgbClr>
                </a:solidFill>
                <a:ln w="9525" cap="sq">
                  <a:solidFill>
                    <a:srgbClr val="8750F2">
                      <a:alpha val="29804"/>
                    </a:srgbClr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3" name="Freeform 12">
                  <a:extLst>
                    <a:ext uri="{FF2B5EF4-FFF2-40B4-BE49-F238E27FC236}">
                      <a16:creationId xmlns:a16="http://schemas.microsoft.com/office/drawing/2014/main" id="{620C2BA4-0D3B-9F6C-83CF-58DEFB69EA2C}"/>
                    </a:ext>
                  </a:extLst>
                </p:cNvPr>
                <p:cNvSpPr/>
                <p:nvPr/>
              </p:nvSpPr>
              <p:spPr>
                <a:xfrm>
                  <a:off x="8747651" y="6364344"/>
                  <a:ext cx="1188846" cy="399964"/>
                </a:xfrm>
                <a:prstGeom prst="roundRect">
                  <a:avLst>
                    <a:gd name="adj" fmla="val 10475"/>
                  </a:avLst>
                </a:prstGeom>
                <a:solidFill>
                  <a:srgbClr val="8750F2"/>
                </a:solidFill>
                <a:ln w="9525" cap="sq">
                  <a:solidFill>
                    <a:srgbClr val="8750F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0" name="TextBox 120"/>
                <p:cNvSpPr txBox="1"/>
                <p:nvPr/>
              </p:nvSpPr>
              <p:spPr>
                <a:xfrm>
                  <a:off x="8916029" y="6439548"/>
                  <a:ext cx="852091" cy="2495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980"/>
                    </a:lnSpc>
                    <a:spcBef>
                      <a:spcPct val="0"/>
                    </a:spcBef>
                  </a:pPr>
                  <a:r>
                    <a:rPr lang="en-US" sz="700" b="1" dirty="0">
                      <a:solidFill>
                        <a:srgbClr val="FFFEF8"/>
                      </a:solidFill>
                      <a:latin typeface="Poppins" panose="00000500000000000000" pitchFamily="2" charset="0"/>
                    </a:rPr>
                    <a:t>MITIGATION STRATEGIES</a:t>
                  </a:r>
                </a:p>
              </p:txBody>
            </p:sp>
            <p:sp>
              <p:nvSpPr>
                <p:cNvPr id="121" name="TextBox 121"/>
                <p:cNvSpPr txBox="1"/>
                <p:nvPr/>
              </p:nvSpPr>
              <p:spPr>
                <a:xfrm>
                  <a:off x="8840535" y="4624853"/>
                  <a:ext cx="1003080" cy="886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0"/>
                    </a:lnSpc>
                  </a:pPr>
                  <a:r>
                    <a:rPr lang="en-US" sz="550" b="1" spc="-5" dirty="0">
                      <a:solidFill>
                        <a:srgbClr val="474747"/>
                      </a:solidFill>
                      <a:latin typeface="Poppins" panose="00000500000000000000" pitchFamily="2" charset="0"/>
                    </a:rPr>
                    <a:t>Strategies for Concerns</a:t>
                  </a:r>
                </a:p>
              </p:txBody>
            </p:sp>
            <p:sp>
              <p:nvSpPr>
                <p:cNvPr id="122" name="TextBox 122"/>
                <p:cNvSpPr txBox="1"/>
                <p:nvPr/>
              </p:nvSpPr>
              <p:spPr>
                <a:xfrm>
                  <a:off x="8840535" y="4751495"/>
                  <a:ext cx="1003080" cy="2293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Schedule regular </a:t>
                  </a:r>
                </a:p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check-in calls to maintain stakeholder engagement</a:t>
                  </a:r>
                </a:p>
              </p:txBody>
            </p:sp>
            <p:sp>
              <p:nvSpPr>
                <p:cNvPr id="123" name="TextBox 123"/>
                <p:cNvSpPr txBox="1"/>
                <p:nvPr/>
              </p:nvSpPr>
              <p:spPr>
                <a:xfrm>
                  <a:off x="8840535" y="5202302"/>
                  <a:ext cx="1003080" cy="886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0"/>
                    </a:lnSpc>
                  </a:pPr>
                  <a:r>
                    <a:rPr lang="en-US" sz="550" b="1" spc="-5" dirty="0">
                      <a:solidFill>
                        <a:srgbClr val="474747"/>
                      </a:solidFill>
                      <a:latin typeface="Poppins" panose="00000500000000000000" pitchFamily="2" charset="0"/>
                    </a:rPr>
                    <a:t>Strategies for Risks</a:t>
                  </a:r>
                </a:p>
              </p:txBody>
            </p:sp>
            <p:sp>
              <p:nvSpPr>
                <p:cNvPr id="124" name="TextBox 124"/>
                <p:cNvSpPr txBox="1"/>
                <p:nvPr/>
              </p:nvSpPr>
              <p:spPr>
                <a:xfrm>
                  <a:off x="8840535" y="5328944"/>
                  <a:ext cx="1003080" cy="2293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 Engage IT support for </a:t>
                  </a:r>
                </a:p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proactive issue resolution </a:t>
                  </a:r>
                </a:p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and risk mitigation</a:t>
                  </a:r>
                </a:p>
              </p:txBody>
            </p:sp>
            <p:sp>
              <p:nvSpPr>
                <p:cNvPr id="125" name="TextBox 125"/>
                <p:cNvSpPr txBox="1"/>
                <p:nvPr/>
              </p:nvSpPr>
              <p:spPr>
                <a:xfrm>
                  <a:off x="8840535" y="5779751"/>
                  <a:ext cx="1003080" cy="886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0"/>
                    </a:lnSpc>
                  </a:pPr>
                  <a:r>
                    <a:rPr lang="en-US" sz="550" b="1" spc="-5" dirty="0">
                      <a:solidFill>
                        <a:srgbClr val="474747"/>
                      </a:solidFill>
                      <a:latin typeface="Poppins" panose="00000500000000000000" pitchFamily="2" charset="0"/>
                    </a:rPr>
                    <a:t>Strategies for Issues</a:t>
                  </a:r>
                </a:p>
              </p:txBody>
            </p:sp>
            <p:sp>
              <p:nvSpPr>
                <p:cNvPr id="126" name="TextBox 126"/>
                <p:cNvSpPr txBox="1"/>
                <p:nvPr/>
              </p:nvSpPr>
              <p:spPr>
                <a:xfrm>
                  <a:off x="8840535" y="5906393"/>
                  <a:ext cx="1003080" cy="2293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Conduct periodic alignment sessions to ensure stakeholder expectations are met</a:t>
                  </a:r>
                </a:p>
              </p:txBody>
            </p:sp>
          </p:grpSp>
          <p:sp>
            <p:nvSpPr>
              <p:cNvPr id="175" name="TextBox 175"/>
              <p:cNvSpPr txBox="1"/>
              <p:nvPr/>
            </p:nvSpPr>
            <p:spPr>
              <a:xfrm>
                <a:off x="7074111" y="3948548"/>
                <a:ext cx="1923879" cy="19927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616"/>
                  </a:lnSpc>
                  <a:spcBef>
                    <a:spcPct val="0"/>
                  </a:spcBef>
                </a:pPr>
                <a:r>
                  <a:rPr lang="en-US" sz="1154" b="1" dirty="0">
                    <a:solidFill>
                      <a:srgbClr val="8750F2"/>
                    </a:solidFill>
                    <a:latin typeface="Poppins" panose="00000500000000000000" pitchFamily="2" charset="0"/>
                  </a:rPr>
                  <a:t>STAKEHOLDER B</a:t>
                </a:r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8719E852-B1B9-9419-6D59-14DC66A60E03}"/>
                  </a:ext>
                </a:extLst>
              </p:cNvPr>
              <p:cNvGrpSpPr/>
              <p:nvPr/>
            </p:nvGrpSpPr>
            <p:grpSpPr>
              <a:xfrm>
                <a:off x="7441831" y="4504329"/>
                <a:ext cx="1189546" cy="2261729"/>
                <a:chOff x="7441831" y="4504329"/>
                <a:chExt cx="1189546" cy="2261729"/>
              </a:xfrm>
            </p:grpSpPr>
            <p:sp>
              <p:nvSpPr>
                <p:cNvPr id="87" name="Freeform 9">
                  <a:extLst>
                    <a:ext uri="{FF2B5EF4-FFF2-40B4-BE49-F238E27FC236}">
                      <a16:creationId xmlns:a16="http://schemas.microsoft.com/office/drawing/2014/main" id="{A443E6EC-FC72-DF91-0943-12B528BC3F01}"/>
                    </a:ext>
                  </a:extLst>
                </p:cNvPr>
                <p:cNvSpPr/>
                <p:nvPr/>
              </p:nvSpPr>
              <p:spPr>
                <a:xfrm>
                  <a:off x="7442531" y="4504329"/>
                  <a:ext cx="1188846" cy="2108018"/>
                </a:xfrm>
                <a:prstGeom prst="roundRect">
                  <a:avLst>
                    <a:gd name="adj" fmla="val 4329"/>
                  </a:avLst>
                </a:prstGeom>
                <a:solidFill>
                  <a:srgbClr val="FFFFFF">
                    <a:alpha val="29804"/>
                  </a:srgbClr>
                </a:solidFill>
                <a:ln w="9525" cap="sq">
                  <a:solidFill>
                    <a:srgbClr val="8750F2">
                      <a:alpha val="29804"/>
                    </a:srgbClr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9" name="Freeform 12">
                  <a:extLst>
                    <a:ext uri="{FF2B5EF4-FFF2-40B4-BE49-F238E27FC236}">
                      <a16:creationId xmlns:a16="http://schemas.microsoft.com/office/drawing/2014/main" id="{9AD4A98D-9C2C-E5D3-D1EA-4775F95859D8}"/>
                    </a:ext>
                  </a:extLst>
                </p:cNvPr>
                <p:cNvSpPr/>
                <p:nvPr/>
              </p:nvSpPr>
              <p:spPr>
                <a:xfrm>
                  <a:off x="7441831" y="6366094"/>
                  <a:ext cx="1188846" cy="399964"/>
                </a:xfrm>
                <a:prstGeom prst="roundRect">
                  <a:avLst>
                    <a:gd name="adj" fmla="val 10475"/>
                  </a:avLst>
                </a:prstGeom>
                <a:solidFill>
                  <a:srgbClr val="8750F2"/>
                </a:solidFill>
                <a:ln w="9525" cap="sq">
                  <a:solidFill>
                    <a:srgbClr val="8750F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6" name="TextBox 106"/>
                <p:cNvSpPr txBox="1"/>
                <p:nvPr/>
              </p:nvSpPr>
              <p:spPr>
                <a:xfrm>
                  <a:off x="7610908" y="6439548"/>
                  <a:ext cx="852091" cy="2495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980"/>
                    </a:lnSpc>
                    <a:spcBef>
                      <a:spcPct val="0"/>
                    </a:spcBef>
                  </a:pPr>
                  <a:r>
                    <a:rPr lang="en-US" sz="700" b="1" dirty="0">
                      <a:solidFill>
                        <a:srgbClr val="FFFEF8"/>
                      </a:solidFill>
                      <a:latin typeface="Poppins" panose="00000500000000000000" pitchFamily="2" charset="0"/>
                    </a:rPr>
                    <a:t>POTENTIAL RISKS AND ISSUES</a:t>
                  </a:r>
                </a:p>
              </p:txBody>
            </p:sp>
            <p:sp>
              <p:nvSpPr>
                <p:cNvPr id="107" name="TextBox 107"/>
                <p:cNvSpPr txBox="1"/>
                <p:nvPr/>
              </p:nvSpPr>
              <p:spPr>
                <a:xfrm>
                  <a:off x="7535414" y="4624853"/>
                  <a:ext cx="1003080" cy="886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0"/>
                    </a:lnSpc>
                  </a:pPr>
                  <a:r>
                    <a:rPr lang="en-US" sz="550" b="1" spc="-5" dirty="0">
                      <a:solidFill>
                        <a:srgbClr val="474747"/>
                      </a:solidFill>
                      <a:latin typeface="Poppins" panose="00000500000000000000" pitchFamily="2" charset="0"/>
                    </a:rPr>
                    <a:t>Concerns</a:t>
                  </a:r>
                </a:p>
              </p:txBody>
            </p:sp>
            <p:sp>
              <p:nvSpPr>
                <p:cNvPr id="108" name="TextBox 108"/>
                <p:cNvSpPr txBox="1"/>
                <p:nvPr/>
              </p:nvSpPr>
              <p:spPr>
                <a:xfrm>
                  <a:off x="7535414" y="4751495"/>
                  <a:ext cx="1003080" cy="2293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Perceived lack of </a:t>
                  </a:r>
                </a:p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stakeholder involvement affecting project direction</a:t>
                  </a:r>
                </a:p>
              </p:txBody>
            </p:sp>
            <p:sp>
              <p:nvSpPr>
                <p:cNvPr id="109" name="TextBox 109"/>
                <p:cNvSpPr txBox="1"/>
                <p:nvPr/>
              </p:nvSpPr>
              <p:spPr>
                <a:xfrm>
                  <a:off x="7535414" y="5202302"/>
                  <a:ext cx="1003080" cy="886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0"/>
                    </a:lnSpc>
                  </a:pPr>
                  <a:r>
                    <a:rPr lang="en-US" sz="550" b="1" spc="-5" dirty="0">
                      <a:solidFill>
                        <a:srgbClr val="474747"/>
                      </a:solidFill>
                      <a:latin typeface="Poppins" panose="00000500000000000000" pitchFamily="2" charset="0"/>
                    </a:rPr>
                    <a:t>Risks</a:t>
                  </a:r>
                </a:p>
              </p:txBody>
            </p:sp>
            <p:sp>
              <p:nvSpPr>
                <p:cNvPr id="110" name="TextBox 110"/>
                <p:cNvSpPr txBox="1"/>
                <p:nvPr/>
              </p:nvSpPr>
              <p:spPr>
                <a:xfrm>
                  <a:off x="7535414" y="5328944"/>
                  <a:ext cx="1003080" cy="2293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 Technical challenges potentially impacting project implementation and success</a:t>
                  </a:r>
                </a:p>
              </p:txBody>
            </p:sp>
            <p:sp>
              <p:nvSpPr>
                <p:cNvPr id="111" name="TextBox 111"/>
                <p:cNvSpPr txBox="1"/>
                <p:nvPr/>
              </p:nvSpPr>
              <p:spPr>
                <a:xfrm>
                  <a:off x="7535414" y="5779751"/>
                  <a:ext cx="1003080" cy="886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0"/>
                    </a:lnSpc>
                  </a:pPr>
                  <a:r>
                    <a:rPr lang="en-US" sz="550" b="1" spc="-5" dirty="0">
                      <a:solidFill>
                        <a:srgbClr val="474747"/>
                      </a:solidFill>
                      <a:latin typeface="Poppins" panose="00000500000000000000" pitchFamily="2" charset="0"/>
                    </a:rPr>
                    <a:t>Issues</a:t>
                  </a:r>
                </a:p>
              </p:txBody>
            </p:sp>
            <p:sp>
              <p:nvSpPr>
                <p:cNvPr id="112" name="TextBox 112"/>
                <p:cNvSpPr txBox="1"/>
                <p:nvPr/>
              </p:nvSpPr>
              <p:spPr>
                <a:xfrm>
                  <a:off x="7519556" y="5906393"/>
                  <a:ext cx="1034796" cy="2293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 Possible misalignment between stakeholder expectations and project outcomes</a:t>
                  </a:r>
                </a:p>
              </p:txBody>
            </p:sp>
          </p:grp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7AD8C6DB-CA5E-5023-79FE-AC4E658F1D8C}"/>
                </a:ext>
              </a:extLst>
            </p:cNvPr>
            <p:cNvGrpSpPr/>
            <p:nvPr/>
          </p:nvGrpSpPr>
          <p:grpSpPr>
            <a:xfrm>
              <a:off x="756903" y="3948548"/>
              <a:ext cx="3798248" cy="2815760"/>
              <a:chOff x="756903" y="3948548"/>
              <a:chExt cx="3798248" cy="2815760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DBE4E475-31A0-15B8-B288-9C66591392CB}"/>
                  </a:ext>
                </a:extLst>
              </p:cNvPr>
              <p:cNvGrpSpPr/>
              <p:nvPr/>
            </p:nvGrpSpPr>
            <p:grpSpPr>
              <a:xfrm>
                <a:off x="756903" y="4504329"/>
                <a:ext cx="1188846" cy="2259979"/>
                <a:chOff x="756903" y="4504329"/>
                <a:chExt cx="1188846" cy="2259979"/>
              </a:xfrm>
            </p:grpSpPr>
            <p:sp>
              <p:nvSpPr>
                <p:cNvPr id="48" name="Freeform 9">
                  <a:extLst>
                    <a:ext uri="{FF2B5EF4-FFF2-40B4-BE49-F238E27FC236}">
                      <a16:creationId xmlns:a16="http://schemas.microsoft.com/office/drawing/2014/main" id="{D654FABE-EC76-D0F6-3949-A7BD02E44E48}"/>
                    </a:ext>
                  </a:extLst>
                </p:cNvPr>
                <p:cNvSpPr/>
                <p:nvPr/>
              </p:nvSpPr>
              <p:spPr>
                <a:xfrm>
                  <a:off x="756903" y="4504329"/>
                  <a:ext cx="1188846" cy="2108018"/>
                </a:xfrm>
                <a:prstGeom prst="roundRect">
                  <a:avLst>
                    <a:gd name="adj" fmla="val 4329"/>
                  </a:avLst>
                </a:prstGeom>
                <a:solidFill>
                  <a:srgbClr val="FFFFFF">
                    <a:alpha val="29804"/>
                  </a:srgbClr>
                </a:solidFill>
                <a:ln w="9525" cap="sq">
                  <a:solidFill>
                    <a:srgbClr val="54B62B">
                      <a:alpha val="29804"/>
                    </a:srgbClr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" name="Freeform 12">
                  <a:extLst>
                    <a:ext uri="{FF2B5EF4-FFF2-40B4-BE49-F238E27FC236}">
                      <a16:creationId xmlns:a16="http://schemas.microsoft.com/office/drawing/2014/main" id="{4106A74C-38A8-2F72-8273-06221EE99552}"/>
                    </a:ext>
                  </a:extLst>
                </p:cNvPr>
                <p:cNvSpPr/>
                <p:nvPr/>
              </p:nvSpPr>
              <p:spPr>
                <a:xfrm>
                  <a:off x="756903" y="6364344"/>
                  <a:ext cx="1188846" cy="399964"/>
                </a:xfrm>
                <a:prstGeom prst="roundRect">
                  <a:avLst>
                    <a:gd name="adj" fmla="val 10475"/>
                  </a:avLst>
                </a:prstGeom>
                <a:solidFill>
                  <a:srgbClr val="54B62B"/>
                </a:solidFill>
                <a:ln w="9525" cap="sq">
                  <a:solidFill>
                    <a:srgbClr val="54B62B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4" name="TextBox 54"/>
                <p:cNvSpPr txBox="1"/>
                <p:nvPr/>
              </p:nvSpPr>
              <p:spPr>
                <a:xfrm>
                  <a:off x="925280" y="6439548"/>
                  <a:ext cx="852091" cy="2495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980"/>
                    </a:lnSpc>
                    <a:spcBef>
                      <a:spcPct val="0"/>
                    </a:spcBef>
                  </a:pPr>
                  <a:r>
                    <a:rPr lang="en-US" sz="700" b="1" dirty="0">
                      <a:solidFill>
                        <a:srgbClr val="FFFEF8"/>
                      </a:solidFill>
                      <a:latin typeface="Poppins" panose="00000500000000000000" pitchFamily="2" charset="0"/>
                    </a:rPr>
                    <a:t>POTENTIAL RISKS AND ISSUES</a:t>
                  </a:r>
                </a:p>
              </p:txBody>
            </p:sp>
            <p:sp>
              <p:nvSpPr>
                <p:cNvPr id="55" name="TextBox 55"/>
                <p:cNvSpPr txBox="1"/>
                <p:nvPr/>
              </p:nvSpPr>
              <p:spPr>
                <a:xfrm>
                  <a:off x="849786" y="4624853"/>
                  <a:ext cx="1003080" cy="886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0"/>
                    </a:lnSpc>
                  </a:pPr>
                  <a:r>
                    <a:rPr lang="en-US" sz="550" b="1" spc="-5" dirty="0">
                      <a:solidFill>
                        <a:srgbClr val="474747"/>
                      </a:solidFill>
                      <a:latin typeface="Poppins" panose="00000500000000000000" pitchFamily="2" charset="0"/>
                    </a:rPr>
                    <a:t>Concerns</a:t>
                  </a:r>
                </a:p>
              </p:txBody>
            </p:sp>
            <p:sp>
              <p:nvSpPr>
                <p:cNvPr id="56" name="TextBox 56"/>
                <p:cNvSpPr txBox="1"/>
                <p:nvPr/>
              </p:nvSpPr>
              <p:spPr>
                <a:xfrm>
                  <a:off x="849786" y="4751495"/>
                  <a:ext cx="1003080" cy="2293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Budget constraints </a:t>
                  </a:r>
                </a:p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potentially impacting </a:t>
                  </a:r>
                </a:p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project resources</a:t>
                  </a:r>
                </a:p>
              </p:txBody>
            </p:sp>
            <p:sp>
              <p:nvSpPr>
                <p:cNvPr id="57" name="TextBox 57"/>
                <p:cNvSpPr txBox="1"/>
                <p:nvPr/>
              </p:nvSpPr>
              <p:spPr>
                <a:xfrm>
                  <a:off x="849786" y="5202302"/>
                  <a:ext cx="1003080" cy="886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0"/>
                    </a:lnSpc>
                  </a:pPr>
                  <a:r>
                    <a:rPr lang="en-US" sz="550" b="1" spc="-5" dirty="0">
                      <a:solidFill>
                        <a:srgbClr val="474747"/>
                      </a:solidFill>
                      <a:latin typeface="Poppins" panose="00000500000000000000" pitchFamily="2" charset="0"/>
                    </a:rPr>
                    <a:t>Risks</a:t>
                  </a:r>
                </a:p>
              </p:txBody>
            </p:sp>
            <p:sp>
              <p:nvSpPr>
                <p:cNvPr id="58" name="TextBox 58"/>
                <p:cNvSpPr txBox="1"/>
                <p:nvPr/>
              </p:nvSpPr>
              <p:spPr>
                <a:xfrm>
                  <a:off x="849786" y="5328944"/>
                  <a:ext cx="1003080" cy="2293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Resistance to project </a:t>
                  </a:r>
                </a:p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changes from team members affecting overall progress</a:t>
                  </a:r>
                </a:p>
              </p:txBody>
            </p:sp>
            <p:sp>
              <p:nvSpPr>
                <p:cNvPr id="59" name="TextBox 59"/>
                <p:cNvSpPr txBox="1"/>
                <p:nvPr/>
              </p:nvSpPr>
              <p:spPr>
                <a:xfrm>
                  <a:off x="849786" y="5779751"/>
                  <a:ext cx="1003080" cy="886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0"/>
                    </a:lnSpc>
                  </a:pPr>
                  <a:r>
                    <a:rPr lang="en-US" sz="550" b="1" spc="-5" dirty="0">
                      <a:solidFill>
                        <a:srgbClr val="474747"/>
                      </a:solidFill>
                      <a:latin typeface="Poppins" panose="00000500000000000000" pitchFamily="2" charset="0"/>
                    </a:rPr>
                    <a:t>Issues</a:t>
                  </a:r>
                </a:p>
              </p:txBody>
            </p:sp>
            <p:sp>
              <p:nvSpPr>
                <p:cNvPr id="60" name="TextBox 60"/>
                <p:cNvSpPr txBox="1"/>
                <p:nvPr/>
              </p:nvSpPr>
              <p:spPr>
                <a:xfrm>
                  <a:off x="849786" y="5906393"/>
                  <a:ext cx="1003080" cy="2293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 Possible delays in </a:t>
                  </a:r>
                </a:p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approvals and decision</a:t>
                  </a:r>
                </a:p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making processes</a:t>
                  </a:r>
                </a:p>
              </p:txBody>
            </p:sp>
          </p:grpSp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EC9DBE9F-0BE1-C542-3A51-F3C67BAE7AC1}"/>
                  </a:ext>
                </a:extLst>
              </p:cNvPr>
              <p:cNvGrpSpPr/>
              <p:nvPr/>
            </p:nvGrpSpPr>
            <p:grpSpPr>
              <a:xfrm>
                <a:off x="2061604" y="4504329"/>
                <a:ext cx="1188846" cy="2259979"/>
                <a:chOff x="2061604" y="4504329"/>
                <a:chExt cx="1188846" cy="2259979"/>
              </a:xfrm>
            </p:grpSpPr>
            <p:sp>
              <p:nvSpPr>
                <p:cNvPr id="65" name="Freeform 9">
                  <a:extLst>
                    <a:ext uri="{FF2B5EF4-FFF2-40B4-BE49-F238E27FC236}">
                      <a16:creationId xmlns:a16="http://schemas.microsoft.com/office/drawing/2014/main" id="{87C805FA-F356-628B-81BE-DA7763205E9A}"/>
                    </a:ext>
                  </a:extLst>
                </p:cNvPr>
                <p:cNvSpPr/>
                <p:nvPr/>
              </p:nvSpPr>
              <p:spPr>
                <a:xfrm>
                  <a:off x="2061604" y="4504329"/>
                  <a:ext cx="1188846" cy="2108018"/>
                </a:xfrm>
                <a:prstGeom prst="roundRect">
                  <a:avLst>
                    <a:gd name="adj" fmla="val 4329"/>
                  </a:avLst>
                </a:prstGeom>
                <a:solidFill>
                  <a:srgbClr val="FFFFFF">
                    <a:alpha val="29804"/>
                  </a:srgbClr>
                </a:solidFill>
                <a:ln w="9525" cap="sq">
                  <a:solidFill>
                    <a:srgbClr val="54B62B">
                      <a:alpha val="29804"/>
                    </a:srgbClr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1" name="Freeform 12">
                  <a:extLst>
                    <a:ext uri="{FF2B5EF4-FFF2-40B4-BE49-F238E27FC236}">
                      <a16:creationId xmlns:a16="http://schemas.microsoft.com/office/drawing/2014/main" id="{6B497A7C-90DC-FFB6-0831-379AF7942409}"/>
                    </a:ext>
                  </a:extLst>
                </p:cNvPr>
                <p:cNvSpPr/>
                <p:nvPr/>
              </p:nvSpPr>
              <p:spPr>
                <a:xfrm>
                  <a:off x="2061604" y="6364344"/>
                  <a:ext cx="1188846" cy="399964"/>
                </a:xfrm>
                <a:prstGeom prst="roundRect">
                  <a:avLst>
                    <a:gd name="adj" fmla="val 10475"/>
                  </a:avLst>
                </a:prstGeom>
                <a:solidFill>
                  <a:srgbClr val="54B62B"/>
                </a:solidFill>
                <a:ln w="9525" cap="sq">
                  <a:solidFill>
                    <a:srgbClr val="54B62B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8" name="TextBox 68"/>
                <p:cNvSpPr txBox="1"/>
                <p:nvPr/>
              </p:nvSpPr>
              <p:spPr>
                <a:xfrm>
                  <a:off x="2229981" y="6439548"/>
                  <a:ext cx="852091" cy="2495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980"/>
                    </a:lnSpc>
                    <a:spcBef>
                      <a:spcPct val="0"/>
                    </a:spcBef>
                  </a:pPr>
                  <a:r>
                    <a:rPr lang="en-US" sz="700" b="1" dirty="0">
                      <a:solidFill>
                        <a:srgbClr val="FFFEF8"/>
                      </a:solidFill>
                      <a:latin typeface="Poppins" panose="00000500000000000000" pitchFamily="2" charset="0"/>
                    </a:rPr>
                    <a:t>MITIGATION STRATEGIES</a:t>
                  </a:r>
                </a:p>
              </p:txBody>
            </p:sp>
            <p:sp>
              <p:nvSpPr>
                <p:cNvPr id="69" name="TextBox 69"/>
                <p:cNvSpPr txBox="1"/>
                <p:nvPr/>
              </p:nvSpPr>
              <p:spPr>
                <a:xfrm>
                  <a:off x="2154487" y="4624853"/>
                  <a:ext cx="1003080" cy="886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0"/>
                    </a:lnSpc>
                  </a:pPr>
                  <a:r>
                    <a:rPr lang="en-US" sz="550" b="1" spc="-5" dirty="0">
                      <a:solidFill>
                        <a:srgbClr val="474747"/>
                      </a:solidFill>
                      <a:latin typeface="Poppins" panose="00000500000000000000" pitchFamily="2" charset="0"/>
                    </a:rPr>
                    <a:t>Strategies for Concerns</a:t>
                  </a:r>
                </a:p>
              </p:txBody>
            </p:sp>
            <p:sp>
              <p:nvSpPr>
                <p:cNvPr id="70" name="TextBox 70"/>
                <p:cNvSpPr txBox="1"/>
                <p:nvPr/>
              </p:nvSpPr>
              <p:spPr>
                <a:xfrm>
                  <a:off x="2154487" y="4751495"/>
                  <a:ext cx="1003080" cy="2293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Explore cost-effective alternatives and present well reasoned proposals</a:t>
                  </a:r>
                </a:p>
              </p:txBody>
            </p:sp>
            <p:sp>
              <p:nvSpPr>
                <p:cNvPr id="71" name="TextBox 71"/>
                <p:cNvSpPr txBox="1"/>
                <p:nvPr/>
              </p:nvSpPr>
              <p:spPr>
                <a:xfrm>
                  <a:off x="2154487" y="5202302"/>
                  <a:ext cx="1003080" cy="886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0"/>
                    </a:lnSpc>
                  </a:pPr>
                  <a:r>
                    <a:rPr lang="en-US" sz="550" b="1" spc="-5" dirty="0">
                      <a:solidFill>
                        <a:srgbClr val="474747"/>
                      </a:solidFill>
                      <a:latin typeface="Poppins" panose="00000500000000000000" pitchFamily="2" charset="0"/>
                    </a:rPr>
                    <a:t>Strategies for Risks</a:t>
                  </a:r>
                </a:p>
              </p:txBody>
            </p:sp>
            <p:sp>
              <p:nvSpPr>
                <p:cNvPr id="72" name="TextBox 72"/>
                <p:cNvSpPr txBox="1"/>
                <p:nvPr/>
              </p:nvSpPr>
              <p:spPr>
                <a:xfrm>
                  <a:off x="2154487" y="5328944"/>
                  <a:ext cx="1003080" cy="2293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Conduct change management workshops and address concerns proactively</a:t>
                  </a:r>
                </a:p>
              </p:txBody>
            </p:sp>
            <p:sp>
              <p:nvSpPr>
                <p:cNvPr id="73" name="TextBox 73"/>
                <p:cNvSpPr txBox="1"/>
                <p:nvPr/>
              </p:nvSpPr>
              <p:spPr>
                <a:xfrm>
                  <a:off x="2154487" y="5779751"/>
                  <a:ext cx="1003080" cy="886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0"/>
                    </a:lnSpc>
                  </a:pPr>
                  <a:r>
                    <a:rPr lang="en-US" sz="550" b="1" spc="-5" dirty="0">
                      <a:solidFill>
                        <a:srgbClr val="474747"/>
                      </a:solidFill>
                      <a:latin typeface="Poppins" panose="00000500000000000000" pitchFamily="2" charset="0"/>
                    </a:rPr>
                    <a:t>Strategies for Issues</a:t>
                  </a:r>
                </a:p>
              </p:txBody>
            </p:sp>
            <p:sp>
              <p:nvSpPr>
                <p:cNvPr id="74" name="TextBox 74"/>
                <p:cNvSpPr txBox="1"/>
                <p:nvPr/>
              </p:nvSpPr>
              <p:spPr>
                <a:xfrm>
                  <a:off x="2154487" y="5906393"/>
                  <a:ext cx="1003080" cy="2293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 Implement streamlined approval processes for </a:t>
                  </a:r>
                </a:p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faster decision-making</a:t>
                  </a:r>
                </a:p>
              </p:txBody>
            </p:sp>
          </p:grp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ACCFAD4F-160A-F900-3815-B617D0D30A57}"/>
                  </a:ext>
                </a:extLst>
              </p:cNvPr>
              <p:cNvGrpSpPr/>
              <p:nvPr/>
            </p:nvGrpSpPr>
            <p:grpSpPr>
              <a:xfrm>
                <a:off x="3366305" y="4504329"/>
                <a:ext cx="1188846" cy="2259979"/>
                <a:chOff x="3366305" y="4504329"/>
                <a:chExt cx="1188846" cy="2259979"/>
              </a:xfrm>
            </p:grpSpPr>
            <p:sp>
              <p:nvSpPr>
                <p:cNvPr id="75" name="Freeform 9">
                  <a:extLst>
                    <a:ext uri="{FF2B5EF4-FFF2-40B4-BE49-F238E27FC236}">
                      <a16:creationId xmlns:a16="http://schemas.microsoft.com/office/drawing/2014/main" id="{066CA49D-661B-9415-EE26-C25CC5C234F2}"/>
                    </a:ext>
                  </a:extLst>
                </p:cNvPr>
                <p:cNvSpPr/>
                <p:nvPr/>
              </p:nvSpPr>
              <p:spPr>
                <a:xfrm>
                  <a:off x="3366305" y="4504329"/>
                  <a:ext cx="1188846" cy="2108018"/>
                </a:xfrm>
                <a:prstGeom prst="roundRect">
                  <a:avLst>
                    <a:gd name="adj" fmla="val 4329"/>
                  </a:avLst>
                </a:prstGeom>
                <a:solidFill>
                  <a:srgbClr val="FFFFFF">
                    <a:alpha val="29804"/>
                  </a:srgbClr>
                </a:solidFill>
                <a:ln w="9525" cap="sq">
                  <a:solidFill>
                    <a:srgbClr val="54B62B">
                      <a:alpha val="29804"/>
                    </a:srgbClr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2" name="Freeform 12">
                  <a:extLst>
                    <a:ext uri="{FF2B5EF4-FFF2-40B4-BE49-F238E27FC236}">
                      <a16:creationId xmlns:a16="http://schemas.microsoft.com/office/drawing/2014/main" id="{E03992BB-ADC2-5083-B322-04696C38DDB4}"/>
                    </a:ext>
                  </a:extLst>
                </p:cNvPr>
                <p:cNvSpPr/>
                <p:nvPr/>
              </p:nvSpPr>
              <p:spPr>
                <a:xfrm>
                  <a:off x="3366305" y="6364344"/>
                  <a:ext cx="1188846" cy="399964"/>
                </a:xfrm>
                <a:prstGeom prst="roundRect">
                  <a:avLst>
                    <a:gd name="adj" fmla="val 10475"/>
                  </a:avLst>
                </a:prstGeom>
                <a:solidFill>
                  <a:srgbClr val="54B62B"/>
                </a:solidFill>
                <a:ln w="9525" cap="sq">
                  <a:solidFill>
                    <a:srgbClr val="54B62B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2" name="TextBox 82"/>
                <p:cNvSpPr txBox="1"/>
                <p:nvPr/>
              </p:nvSpPr>
              <p:spPr>
                <a:xfrm>
                  <a:off x="3534683" y="6439548"/>
                  <a:ext cx="852091" cy="2495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980"/>
                    </a:lnSpc>
                    <a:spcBef>
                      <a:spcPct val="0"/>
                    </a:spcBef>
                  </a:pPr>
                  <a:r>
                    <a:rPr lang="en-US" sz="700" b="1" dirty="0">
                      <a:solidFill>
                        <a:srgbClr val="FFFEF8"/>
                      </a:solidFill>
                      <a:latin typeface="Poppins" panose="00000500000000000000" pitchFamily="2" charset="0"/>
                    </a:rPr>
                    <a:t>COMMUNICATION PREFERENCES</a:t>
                  </a:r>
                </a:p>
              </p:txBody>
            </p:sp>
            <p:sp>
              <p:nvSpPr>
                <p:cNvPr id="83" name="TextBox 83"/>
                <p:cNvSpPr txBox="1"/>
                <p:nvPr/>
              </p:nvSpPr>
              <p:spPr>
                <a:xfrm>
                  <a:off x="3459188" y="5202302"/>
                  <a:ext cx="1003080" cy="886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0"/>
                    </a:lnSpc>
                  </a:pPr>
                  <a:r>
                    <a:rPr lang="en-US" sz="550" b="1" spc="-5" dirty="0">
                      <a:solidFill>
                        <a:srgbClr val="474747"/>
                      </a:solidFill>
                      <a:latin typeface="Poppins" panose="00000500000000000000" pitchFamily="2" charset="0"/>
                    </a:rPr>
                    <a:t>How to Receive Information </a:t>
                  </a:r>
                </a:p>
              </p:txBody>
            </p:sp>
            <p:sp>
              <p:nvSpPr>
                <p:cNvPr id="84" name="TextBox 84"/>
                <p:cNvSpPr txBox="1"/>
                <p:nvPr/>
              </p:nvSpPr>
              <p:spPr>
                <a:xfrm>
                  <a:off x="3459188" y="5328944"/>
                  <a:ext cx="1003080" cy="15531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 Monthly progress reports </a:t>
                  </a:r>
                </a:p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via a secure online portal</a:t>
                  </a:r>
                </a:p>
              </p:txBody>
            </p:sp>
            <p:sp>
              <p:nvSpPr>
                <p:cNvPr id="85" name="TextBox 85"/>
                <p:cNvSpPr txBox="1"/>
                <p:nvPr/>
              </p:nvSpPr>
              <p:spPr>
                <a:xfrm>
                  <a:off x="3459188" y="5779751"/>
                  <a:ext cx="1003080" cy="886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0"/>
                    </a:lnSpc>
                  </a:pPr>
                  <a:r>
                    <a:rPr lang="en-US" sz="550" b="1" spc="-5" dirty="0">
                      <a:solidFill>
                        <a:srgbClr val="474747"/>
                      </a:solidFill>
                      <a:latin typeface="Poppins" panose="00000500000000000000" pitchFamily="2" charset="0"/>
                    </a:rPr>
                    <a:t>How Often</a:t>
                  </a:r>
                </a:p>
              </p:txBody>
            </p:sp>
            <p:sp>
              <p:nvSpPr>
                <p:cNvPr id="86" name="TextBox 86"/>
                <p:cNvSpPr txBox="1"/>
                <p:nvPr/>
              </p:nvSpPr>
              <p:spPr>
                <a:xfrm>
                  <a:off x="3459188" y="5906393"/>
                  <a:ext cx="1003080" cy="2293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 Monthly progress </a:t>
                  </a:r>
                </a:p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reports; as-needed </a:t>
                  </a:r>
                </a:p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secure portal updates</a:t>
                  </a:r>
                </a:p>
              </p:txBody>
            </p:sp>
          </p:grpSp>
          <p:sp>
            <p:nvSpPr>
              <p:cNvPr id="174" name="TextBox 174"/>
              <p:cNvSpPr txBox="1"/>
              <p:nvPr/>
            </p:nvSpPr>
            <p:spPr>
              <a:xfrm>
                <a:off x="1693184" y="3948548"/>
                <a:ext cx="1923879" cy="19927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616"/>
                  </a:lnSpc>
                  <a:spcBef>
                    <a:spcPct val="0"/>
                  </a:spcBef>
                </a:pPr>
                <a:r>
                  <a:rPr lang="en-US" sz="1154" b="1" dirty="0">
                    <a:solidFill>
                      <a:srgbClr val="54B62B"/>
                    </a:solidFill>
                    <a:latin typeface="Poppins" panose="00000500000000000000" pitchFamily="2" charset="0"/>
                  </a:rPr>
                  <a:t>STAKEHOLDER A</a:t>
                </a: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1ABE116A-7577-B40B-BE74-82D724AA6804}"/>
                </a:ext>
              </a:extLst>
            </p:cNvPr>
            <p:cNvGrpSpPr/>
            <p:nvPr/>
          </p:nvGrpSpPr>
          <p:grpSpPr>
            <a:xfrm>
              <a:off x="6137409" y="792192"/>
              <a:ext cx="3799088" cy="2866568"/>
              <a:chOff x="6137409" y="792192"/>
              <a:chExt cx="3799088" cy="2866568"/>
            </a:xfrm>
          </p:grpSpPr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6F750B22-A3A9-8193-004C-6625929316E4}"/>
                  </a:ext>
                </a:extLst>
              </p:cNvPr>
              <p:cNvGrpSpPr/>
              <p:nvPr/>
            </p:nvGrpSpPr>
            <p:grpSpPr>
              <a:xfrm>
                <a:off x="6137409" y="792192"/>
                <a:ext cx="1188846" cy="2308000"/>
                <a:chOff x="6137409" y="792192"/>
                <a:chExt cx="1188846" cy="2308000"/>
              </a:xfrm>
            </p:grpSpPr>
            <p:sp>
              <p:nvSpPr>
                <p:cNvPr id="11" name="Freeform 9">
                  <a:extLst>
                    <a:ext uri="{FF2B5EF4-FFF2-40B4-BE49-F238E27FC236}">
                      <a16:creationId xmlns:a16="http://schemas.microsoft.com/office/drawing/2014/main" id="{53E36498-B61E-D5FA-B01F-B0F505EE776B}"/>
                    </a:ext>
                  </a:extLst>
                </p:cNvPr>
                <p:cNvSpPr/>
                <p:nvPr/>
              </p:nvSpPr>
              <p:spPr>
                <a:xfrm>
                  <a:off x="6137409" y="992174"/>
                  <a:ext cx="1188846" cy="2108018"/>
                </a:xfrm>
                <a:prstGeom prst="roundRect">
                  <a:avLst>
                    <a:gd name="adj" fmla="val 4329"/>
                  </a:avLst>
                </a:prstGeom>
                <a:solidFill>
                  <a:srgbClr val="FFFFFF">
                    <a:alpha val="29804"/>
                  </a:srgbClr>
                </a:solidFill>
                <a:ln w="9525" cap="sq">
                  <a:solidFill>
                    <a:srgbClr val="F42A29">
                      <a:alpha val="29804"/>
                    </a:srgbClr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" name="Freeform 12">
                  <a:extLst>
                    <a:ext uri="{FF2B5EF4-FFF2-40B4-BE49-F238E27FC236}">
                      <a16:creationId xmlns:a16="http://schemas.microsoft.com/office/drawing/2014/main" id="{654B96CA-94AA-C4FD-B8C5-60E43A499986}"/>
                    </a:ext>
                  </a:extLst>
                </p:cNvPr>
                <p:cNvSpPr/>
                <p:nvPr/>
              </p:nvSpPr>
              <p:spPr>
                <a:xfrm>
                  <a:off x="6137409" y="792192"/>
                  <a:ext cx="1188846" cy="399964"/>
                </a:xfrm>
                <a:prstGeom prst="roundRect">
                  <a:avLst>
                    <a:gd name="adj" fmla="val 10475"/>
                  </a:avLst>
                </a:prstGeom>
                <a:solidFill>
                  <a:srgbClr val="F42A29"/>
                </a:solidFill>
                <a:ln w="9525" cap="sq">
                  <a:solidFill>
                    <a:srgbClr val="F42A29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4" name="TextBox 134"/>
                <p:cNvSpPr txBox="1"/>
                <p:nvPr/>
              </p:nvSpPr>
              <p:spPr>
                <a:xfrm>
                  <a:off x="6305786" y="867397"/>
                  <a:ext cx="852091" cy="2495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980"/>
                    </a:lnSpc>
                    <a:spcBef>
                      <a:spcPct val="0"/>
                    </a:spcBef>
                  </a:pPr>
                  <a:r>
                    <a:rPr lang="en-US" sz="700" b="1" dirty="0">
                      <a:solidFill>
                        <a:srgbClr val="FFFEF8"/>
                      </a:solidFill>
                      <a:latin typeface="Poppins" panose="00000500000000000000" pitchFamily="2" charset="0"/>
                    </a:rPr>
                    <a:t>COMMUNICATION PREFERENCES</a:t>
                  </a:r>
                </a:p>
              </p:txBody>
            </p:sp>
            <p:sp>
              <p:nvSpPr>
                <p:cNvPr id="135" name="TextBox 135"/>
                <p:cNvSpPr txBox="1"/>
                <p:nvPr/>
              </p:nvSpPr>
              <p:spPr>
                <a:xfrm>
                  <a:off x="6230292" y="1413569"/>
                  <a:ext cx="1003080" cy="886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0"/>
                    </a:lnSpc>
                  </a:pPr>
                  <a:r>
                    <a:rPr lang="en-US" sz="550" b="1" spc="-5" dirty="0">
                      <a:solidFill>
                        <a:srgbClr val="474747"/>
                      </a:solidFill>
                      <a:latin typeface="Poppins" panose="00000500000000000000" pitchFamily="2" charset="0"/>
                    </a:rPr>
                    <a:t>How to Receive Information </a:t>
                  </a:r>
                </a:p>
              </p:txBody>
            </p:sp>
            <p:sp>
              <p:nvSpPr>
                <p:cNvPr id="136" name="TextBox 136"/>
                <p:cNvSpPr txBox="1"/>
                <p:nvPr/>
              </p:nvSpPr>
              <p:spPr>
                <a:xfrm>
                  <a:off x="6230292" y="1540211"/>
                  <a:ext cx="1003080" cy="2293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 In-person briefings and </a:t>
                  </a:r>
                </a:p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regular access to an </a:t>
                  </a:r>
                </a:p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interactive project dashboard</a:t>
                  </a:r>
                </a:p>
              </p:txBody>
            </p:sp>
            <p:sp>
              <p:nvSpPr>
                <p:cNvPr id="137" name="TextBox 137"/>
                <p:cNvSpPr txBox="1"/>
                <p:nvPr/>
              </p:nvSpPr>
              <p:spPr>
                <a:xfrm>
                  <a:off x="6230292" y="1991018"/>
                  <a:ext cx="1003080" cy="886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0"/>
                    </a:lnSpc>
                  </a:pPr>
                  <a:r>
                    <a:rPr lang="en-US" sz="550" b="1" spc="-5" dirty="0">
                      <a:solidFill>
                        <a:srgbClr val="474747"/>
                      </a:solidFill>
                      <a:latin typeface="Poppins" panose="00000500000000000000" pitchFamily="2" charset="0"/>
                    </a:rPr>
                    <a:t>How Often</a:t>
                  </a:r>
                </a:p>
              </p:txBody>
            </p:sp>
            <p:sp>
              <p:nvSpPr>
                <p:cNvPr id="138" name="TextBox 138"/>
                <p:cNvSpPr txBox="1"/>
                <p:nvPr/>
              </p:nvSpPr>
              <p:spPr>
                <a:xfrm>
                  <a:off x="6230292" y="2117660"/>
                  <a:ext cx="1003080" cy="2293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Weekly in-person </a:t>
                  </a:r>
                </a:p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briefings; real-time access </a:t>
                  </a:r>
                </a:p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to project dashboard</a:t>
                  </a:r>
                </a:p>
              </p:txBody>
            </p:sp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6E2CF254-B61F-859F-56C3-EC52C1FDE778}"/>
                  </a:ext>
                </a:extLst>
              </p:cNvPr>
              <p:cNvGrpSpPr/>
              <p:nvPr/>
            </p:nvGrpSpPr>
            <p:grpSpPr>
              <a:xfrm>
                <a:off x="7442531" y="792192"/>
                <a:ext cx="1188846" cy="2308000"/>
                <a:chOff x="7442531" y="792192"/>
                <a:chExt cx="1188846" cy="2308000"/>
              </a:xfrm>
            </p:grpSpPr>
            <p:sp>
              <p:nvSpPr>
                <p:cNvPr id="21" name="Freeform 9">
                  <a:extLst>
                    <a:ext uri="{FF2B5EF4-FFF2-40B4-BE49-F238E27FC236}">
                      <a16:creationId xmlns:a16="http://schemas.microsoft.com/office/drawing/2014/main" id="{45E85EF3-C519-CC7D-B05C-40A77EA90836}"/>
                    </a:ext>
                  </a:extLst>
                </p:cNvPr>
                <p:cNvSpPr/>
                <p:nvPr/>
              </p:nvSpPr>
              <p:spPr>
                <a:xfrm>
                  <a:off x="7442531" y="992174"/>
                  <a:ext cx="1188846" cy="2108018"/>
                </a:xfrm>
                <a:prstGeom prst="roundRect">
                  <a:avLst>
                    <a:gd name="adj" fmla="val 4329"/>
                  </a:avLst>
                </a:prstGeom>
                <a:solidFill>
                  <a:srgbClr val="FFFFFF">
                    <a:alpha val="29804"/>
                  </a:srgbClr>
                </a:solidFill>
                <a:ln w="9525" cap="sq">
                  <a:solidFill>
                    <a:srgbClr val="F42A29">
                      <a:alpha val="29804"/>
                    </a:srgbClr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9" name="Freeform 12">
                  <a:extLst>
                    <a:ext uri="{FF2B5EF4-FFF2-40B4-BE49-F238E27FC236}">
                      <a16:creationId xmlns:a16="http://schemas.microsoft.com/office/drawing/2014/main" id="{8E0DEF09-0C33-F262-AB0C-B9BD291D9032}"/>
                    </a:ext>
                  </a:extLst>
                </p:cNvPr>
                <p:cNvSpPr/>
                <p:nvPr/>
              </p:nvSpPr>
              <p:spPr>
                <a:xfrm>
                  <a:off x="7442531" y="792192"/>
                  <a:ext cx="1188846" cy="399964"/>
                </a:xfrm>
                <a:prstGeom prst="roundRect">
                  <a:avLst>
                    <a:gd name="adj" fmla="val 10475"/>
                  </a:avLst>
                </a:prstGeom>
                <a:solidFill>
                  <a:srgbClr val="F42A29"/>
                </a:solidFill>
                <a:ln w="9525" cap="sq">
                  <a:solidFill>
                    <a:srgbClr val="F42A29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6" name="TextBox 146"/>
                <p:cNvSpPr txBox="1"/>
                <p:nvPr/>
              </p:nvSpPr>
              <p:spPr>
                <a:xfrm>
                  <a:off x="7610908" y="867397"/>
                  <a:ext cx="852091" cy="2495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980"/>
                    </a:lnSpc>
                    <a:spcBef>
                      <a:spcPct val="0"/>
                    </a:spcBef>
                  </a:pPr>
                  <a:r>
                    <a:rPr lang="en-US" sz="700" b="1" dirty="0">
                      <a:solidFill>
                        <a:srgbClr val="FFFEF8"/>
                      </a:solidFill>
                      <a:latin typeface="Poppins" panose="00000500000000000000" pitchFamily="2" charset="0"/>
                    </a:rPr>
                    <a:t>POTENTIAL RISKS AND ISSUES</a:t>
                  </a:r>
                </a:p>
              </p:txBody>
            </p:sp>
            <p:sp>
              <p:nvSpPr>
                <p:cNvPr id="147" name="TextBox 147"/>
                <p:cNvSpPr txBox="1"/>
                <p:nvPr/>
              </p:nvSpPr>
              <p:spPr>
                <a:xfrm>
                  <a:off x="7535414" y="1413569"/>
                  <a:ext cx="1003080" cy="886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0"/>
                    </a:lnSpc>
                  </a:pPr>
                  <a:r>
                    <a:rPr lang="en-US" sz="550" b="1" spc="-5" dirty="0">
                      <a:solidFill>
                        <a:srgbClr val="474747"/>
                      </a:solidFill>
                      <a:latin typeface="Poppins" panose="00000500000000000000" pitchFamily="2" charset="0"/>
                    </a:rPr>
                    <a:t>Concerns</a:t>
                  </a:r>
                </a:p>
              </p:txBody>
            </p:sp>
            <p:sp>
              <p:nvSpPr>
                <p:cNvPr id="148" name="TextBox 148"/>
                <p:cNvSpPr txBox="1"/>
                <p:nvPr/>
              </p:nvSpPr>
              <p:spPr>
                <a:xfrm>
                  <a:off x="7535414" y="1540211"/>
                  <a:ext cx="1003080" cy="2293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 Lack of clarity on project milestones affecting stakeholder engagement</a:t>
                  </a:r>
                </a:p>
              </p:txBody>
            </p:sp>
            <p:sp>
              <p:nvSpPr>
                <p:cNvPr id="149" name="TextBox 149"/>
                <p:cNvSpPr txBox="1"/>
                <p:nvPr/>
              </p:nvSpPr>
              <p:spPr>
                <a:xfrm>
                  <a:off x="7535414" y="1991018"/>
                  <a:ext cx="1003080" cy="886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0"/>
                    </a:lnSpc>
                  </a:pPr>
                  <a:r>
                    <a:rPr lang="en-US" sz="550" b="1" spc="-5" dirty="0">
                      <a:solidFill>
                        <a:srgbClr val="474747"/>
                      </a:solidFill>
                      <a:latin typeface="Poppins" panose="00000500000000000000" pitchFamily="2" charset="0"/>
                    </a:rPr>
                    <a:t>Risks</a:t>
                  </a:r>
                </a:p>
              </p:txBody>
            </p:sp>
            <p:sp>
              <p:nvSpPr>
                <p:cNvPr id="150" name="TextBox 150"/>
                <p:cNvSpPr txBox="1"/>
                <p:nvPr/>
              </p:nvSpPr>
              <p:spPr>
                <a:xfrm>
                  <a:off x="7535414" y="2117660"/>
                  <a:ext cx="1003080" cy="2293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Scope changes </a:t>
                  </a:r>
                </a:p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impacting project timelines </a:t>
                  </a:r>
                </a:p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and resource allocation</a:t>
                  </a:r>
                </a:p>
              </p:txBody>
            </p:sp>
            <p:sp>
              <p:nvSpPr>
                <p:cNvPr id="151" name="TextBox 151"/>
                <p:cNvSpPr txBox="1"/>
                <p:nvPr/>
              </p:nvSpPr>
              <p:spPr>
                <a:xfrm>
                  <a:off x="7535414" y="2568468"/>
                  <a:ext cx="1003080" cy="886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0"/>
                    </a:lnSpc>
                  </a:pPr>
                  <a:r>
                    <a:rPr lang="en-US" sz="550" b="1" spc="-5" dirty="0">
                      <a:solidFill>
                        <a:srgbClr val="474747"/>
                      </a:solidFill>
                      <a:latin typeface="Poppins" panose="00000500000000000000" pitchFamily="2" charset="0"/>
                    </a:rPr>
                    <a:t>Issues</a:t>
                  </a:r>
                </a:p>
              </p:txBody>
            </p:sp>
            <p:sp>
              <p:nvSpPr>
                <p:cNvPr id="152" name="TextBox 152"/>
                <p:cNvSpPr txBox="1"/>
                <p:nvPr/>
              </p:nvSpPr>
              <p:spPr>
                <a:xfrm>
                  <a:off x="7535414" y="2695109"/>
                  <a:ext cx="1003080" cy="2293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 Potential for miscommunication </a:t>
                  </a:r>
                </a:p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regarding project updates</a:t>
                  </a:r>
                </a:p>
              </p:txBody>
            </p: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46F43F00-0F20-E35A-C678-0B5224E25184}"/>
                  </a:ext>
                </a:extLst>
              </p:cNvPr>
              <p:cNvGrpSpPr/>
              <p:nvPr/>
            </p:nvGrpSpPr>
            <p:grpSpPr>
              <a:xfrm>
                <a:off x="8747651" y="792192"/>
                <a:ext cx="1188846" cy="2308000"/>
                <a:chOff x="8747651" y="792192"/>
                <a:chExt cx="1188846" cy="2308000"/>
              </a:xfrm>
            </p:grpSpPr>
            <p:sp>
              <p:nvSpPr>
                <p:cNvPr id="22" name="Freeform 9">
                  <a:extLst>
                    <a:ext uri="{FF2B5EF4-FFF2-40B4-BE49-F238E27FC236}">
                      <a16:creationId xmlns:a16="http://schemas.microsoft.com/office/drawing/2014/main" id="{0D34D939-6A55-B744-95D7-21906763A6F0}"/>
                    </a:ext>
                  </a:extLst>
                </p:cNvPr>
                <p:cNvSpPr/>
                <p:nvPr/>
              </p:nvSpPr>
              <p:spPr>
                <a:xfrm>
                  <a:off x="8747651" y="992174"/>
                  <a:ext cx="1188846" cy="2108018"/>
                </a:xfrm>
                <a:prstGeom prst="roundRect">
                  <a:avLst>
                    <a:gd name="adj" fmla="val 4329"/>
                  </a:avLst>
                </a:prstGeom>
                <a:solidFill>
                  <a:srgbClr val="FFFFFF">
                    <a:alpha val="29804"/>
                  </a:srgbClr>
                </a:solidFill>
                <a:ln w="9525" cap="sq">
                  <a:solidFill>
                    <a:srgbClr val="F42A29">
                      <a:alpha val="29804"/>
                    </a:srgbClr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" name="Freeform 12">
                  <a:extLst>
                    <a:ext uri="{FF2B5EF4-FFF2-40B4-BE49-F238E27FC236}">
                      <a16:creationId xmlns:a16="http://schemas.microsoft.com/office/drawing/2014/main" id="{79898D0B-999A-905E-29F1-630FA3C18450}"/>
                    </a:ext>
                  </a:extLst>
                </p:cNvPr>
                <p:cNvSpPr/>
                <p:nvPr/>
              </p:nvSpPr>
              <p:spPr>
                <a:xfrm>
                  <a:off x="8747651" y="792192"/>
                  <a:ext cx="1188846" cy="399964"/>
                </a:xfrm>
                <a:prstGeom prst="roundRect">
                  <a:avLst>
                    <a:gd name="adj" fmla="val 10475"/>
                  </a:avLst>
                </a:prstGeom>
                <a:solidFill>
                  <a:srgbClr val="F42A29"/>
                </a:solidFill>
                <a:ln w="9525" cap="sq">
                  <a:solidFill>
                    <a:srgbClr val="F42A29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0" name="TextBox 160"/>
                <p:cNvSpPr txBox="1"/>
                <p:nvPr/>
              </p:nvSpPr>
              <p:spPr>
                <a:xfrm>
                  <a:off x="8916029" y="867397"/>
                  <a:ext cx="852091" cy="2495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980"/>
                    </a:lnSpc>
                    <a:spcBef>
                      <a:spcPct val="0"/>
                    </a:spcBef>
                  </a:pPr>
                  <a:r>
                    <a:rPr lang="en-US" sz="700" b="1" dirty="0">
                      <a:solidFill>
                        <a:srgbClr val="FFFEF8"/>
                      </a:solidFill>
                      <a:latin typeface="Poppins" panose="00000500000000000000" pitchFamily="2" charset="0"/>
                    </a:rPr>
                    <a:t>MITIGATION STRATEGIES</a:t>
                  </a:r>
                </a:p>
              </p:txBody>
            </p:sp>
            <p:sp>
              <p:nvSpPr>
                <p:cNvPr id="161" name="TextBox 161"/>
                <p:cNvSpPr txBox="1"/>
                <p:nvPr/>
              </p:nvSpPr>
              <p:spPr>
                <a:xfrm>
                  <a:off x="8840535" y="1413569"/>
                  <a:ext cx="1003080" cy="886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0"/>
                    </a:lnSpc>
                  </a:pPr>
                  <a:r>
                    <a:rPr lang="en-US" sz="550" b="1" spc="-5" dirty="0">
                      <a:solidFill>
                        <a:srgbClr val="474747"/>
                      </a:solidFill>
                      <a:latin typeface="Poppins" panose="00000500000000000000" pitchFamily="2" charset="0"/>
                    </a:rPr>
                    <a:t>Strategies for Concerns</a:t>
                  </a:r>
                </a:p>
              </p:txBody>
            </p:sp>
            <p:sp>
              <p:nvSpPr>
                <p:cNvPr id="162" name="TextBox 162"/>
                <p:cNvSpPr txBox="1"/>
                <p:nvPr/>
              </p:nvSpPr>
              <p:spPr>
                <a:xfrm>
                  <a:off x="8840535" y="1540211"/>
                  <a:ext cx="1003080" cy="2293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Provide detailed milestone reports and conduct </a:t>
                  </a:r>
                </a:p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interactive sessions</a:t>
                  </a:r>
                </a:p>
              </p:txBody>
            </p:sp>
            <p:sp>
              <p:nvSpPr>
                <p:cNvPr id="163" name="TextBox 163"/>
                <p:cNvSpPr txBox="1"/>
                <p:nvPr/>
              </p:nvSpPr>
              <p:spPr>
                <a:xfrm>
                  <a:off x="8840535" y="1991018"/>
                  <a:ext cx="1003080" cy="886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0"/>
                    </a:lnSpc>
                  </a:pPr>
                  <a:r>
                    <a:rPr lang="en-US" sz="550" b="1" spc="-5" dirty="0">
                      <a:solidFill>
                        <a:srgbClr val="474747"/>
                      </a:solidFill>
                      <a:latin typeface="Poppins" panose="00000500000000000000" pitchFamily="2" charset="0"/>
                    </a:rPr>
                    <a:t>Strategies for Risks</a:t>
                  </a:r>
                </a:p>
              </p:txBody>
            </p:sp>
            <p:sp>
              <p:nvSpPr>
                <p:cNvPr id="164" name="TextBox 164"/>
                <p:cNvSpPr txBox="1"/>
                <p:nvPr/>
              </p:nvSpPr>
              <p:spPr>
                <a:xfrm>
                  <a:off x="8840535" y="2117660"/>
                  <a:ext cx="1003080" cy="2293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Implement a robust change control process with stakeholder involvement</a:t>
                  </a:r>
                </a:p>
              </p:txBody>
            </p:sp>
            <p:sp>
              <p:nvSpPr>
                <p:cNvPr id="165" name="TextBox 165"/>
                <p:cNvSpPr txBox="1"/>
                <p:nvPr/>
              </p:nvSpPr>
              <p:spPr>
                <a:xfrm>
                  <a:off x="8840535" y="2568468"/>
                  <a:ext cx="1003080" cy="886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0"/>
                    </a:lnSpc>
                  </a:pPr>
                  <a:r>
                    <a:rPr lang="en-US" sz="550" b="1" spc="-5" dirty="0">
                      <a:solidFill>
                        <a:srgbClr val="474747"/>
                      </a:solidFill>
                      <a:latin typeface="Poppins" panose="00000500000000000000" pitchFamily="2" charset="0"/>
                    </a:rPr>
                    <a:t>Strategies for Issues</a:t>
                  </a:r>
                </a:p>
              </p:txBody>
            </p:sp>
            <p:sp>
              <p:nvSpPr>
                <p:cNvPr id="166" name="TextBox 166"/>
                <p:cNvSpPr txBox="1"/>
                <p:nvPr/>
              </p:nvSpPr>
              <p:spPr>
                <a:xfrm>
                  <a:off x="8840535" y="2695109"/>
                  <a:ext cx="1003080" cy="2293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Establish a clear communication protocol to avoid misunderstandings</a:t>
                  </a:r>
                </a:p>
              </p:txBody>
            </p:sp>
          </p:grpSp>
          <p:sp>
            <p:nvSpPr>
              <p:cNvPr id="173" name="TextBox 173"/>
              <p:cNvSpPr txBox="1"/>
              <p:nvPr/>
            </p:nvSpPr>
            <p:spPr>
              <a:xfrm>
                <a:off x="7074111" y="3459483"/>
                <a:ext cx="1923879" cy="19927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616"/>
                  </a:lnSpc>
                  <a:spcBef>
                    <a:spcPct val="0"/>
                  </a:spcBef>
                </a:pPr>
                <a:r>
                  <a:rPr lang="en-US" sz="1154" b="1" dirty="0">
                    <a:solidFill>
                      <a:srgbClr val="F42A29"/>
                    </a:solidFill>
                    <a:latin typeface="Poppins" panose="00000500000000000000" pitchFamily="2" charset="0"/>
                  </a:rPr>
                  <a:t>STAKEHOLDER D</a:t>
                </a:r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17C0B3FD-5832-C955-FFF9-D2D131923F48}"/>
                </a:ext>
              </a:extLst>
            </p:cNvPr>
            <p:cNvGrpSpPr/>
            <p:nvPr/>
          </p:nvGrpSpPr>
          <p:grpSpPr>
            <a:xfrm>
              <a:off x="756903" y="792192"/>
              <a:ext cx="3798248" cy="2866568"/>
              <a:chOff x="756903" y="792192"/>
              <a:chExt cx="3798248" cy="2866568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148E1F0C-5CA5-F614-5385-A208886F12F7}"/>
                  </a:ext>
                </a:extLst>
              </p:cNvPr>
              <p:cNvGrpSpPr/>
              <p:nvPr/>
            </p:nvGrpSpPr>
            <p:grpSpPr>
              <a:xfrm>
                <a:off x="756903" y="792192"/>
                <a:ext cx="1188846" cy="2308000"/>
                <a:chOff x="756903" y="792192"/>
                <a:chExt cx="1188846" cy="2308000"/>
              </a:xfrm>
            </p:grpSpPr>
            <p:sp>
              <p:nvSpPr>
                <p:cNvPr id="9" name="Freeform 9"/>
                <p:cNvSpPr/>
                <p:nvPr/>
              </p:nvSpPr>
              <p:spPr>
                <a:xfrm>
                  <a:off x="756903" y="992174"/>
                  <a:ext cx="1188846" cy="2108018"/>
                </a:xfrm>
                <a:prstGeom prst="roundRect">
                  <a:avLst>
                    <a:gd name="adj" fmla="val 4329"/>
                  </a:avLst>
                </a:prstGeom>
                <a:solidFill>
                  <a:srgbClr val="FFFFFF">
                    <a:alpha val="29804"/>
                  </a:srgbClr>
                </a:solidFill>
                <a:ln w="9525" cap="sq">
                  <a:solidFill>
                    <a:srgbClr val="F5761B">
                      <a:alpha val="29804"/>
                    </a:srgbClr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" name="Freeform 12"/>
                <p:cNvSpPr/>
                <p:nvPr/>
              </p:nvSpPr>
              <p:spPr>
                <a:xfrm>
                  <a:off x="756903" y="792192"/>
                  <a:ext cx="1188846" cy="399964"/>
                </a:xfrm>
                <a:prstGeom prst="roundRect">
                  <a:avLst>
                    <a:gd name="adj" fmla="val 10475"/>
                  </a:avLst>
                </a:prstGeom>
                <a:solidFill>
                  <a:srgbClr val="F5761B"/>
                </a:solidFill>
                <a:ln w="9525" cap="sq">
                  <a:solidFill>
                    <a:srgbClr val="F5761B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" name="TextBox 14"/>
                <p:cNvSpPr txBox="1"/>
                <p:nvPr/>
              </p:nvSpPr>
              <p:spPr>
                <a:xfrm>
                  <a:off x="846379" y="867397"/>
                  <a:ext cx="1009895" cy="2495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980"/>
                    </a:lnSpc>
                    <a:spcBef>
                      <a:spcPct val="0"/>
                    </a:spcBef>
                  </a:pPr>
                  <a:r>
                    <a:rPr lang="en-US" sz="700" b="1" dirty="0">
                      <a:solidFill>
                        <a:srgbClr val="FFFEF8"/>
                      </a:solidFill>
                      <a:latin typeface="Poppins" panose="00000500000000000000" pitchFamily="2" charset="0"/>
                    </a:rPr>
                    <a:t>POTENTIAL RISKS </a:t>
                  </a:r>
                </a:p>
                <a:p>
                  <a:pPr marL="0" lvl="0" indent="0" algn="ctr">
                    <a:lnSpc>
                      <a:spcPts val="980"/>
                    </a:lnSpc>
                    <a:spcBef>
                      <a:spcPct val="0"/>
                    </a:spcBef>
                  </a:pPr>
                  <a:r>
                    <a:rPr lang="en-US" sz="700" b="1" dirty="0">
                      <a:solidFill>
                        <a:srgbClr val="FFFEF8"/>
                      </a:solidFill>
                      <a:latin typeface="Poppins" panose="00000500000000000000" pitchFamily="2" charset="0"/>
                    </a:rPr>
                    <a:t>AND ISSUES</a:t>
                  </a:r>
                </a:p>
              </p:txBody>
            </p:sp>
            <p:sp>
              <p:nvSpPr>
                <p:cNvPr id="15" name="TextBox 15"/>
                <p:cNvSpPr txBox="1"/>
                <p:nvPr/>
              </p:nvSpPr>
              <p:spPr>
                <a:xfrm>
                  <a:off x="849786" y="1413569"/>
                  <a:ext cx="1003080" cy="886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0"/>
                    </a:lnSpc>
                  </a:pPr>
                  <a:r>
                    <a:rPr lang="en-US" sz="550" b="1" spc="-5" dirty="0">
                      <a:solidFill>
                        <a:srgbClr val="474747"/>
                      </a:solidFill>
                      <a:latin typeface="Poppins" panose="00000500000000000000" pitchFamily="2" charset="0"/>
                    </a:rPr>
                    <a:t>Concerns</a:t>
                  </a:r>
                </a:p>
              </p:txBody>
            </p:sp>
            <p:sp>
              <p:nvSpPr>
                <p:cNvPr id="16" name="TextBox 16"/>
                <p:cNvSpPr txBox="1"/>
                <p:nvPr/>
              </p:nvSpPr>
              <p:spPr>
                <a:xfrm>
                  <a:off x="849786" y="1540211"/>
                  <a:ext cx="1003080" cy="2293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00"/>
                    </a:lnSpc>
                  </a:pPr>
                  <a:r>
                    <a:rPr lang="en-US" sz="500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Limited availability for </a:t>
                  </a:r>
                </a:p>
                <a:p>
                  <a:pPr algn="ctr">
                    <a:lnSpc>
                      <a:spcPts val="600"/>
                    </a:lnSpc>
                  </a:pPr>
                  <a:r>
                    <a:rPr lang="en-US" sz="500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project meetings due to conflicting schedules</a:t>
                  </a:r>
                </a:p>
              </p:txBody>
            </p:sp>
            <p:sp>
              <p:nvSpPr>
                <p:cNvPr id="17" name="TextBox 17"/>
                <p:cNvSpPr txBox="1"/>
                <p:nvPr/>
              </p:nvSpPr>
              <p:spPr>
                <a:xfrm>
                  <a:off x="849786" y="1991018"/>
                  <a:ext cx="1003080" cy="886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0"/>
                    </a:lnSpc>
                  </a:pPr>
                  <a:r>
                    <a:rPr lang="en-US" sz="550" b="1" spc="-5" dirty="0">
                      <a:solidFill>
                        <a:srgbClr val="474747"/>
                      </a:solidFill>
                      <a:latin typeface="Poppins" panose="00000500000000000000" pitchFamily="2" charset="0"/>
                    </a:rPr>
                    <a:t>Risks</a:t>
                  </a:r>
                </a:p>
              </p:txBody>
            </p:sp>
            <p:sp>
              <p:nvSpPr>
                <p:cNvPr id="18" name="TextBox 18"/>
                <p:cNvSpPr txBox="1"/>
                <p:nvPr/>
              </p:nvSpPr>
              <p:spPr>
                <a:xfrm>
                  <a:off x="849786" y="2117660"/>
                  <a:ext cx="1003080" cy="2293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Misinterpretation of </a:t>
                  </a:r>
                </a:p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project goals leading to misaligned expectations</a:t>
                  </a:r>
                </a:p>
              </p:txBody>
            </p:sp>
            <p:sp>
              <p:nvSpPr>
                <p:cNvPr id="19" name="TextBox 19"/>
                <p:cNvSpPr txBox="1"/>
                <p:nvPr/>
              </p:nvSpPr>
              <p:spPr>
                <a:xfrm>
                  <a:off x="849786" y="2568468"/>
                  <a:ext cx="1003080" cy="886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0"/>
                    </a:lnSpc>
                  </a:pPr>
                  <a:r>
                    <a:rPr lang="en-US" sz="550" b="1" spc="-5" dirty="0">
                      <a:solidFill>
                        <a:srgbClr val="474747"/>
                      </a:solidFill>
                      <a:latin typeface="Poppins" panose="00000500000000000000" pitchFamily="2" charset="0"/>
                    </a:rPr>
                    <a:t>Issues</a:t>
                  </a:r>
                </a:p>
              </p:txBody>
            </p:sp>
            <p:sp>
              <p:nvSpPr>
                <p:cNvPr id="20" name="TextBox 20"/>
                <p:cNvSpPr txBox="1"/>
                <p:nvPr/>
              </p:nvSpPr>
              <p:spPr>
                <a:xfrm>
                  <a:off x="849786" y="2695109"/>
                  <a:ext cx="1003080" cy="2293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Possible delays in decision-making due to stakeholder </a:t>
                  </a:r>
                </a:p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time constraints</a:t>
                  </a:r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CC99934D-2B42-9B14-D756-B69D13D1D465}"/>
                  </a:ext>
                </a:extLst>
              </p:cNvPr>
              <p:cNvGrpSpPr/>
              <p:nvPr/>
            </p:nvGrpSpPr>
            <p:grpSpPr>
              <a:xfrm>
                <a:off x="2061604" y="792192"/>
                <a:ext cx="1188846" cy="2308000"/>
                <a:chOff x="2061604" y="792192"/>
                <a:chExt cx="1188846" cy="2308000"/>
              </a:xfrm>
            </p:grpSpPr>
            <p:sp>
              <p:nvSpPr>
                <p:cNvPr id="4" name="Freeform 9">
                  <a:extLst>
                    <a:ext uri="{FF2B5EF4-FFF2-40B4-BE49-F238E27FC236}">
                      <a16:creationId xmlns:a16="http://schemas.microsoft.com/office/drawing/2014/main" id="{296298BE-7A25-8A6C-751D-92F531D66E98}"/>
                    </a:ext>
                  </a:extLst>
                </p:cNvPr>
                <p:cNvSpPr/>
                <p:nvPr/>
              </p:nvSpPr>
              <p:spPr>
                <a:xfrm>
                  <a:off x="2061604" y="992174"/>
                  <a:ext cx="1188846" cy="2108018"/>
                </a:xfrm>
                <a:prstGeom prst="roundRect">
                  <a:avLst>
                    <a:gd name="adj" fmla="val 4329"/>
                  </a:avLst>
                </a:prstGeom>
                <a:solidFill>
                  <a:srgbClr val="FFFFFF">
                    <a:alpha val="29804"/>
                  </a:srgbClr>
                </a:solidFill>
                <a:ln w="9525" cap="sq">
                  <a:solidFill>
                    <a:srgbClr val="F5761B">
                      <a:alpha val="29804"/>
                    </a:srgbClr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" name="Freeform 12">
                  <a:extLst>
                    <a:ext uri="{FF2B5EF4-FFF2-40B4-BE49-F238E27FC236}">
                      <a16:creationId xmlns:a16="http://schemas.microsoft.com/office/drawing/2014/main" id="{55B2EF75-7180-6C8A-471D-F9512B171A6B}"/>
                    </a:ext>
                  </a:extLst>
                </p:cNvPr>
                <p:cNvSpPr/>
                <p:nvPr/>
              </p:nvSpPr>
              <p:spPr>
                <a:xfrm>
                  <a:off x="2061604" y="792192"/>
                  <a:ext cx="1188846" cy="399964"/>
                </a:xfrm>
                <a:prstGeom prst="roundRect">
                  <a:avLst>
                    <a:gd name="adj" fmla="val 10475"/>
                  </a:avLst>
                </a:prstGeom>
                <a:solidFill>
                  <a:srgbClr val="F5761B"/>
                </a:solidFill>
                <a:ln w="9525" cap="sq">
                  <a:solidFill>
                    <a:srgbClr val="F5761B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8" name="TextBox 28"/>
                <p:cNvSpPr txBox="1"/>
                <p:nvPr/>
              </p:nvSpPr>
              <p:spPr>
                <a:xfrm>
                  <a:off x="2151080" y="867397"/>
                  <a:ext cx="1009894" cy="2495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980"/>
                    </a:lnSpc>
                    <a:spcBef>
                      <a:spcPct val="0"/>
                    </a:spcBef>
                  </a:pPr>
                  <a:r>
                    <a:rPr lang="en-US" sz="700" b="1" dirty="0">
                      <a:solidFill>
                        <a:srgbClr val="FFFEF8"/>
                      </a:solidFill>
                      <a:latin typeface="Poppins" panose="00000500000000000000" pitchFamily="2" charset="0"/>
                    </a:rPr>
                    <a:t>MITIGATION STRATEGIES</a:t>
                  </a:r>
                </a:p>
              </p:txBody>
            </p:sp>
            <p:sp>
              <p:nvSpPr>
                <p:cNvPr id="29" name="TextBox 29"/>
                <p:cNvSpPr txBox="1"/>
                <p:nvPr/>
              </p:nvSpPr>
              <p:spPr>
                <a:xfrm>
                  <a:off x="2154487" y="1413569"/>
                  <a:ext cx="1003080" cy="886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0"/>
                    </a:lnSpc>
                  </a:pPr>
                  <a:r>
                    <a:rPr lang="en-US" sz="550" b="1" spc="-5" dirty="0">
                      <a:solidFill>
                        <a:srgbClr val="474747"/>
                      </a:solidFill>
                      <a:latin typeface="Poppins" panose="00000500000000000000" pitchFamily="2" charset="0"/>
                    </a:rPr>
                    <a:t>Strategies for Concerns</a:t>
                  </a:r>
                </a:p>
              </p:txBody>
            </p:sp>
            <p:sp>
              <p:nvSpPr>
                <p:cNvPr id="30" name="TextBox 30"/>
                <p:cNvSpPr txBox="1"/>
                <p:nvPr/>
              </p:nvSpPr>
              <p:spPr>
                <a:xfrm>
                  <a:off x="2154487" y="1540211"/>
                  <a:ext cx="1003080" cy="2293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Offer flexible meeting</a:t>
                  </a:r>
                </a:p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times to accommodate </a:t>
                  </a:r>
                </a:p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stakeholder availability</a:t>
                  </a:r>
                </a:p>
              </p:txBody>
            </p:sp>
            <p:sp>
              <p:nvSpPr>
                <p:cNvPr id="31" name="TextBox 31"/>
                <p:cNvSpPr txBox="1"/>
                <p:nvPr/>
              </p:nvSpPr>
              <p:spPr>
                <a:xfrm>
                  <a:off x="2154487" y="1991018"/>
                  <a:ext cx="1003080" cy="886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0"/>
                    </a:lnSpc>
                  </a:pPr>
                  <a:r>
                    <a:rPr lang="en-US" sz="550" b="1" spc="-5" dirty="0">
                      <a:solidFill>
                        <a:srgbClr val="474747"/>
                      </a:solidFill>
                      <a:latin typeface="Poppins" panose="00000500000000000000" pitchFamily="2" charset="0"/>
                    </a:rPr>
                    <a:t>Strategies for Risks</a:t>
                  </a:r>
                </a:p>
              </p:txBody>
            </p:sp>
            <p:sp>
              <p:nvSpPr>
                <p:cNvPr id="32" name="TextBox 32"/>
                <p:cNvSpPr txBox="1"/>
                <p:nvPr/>
              </p:nvSpPr>
              <p:spPr>
                <a:xfrm>
                  <a:off x="2154487" y="2117660"/>
                  <a:ext cx="1003080" cy="2293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 Develop detailed project documentation for clarity </a:t>
                  </a:r>
                </a:p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and shared understanding</a:t>
                  </a:r>
                </a:p>
              </p:txBody>
            </p:sp>
            <p:sp>
              <p:nvSpPr>
                <p:cNvPr id="33" name="TextBox 33"/>
                <p:cNvSpPr txBox="1"/>
                <p:nvPr/>
              </p:nvSpPr>
              <p:spPr>
                <a:xfrm>
                  <a:off x="2154487" y="2568468"/>
                  <a:ext cx="1003080" cy="886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0"/>
                    </a:lnSpc>
                  </a:pPr>
                  <a:r>
                    <a:rPr lang="en-US" sz="550" b="1" spc="-5" dirty="0">
                      <a:solidFill>
                        <a:srgbClr val="474747"/>
                      </a:solidFill>
                      <a:latin typeface="Poppins" panose="00000500000000000000" pitchFamily="2" charset="0"/>
                    </a:rPr>
                    <a:t>Strategies for Issues</a:t>
                  </a:r>
                </a:p>
              </p:txBody>
            </p:sp>
            <p:sp>
              <p:nvSpPr>
                <p:cNvPr id="34" name="TextBox 34"/>
                <p:cNvSpPr txBox="1"/>
                <p:nvPr/>
              </p:nvSpPr>
              <p:spPr>
                <a:xfrm>
                  <a:off x="2154487" y="2695109"/>
                  <a:ext cx="1003080" cy="2293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Establish alternative communication channels </a:t>
                  </a:r>
                </a:p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for urgent decisions</a:t>
                  </a:r>
                </a:p>
              </p:txBody>
            </p: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851058D4-26E1-5B06-8676-777EB3E1E346}"/>
                  </a:ext>
                </a:extLst>
              </p:cNvPr>
              <p:cNvGrpSpPr/>
              <p:nvPr/>
            </p:nvGrpSpPr>
            <p:grpSpPr>
              <a:xfrm>
                <a:off x="3366305" y="792192"/>
                <a:ext cx="1188846" cy="2308000"/>
                <a:chOff x="3366305" y="792192"/>
                <a:chExt cx="1188846" cy="2308000"/>
              </a:xfrm>
            </p:grpSpPr>
            <p:sp>
              <p:nvSpPr>
                <p:cNvPr id="76" name="Freeform 9">
                  <a:extLst>
                    <a:ext uri="{FF2B5EF4-FFF2-40B4-BE49-F238E27FC236}">
                      <a16:creationId xmlns:a16="http://schemas.microsoft.com/office/drawing/2014/main" id="{87865460-CAE3-D48C-BE58-1C9ED0333BEB}"/>
                    </a:ext>
                  </a:extLst>
                </p:cNvPr>
                <p:cNvSpPr/>
                <p:nvPr/>
              </p:nvSpPr>
              <p:spPr>
                <a:xfrm>
                  <a:off x="3366305" y="992174"/>
                  <a:ext cx="1188846" cy="2108018"/>
                </a:xfrm>
                <a:prstGeom prst="roundRect">
                  <a:avLst>
                    <a:gd name="adj" fmla="val 4329"/>
                  </a:avLst>
                </a:prstGeom>
                <a:solidFill>
                  <a:srgbClr val="FFFFFF">
                    <a:alpha val="29804"/>
                  </a:srgbClr>
                </a:solidFill>
                <a:ln w="9525" cap="sq">
                  <a:solidFill>
                    <a:srgbClr val="F5761B">
                      <a:alpha val="29804"/>
                    </a:srgbClr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5" name="Freeform 12">
                  <a:extLst>
                    <a:ext uri="{FF2B5EF4-FFF2-40B4-BE49-F238E27FC236}">
                      <a16:creationId xmlns:a16="http://schemas.microsoft.com/office/drawing/2014/main" id="{D8BE7457-493C-9CC4-E21E-A81CDFA097C2}"/>
                    </a:ext>
                  </a:extLst>
                </p:cNvPr>
                <p:cNvSpPr/>
                <p:nvPr/>
              </p:nvSpPr>
              <p:spPr>
                <a:xfrm>
                  <a:off x="3366305" y="792192"/>
                  <a:ext cx="1188846" cy="399964"/>
                </a:xfrm>
                <a:prstGeom prst="roundRect">
                  <a:avLst>
                    <a:gd name="adj" fmla="val 10475"/>
                  </a:avLst>
                </a:prstGeom>
                <a:solidFill>
                  <a:srgbClr val="F5761B"/>
                </a:solidFill>
                <a:ln w="9525" cap="sq">
                  <a:solidFill>
                    <a:srgbClr val="F5761B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" name="TextBox 42"/>
                <p:cNvSpPr txBox="1"/>
                <p:nvPr/>
              </p:nvSpPr>
              <p:spPr>
                <a:xfrm>
                  <a:off x="3455780" y="867397"/>
                  <a:ext cx="1009895" cy="2495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980"/>
                    </a:lnSpc>
                    <a:spcBef>
                      <a:spcPct val="0"/>
                    </a:spcBef>
                  </a:pPr>
                  <a:r>
                    <a:rPr lang="en-US" sz="700" b="1" dirty="0">
                      <a:solidFill>
                        <a:srgbClr val="FFFEF8"/>
                      </a:solidFill>
                      <a:latin typeface="Poppins" panose="00000500000000000000" pitchFamily="2" charset="0"/>
                    </a:rPr>
                    <a:t>COMMUNICATION PREFERENCES</a:t>
                  </a:r>
                </a:p>
              </p:txBody>
            </p:sp>
            <p:sp>
              <p:nvSpPr>
                <p:cNvPr id="43" name="TextBox 43"/>
                <p:cNvSpPr txBox="1"/>
                <p:nvPr/>
              </p:nvSpPr>
              <p:spPr>
                <a:xfrm>
                  <a:off x="3459188" y="1413569"/>
                  <a:ext cx="1003080" cy="886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0"/>
                    </a:lnSpc>
                  </a:pPr>
                  <a:r>
                    <a:rPr lang="en-US" sz="550" b="1" spc="-5" dirty="0">
                      <a:solidFill>
                        <a:srgbClr val="474747"/>
                      </a:solidFill>
                      <a:latin typeface="Poppins" panose="00000500000000000000" pitchFamily="2" charset="0"/>
                    </a:rPr>
                    <a:t>How to Receive Information </a:t>
                  </a:r>
                </a:p>
              </p:txBody>
            </p:sp>
            <p:sp>
              <p:nvSpPr>
                <p:cNvPr id="44" name="TextBox 44"/>
                <p:cNvSpPr txBox="1"/>
                <p:nvPr/>
              </p:nvSpPr>
              <p:spPr>
                <a:xfrm>
                  <a:off x="3459188" y="1540211"/>
                  <a:ext cx="1003080" cy="15531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Via concise email updates and bi-weekly progress meetings</a:t>
                  </a:r>
                </a:p>
              </p:txBody>
            </p:sp>
            <p:sp>
              <p:nvSpPr>
                <p:cNvPr id="45" name="TextBox 45"/>
                <p:cNvSpPr txBox="1"/>
                <p:nvPr/>
              </p:nvSpPr>
              <p:spPr>
                <a:xfrm>
                  <a:off x="3459188" y="1991018"/>
                  <a:ext cx="1003080" cy="8863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60"/>
                    </a:lnSpc>
                  </a:pPr>
                  <a:r>
                    <a:rPr lang="en-US" sz="550" b="1" spc="-5" dirty="0">
                      <a:solidFill>
                        <a:srgbClr val="474747"/>
                      </a:solidFill>
                      <a:latin typeface="Poppins" panose="00000500000000000000" pitchFamily="2" charset="0"/>
                    </a:rPr>
                    <a:t>How Often</a:t>
                  </a:r>
                </a:p>
              </p:txBody>
            </p:sp>
            <p:sp>
              <p:nvSpPr>
                <p:cNvPr id="46" name="TextBox 46"/>
                <p:cNvSpPr txBox="1"/>
                <p:nvPr/>
              </p:nvSpPr>
              <p:spPr>
                <a:xfrm>
                  <a:off x="3459188" y="2117660"/>
                  <a:ext cx="1003080" cy="22939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 Bi-weekly email </a:t>
                  </a:r>
                </a:p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updates monthly</a:t>
                  </a:r>
                </a:p>
                <a:p>
                  <a:pPr marL="0" lvl="1" indent="0" algn="ctr">
                    <a:lnSpc>
                      <a:spcPts val="600"/>
                    </a:lnSpc>
                    <a:spcBef>
                      <a:spcPct val="0"/>
                    </a:spcBef>
                  </a:pPr>
                  <a:r>
                    <a:rPr lang="en-US" sz="500" u="none" strike="noStrike" spc="-5" dirty="0">
                      <a:solidFill>
                        <a:srgbClr val="494949"/>
                      </a:solidFill>
                      <a:latin typeface="Poppins" panose="00000500000000000000" pitchFamily="2" charset="0"/>
                    </a:rPr>
                    <a:t> progress meetings</a:t>
                  </a:r>
                </a:p>
              </p:txBody>
            </p:sp>
          </p:grpSp>
          <p:sp>
            <p:nvSpPr>
              <p:cNvPr id="172" name="TextBox 172"/>
              <p:cNvSpPr txBox="1"/>
              <p:nvPr/>
            </p:nvSpPr>
            <p:spPr>
              <a:xfrm>
                <a:off x="1693184" y="3459483"/>
                <a:ext cx="1923879" cy="19927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616"/>
                  </a:lnSpc>
                  <a:spcBef>
                    <a:spcPct val="0"/>
                  </a:spcBef>
                </a:pPr>
                <a:r>
                  <a:rPr lang="en-US" sz="1154" b="1" dirty="0">
                    <a:solidFill>
                      <a:srgbClr val="F5761B"/>
                    </a:solidFill>
                    <a:latin typeface="Poppins" panose="00000500000000000000" pitchFamily="2" charset="0"/>
                  </a:rPr>
                  <a:t>STAKEHOLDER C</a:t>
                </a:r>
              </a:p>
            </p:txBody>
          </p:sp>
        </p:grpSp>
        <p:sp>
          <p:nvSpPr>
            <p:cNvPr id="167" name="TemplateLAB"/>
            <p:cNvSpPr/>
            <p:nvPr/>
          </p:nvSpPr>
          <p:spPr>
            <a:xfrm>
              <a:off x="9381252" y="6892037"/>
              <a:ext cx="557259" cy="91948"/>
            </a:xfrm>
            <a:custGeom>
              <a:avLst/>
              <a:gdLst/>
              <a:ahLst/>
              <a:cxnLst/>
              <a:rect l="l" t="t" r="r" b="b"/>
              <a:pathLst>
                <a:path w="557259" h="91948">
                  <a:moveTo>
                    <a:pt x="0" y="0"/>
                  </a:moveTo>
                  <a:lnTo>
                    <a:pt x="557259" y="0"/>
                  </a:lnTo>
                  <a:lnTo>
                    <a:pt x="557259" y="91948"/>
                  </a:lnTo>
                  <a:lnTo>
                    <a:pt x="0" y="919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669929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401</Words>
  <Application>Microsoft Office PowerPoint</Application>
  <PresentationFormat>Custom</PresentationFormat>
  <Paragraphs>119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Poppins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Stakeholder map (Landscape)</dc:title>
  <dc:creator>Hoang Anh</dc:creator>
  <cp:lastModifiedBy>Hoang Anh</cp:lastModifiedBy>
  <cp:revision>9</cp:revision>
  <dcterms:created xsi:type="dcterms:W3CDTF">2006-08-16T00:00:00Z</dcterms:created>
  <dcterms:modified xsi:type="dcterms:W3CDTF">2023-12-21T13:34:06Z</dcterms:modified>
  <dc:identifier>DAF3kxHriPA</dc:identifier>
</cp:coreProperties>
</file>