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86" y="7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6">
            <a:extLst>
              <a:ext uri="{FF2B5EF4-FFF2-40B4-BE49-F238E27FC236}">
                <a16:creationId xmlns:a16="http://schemas.microsoft.com/office/drawing/2014/main" id="{9DCB1739-848D-2634-9321-1247C3A1B29B}"/>
              </a:ext>
            </a:extLst>
          </p:cNvPr>
          <p:cNvGrpSpPr/>
          <p:nvPr/>
        </p:nvGrpSpPr>
        <p:grpSpPr>
          <a:xfrm>
            <a:off x="0" y="556183"/>
            <a:ext cx="10693400" cy="7003817"/>
            <a:chOff x="0" y="556183"/>
            <a:chExt cx="10693400" cy="700381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8325EB0-00F1-DBEE-4DF7-ABB16F8C6CA8}"/>
                </a:ext>
              </a:extLst>
            </p:cNvPr>
            <p:cNvGrpSpPr/>
            <p:nvPr/>
          </p:nvGrpSpPr>
          <p:grpSpPr>
            <a:xfrm>
              <a:off x="0" y="1840579"/>
              <a:ext cx="10693400" cy="5719421"/>
              <a:chOff x="0" y="1840579"/>
              <a:chExt cx="10693400" cy="5719421"/>
            </a:xfrm>
          </p:grpSpPr>
          <p:sp>
            <p:nvSpPr>
              <p:cNvPr id="15" name="AutoShape 15"/>
              <p:cNvSpPr/>
              <p:nvPr/>
            </p:nvSpPr>
            <p:spPr>
              <a:xfrm flipH="1">
                <a:off x="0" y="1914044"/>
                <a:ext cx="10693400" cy="0"/>
              </a:xfrm>
              <a:prstGeom prst="line">
                <a:avLst/>
              </a:prstGeom>
              <a:ln w="19050" cap="flat">
                <a:solidFill>
                  <a:srgbClr val="000000">
                    <a:alpha val="36863"/>
                  </a:srgbClr>
                </a:solidFill>
                <a:prstDash val="solid"/>
                <a:headEnd type="triangle" w="med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" name="AutoShape 2"/>
              <p:cNvSpPr/>
              <p:nvPr/>
            </p:nvSpPr>
            <p:spPr>
              <a:xfrm flipH="1">
                <a:off x="1039316" y="1946624"/>
                <a:ext cx="0" cy="5613376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H="1">
                <a:off x="0" y="1914044"/>
                <a:ext cx="1039316" cy="0"/>
              </a:xfrm>
              <a:prstGeom prst="line">
                <a:avLst/>
              </a:prstGeom>
              <a:ln w="28575" cap="flat">
                <a:solidFill>
                  <a:srgbClr val="FF63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H="1">
                <a:off x="0" y="4109052"/>
                <a:ext cx="10693400" cy="0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H="1">
                <a:off x="0" y="5149745"/>
                <a:ext cx="10693400" cy="0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H="1">
                <a:off x="0" y="7171266"/>
                <a:ext cx="10693400" cy="0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7889831" y="1946624"/>
                <a:ext cx="0" cy="5613376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7816366" y="1840579"/>
                <a:ext cx="146930" cy="14693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63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965851" y="1840579"/>
                <a:ext cx="146930" cy="14693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63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H="1">
                <a:off x="3322821" y="1946624"/>
                <a:ext cx="0" cy="5613376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3249356" y="1840579"/>
                <a:ext cx="146930" cy="14693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63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5606326" y="1946624"/>
                <a:ext cx="0" cy="5613376"/>
              </a:xfrm>
              <a:prstGeom prst="line">
                <a:avLst/>
              </a:prstGeom>
              <a:ln w="9525" cap="flat">
                <a:solidFill>
                  <a:srgbClr val="000000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5532861" y="1840579"/>
                <a:ext cx="146930" cy="14693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63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F302D7A-665E-B610-F96C-E39B2F4A0835}"/>
                </a:ext>
              </a:extLst>
            </p:cNvPr>
            <p:cNvGrpSpPr/>
            <p:nvPr/>
          </p:nvGrpSpPr>
          <p:grpSpPr>
            <a:xfrm>
              <a:off x="466349" y="2196688"/>
              <a:ext cx="9736696" cy="4710275"/>
              <a:chOff x="466349" y="2196688"/>
              <a:chExt cx="9736696" cy="4710275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1249225" y="4391697"/>
                <a:ext cx="1699963" cy="475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Economic downturn may reduce purchasing power. Unfavorable user experience could lead to negative reviews, impacting brand reputation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10F9398-2566-AC3D-8FB9-3AA5D48908AC}"/>
                  </a:ext>
                </a:extLst>
              </p:cNvPr>
              <p:cNvGrpSpPr/>
              <p:nvPr/>
            </p:nvGrpSpPr>
            <p:grpSpPr>
              <a:xfrm>
                <a:off x="1249225" y="5414047"/>
                <a:ext cx="1699963" cy="1492916"/>
                <a:chOff x="1249225" y="5422865"/>
                <a:chExt cx="1699963" cy="1492916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1249225" y="5422865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01.</a:t>
                  </a:r>
                  <a:r>
                    <a:rPr lang="en-US" sz="700" b="1" dirty="0">
                      <a:solidFill>
                        <a:srgbClr val="000000"/>
                      </a:solidFill>
                      <a:latin typeface="Inter"/>
                    </a:rPr>
                    <a:t>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Implementing loyalty programs to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retain customers. Leveraging customer feedback for product improvement enhances satisfaction and loyalty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249225" y="6285159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02.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Expanding product range to meet diverse needs. Utilizing social media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for positive brand engagement and customer relationship building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D5E7EFA-D6DB-4FD5-B747-4E6554F95B86}"/>
                  </a:ext>
                </a:extLst>
              </p:cNvPr>
              <p:cNvGrpSpPr/>
              <p:nvPr/>
            </p:nvGrpSpPr>
            <p:grpSpPr>
              <a:xfrm>
                <a:off x="1249225" y="2196688"/>
                <a:ext cx="1699963" cy="1629720"/>
                <a:chOff x="1249225" y="2187163"/>
                <a:chExt cx="1699963" cy="1629720"/>
              </a:xfrm>
            </p:grpSpPr>
            <p:sp>
              <p:nvSpPr>
                <p:cNvPr id="6" name="TextBox 6"/>
                <p:cNvSpPr txBox="1"/>
                <p:nvPr/>
              </p:nvSpPr>
              <p:spPr>
                <a:xfrm>
                  <a:off x="1249225" y="2187163"/>
                  <a:ext cx="1275843" cy="1569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26"/>
                    </a:lnSpc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Discovery Phase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249225" y="2392441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Customers explore product offerings, seeking information to understand features and benefits before making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a purchase decision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249225" y="3136202"/>
                  <a:ext cx="1697357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Engagement Stage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249225" y="3341479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After the purchase, customers actively engage with the product, providing feedback and forming a lasting connection with the brand</a:t>
                  </a:r>
                </a:p>
              </p:txBody>
            </p:sp>
          </p:grpSp>
          <p:sp>
            <p:nvSpPr>
              <p:cNvPr id="25" name="TextBox 25"/>
              <p:cNvSpPr txBox="1"/>
              <p:nvPr/>
            </p:nvSpPr>
            <p:spPr>
              <a:xfrm>
                <a:off x="8099740" y="4391697"/>
                <a:ext cx="1699963" cy="475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Supply chain disruptions may impact product delivery. Dependence on </a:t>
                </a:r>
              </a:p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a single supplier may result in vulnerability to market fluctuations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671F8EE-8DD8-58C8-046F-AF910825B922}"/>
                  </a:ext>
                </a:extLst>
              </p:cNvPr>
              <p:cNvGrpSpPr/>
              <p:nvPr/>
            </p:nvGrpSpPr>
            <p:grpSpPr>
              <a:xfrm>
                <a:off x="8099740" y="5414047"/>
                <a:ext cx="1850831" cy="1492916"/>
                <a:chOff x="8099740" y="5422865"/>
                <a:chExt cx="1850831" cy="1492916"/>
              </a:xfrm>
            </p:grpSpPr>
            <p:sp>
              <p:nvSpPr>
                <p:cNvPr id="26" name="TextBox 26"/>
                <p:cNvSpPr txBox="1"/>
                <p:nvPr/>
              </p:nvSpPr>
              <p:spPr>
                <a:xfrm>
                  <a:off x="8099740" y="5422865"/>
                  <a:ext cx="1850831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01.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Implementing robust supply chain management systems. Collaborating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with suppliers for innovative product development and cost-effective solutions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8099740" y="6285159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02.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Expand suppliers for risk mitigation, create transparent communication, and foster partnerships for shared growth and success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39A9EC2-DFC9-75F2-A261-613D14C7E842}"/>
                  </a:ext>
                </a:extLst>
              </p:cNvPr>
              <p:cNvGrpSpPr/>
              <p:nvPr/>
            </p:nvGrpSpPr>
            <p:grpSpPr>
              <a:xfrm>
                <a:off x="8099740" y="2196688"/>
                <a:ext cx="2103305" cy="1629720"/>
                <a:chOff x="8099740" y="2187163"/>
                <a:chExt cx="2103305" cy="1629720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8099740" y="2187163"/>
                  <a:ext cx="2103305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Onboarding Phase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8099740" y="2392441"/>
                  <a:ext cx="1784600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Suppliers align with the company, establishing communication channels and grasping procurement processes to fulfill product and service delivery needs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8099740" y="3136202"/>
                  <a:ext cx="2063092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Performance Stage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8099740" y="3341479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Thriving suppliers achieve performance, meeting quality standards, timelines, fostering mutually beneficial long-term relationships consistently</a:t>
                  </a:r>
                </a:p>
              </p:txBody>
            </p:sp>
          </p:grpSp>
          <p:sp>
            <p:nvSpPr>
              <p:cNvPr id="44" name="TextBox 44"/>
              <p:cNvSpPr txBox="1"/>
              <p:nvPr/>
            </p:nvSpPr>
            <p:spPr>
              <a:xfrm>
                <a:off x="3532730" y="4391697"/>
                <a:ext cx="1699963" cy="475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Job insecurity during economic downturns. Lack of professional development opportunities may lead </a:t>
                </a:r>
              </a:p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to disengagement and turnover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6CA093A-5189-EE16-AB16-B7CC50419705}"/>
                  </a:ext>
                </a:extLst>
              </p:cNvPr>
              <p:cNvGrpSpPr/>
              <p:nvPr/>
            </p:nvGrpSpPr>
            <p:grpSpPr>
              <a:xfrm>
                <a:off x="3532730" y="5414047"/>
                <a:ext cx="1699963" cy="1492916"/>
                <a:chOff x="3532730" y="5422865"/>
                <a:chExt cx="1699963" cy="1492916"/>
              </a:xfrm>
            </p:grpSpPr>
            <p:sp>
              <p:nvSpPr>
                <p:cNvPr id="45" name="TextBox 45"/>
                <p:cNvSpPr txBox="1"/>
                <p:nvPr/>
              </p:nvSpPr>
              <p:spPr>
                <a:xfrm>
                  <a:off x="3532730" y="5422865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01.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Offering training programs for skill enhancement. Recognizing and rewarding employee contributions enhances motivation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3532730" y="6285159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02.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Enhancing work-life balance through flexible arrangements and nurturing open communication for a collaborative and positive workplace atmosphere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55D5F2D-EAE0-512D-F365-8E43CCB284A6}"/>
                  </a:ext>
                </a:extLst>
              </p:cNvPr>
              <p:cNvGrpSpPr/>
              <p:nvPr/>
            </p:nvGrpSpPr>
            <p:grpSpPr>
              <a:xfrm>
                <a:off x="3532730" y="2196688"/>
                <a:ext cx="1699963" cy="1629720"/>
                <a:chOff x="3532730" y="2187163"/>
                <a:chExt cx="1699963" cy="1629720"/>
              </a:xfrm>
            </p:grpSpPr>
            <p:sp>
              <p:nvSpPr>
                <p:cNvPr id="42" name="TextBox 42"/>
                <p:cNvSpPr txBox="1"/>
                <p:nvPr/>
              </p:nvSpPr>
              <p:spPr>
                <a:xfrm>
                  <a:off x="3532730" y="2187163"/>
                  <a:ext cx="1621571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Onboarding Phase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3532730" y="2392441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New employees undergo onboarding, where they learn about the company culture, policies, and their roles within the organization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3532730" y="3136202"/>
                  <a:ext cx="1697357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Growth Stage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3532730" y="3341479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As employees gain experience,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they enter the growth stage, actively contributing to projects, advancing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their careers</a:t>
                  </a:r>
                </a:p>
              </p:txBody>
            </p:sp>
          </p:grpSp>
          <p:sp>
            <p:nvSpPr>
              <p:cNvPr id="59" name="TextBox 59"/>
              <p:cNvSpPr txBox="1"/>
              <p:nvPr/>
            </p:nvSpPr>
            <p:spPr>
              <a:xfrm>
                <a:off x="5816235" y="4391697"/>
                <a:ext cx="1699963" cy="475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Regulatory changes may affect investment strategies. Failure to diversify investments increases exposure to market risks</a:t>
                </a: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263051F-6429-826D-E85E-CEBD9D582BE8}"/>
                  </a:ext>
                </a:extLst>
              </p:cNvPr>
              <p:cNvGrpSpPr/>
              <p:nvPr/>
            </p:nvGrpSpPr>
            <p:grpSpPr>
              <a:xfrm>
                <a:off x="5816235" y="5414047"/>
                <a:ext cx="1699963" cy="1492916"/>
                <a:chOff x="5816235" y="5422865"/>
                <a:chExt cx="1699963" cy="1492916"/>
              </a:xfrm>
            </p:grpSpPr>
            <p:sp>
              <p:nvSpPr>
                <p:cNvPr id="60" name="TextBox 60"/>
                <p:cNvSpPr txBox="1"/>
                <p:nvPr/>
              </p:nvSpPr>
              <p:spPr>
                <a:xfrm>
                  <a:off x="5816235" y="5422865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01.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Regularly updating investors on company performance. Diversifying investment portfolios to mitigate risks and maximize returns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5816235" y="6285159"/>
                  <a:ext cx="1699963" cy="6306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02.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Utilizing technology for instant market analysis, while forming key alliances and acquisitions to strengthen market standing and shareholder value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9503417-E0BA-EABD-EF40-26AC7F6C1896}"/>
                  </a:ext>
                </a:extLst>
              </p:cNvPr>
              <p:cNvGrpSpPr/>
              <p:nvPr/>
            </p:nvGrpSpPr>
            <p:grpSpPr>
              <a:xfrm>
                <a:off x="5816235" y="2196688"/>
                <a:ext cx="1699963" cy="1629720"/>
                <a:chOff x="5816235" y="2187163"/>
                <a:chExt cx="1699963" cy="1629720"/>
              </a:xfrm>
            </p:grpSpPr>
            <p:sp>
              <p:nvSpPr>
                <p:cNvPr id="57" name="TextBox 57"/>
                <p:cNvSpPr txBox="1"/>
                <p:nvPr/>
              </p:nvSpPr>
              <p:spPr>
                <a:xfrm>
                  <a:off x="5816235" y="2187163"/>
                  <a:ext cx="1699963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Research Phase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5816235" y="2392441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Investors conduct thorough research on the company's financial health, market position, and growth potential before making investment decisions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5816235" y="3136202"/>
                  <a:ext cx="1697357" cy="154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26"/>
                    </a:lnSpc>
                    <a:spcBef>
                      <a:spcPct val="0"/>
                    </a:spcBef>
                  </a:pPr>
                  <a:r>
                    <a:rPr lang="en-US" sz="947" b="1" dirty="0">
                      <a:solidFill>
                        <a:srgbClr val="000000"/>
                      </a:solidFill>
                      <a:latin typeface="Inter" panose="02000503000000020004" pitchFamily="2" charset="0"/>
                    </a:rPr>
                    <a:t>Monitoring Stage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5816235" y="3341479"/>
                  <a:ext cx="1699963" cy="4754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Prior to investing, thorough research </a:t>
                  </a:r>
                </a:p>
                <a:p>
                  <a:pPr>
                    <a:lnSpc>
                      <a:spcPts val="98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Inter"/>
                    </a:rPr>
                    <a:t>is conducted by investors on the company's financial health, market position, and growth potential</a:t>
                  </a:r>
                </a:p>
              </p:txBody>
            </p:sp>
          </p:grpSp>
          <p:sp>
            <p:nvSpPr>
              <p:cNvPr id="69" name="TextBox 69"/>
              <p:cNvSpPr txBox="1"/>
              <p:nvPr/>
            </p:nvSpPr>
            <p:spPr>
              <a:xfrm rot="-5400000">
                <a:off x="-188804" y="2933125"/>
                <a:ext cx="1467151" cy="1568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0"/>
                  </a:lnSpc>
                </a:pPr>
                <a:r>
                  <a:rPr lang="en-US" sz="950" b="1" dirty="0">
                    <a:solidFill>
                      <a:srgbClr val="000000"/>
                    </a:solidFill>
                    <a:latin typeface="Inter" panose="02000503000000020004" pitchFamily="2" charset="0"/>
                  </a:rPr>
                  <a:t>PHASES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 rot="-5400000">
                <a:off x="135420" y="4550975"/>
                <a:ext cx="818704" cy="1568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30"/>
                  </a:lnSpc>
                  <a:spcBef>
                    <a:spcPct val="0"/>
                  </a:spcBef>
                </a:pPr>
                <a:r>
                  <a:rPr lang="en-US" sz="950" b="1" u="none" strike="noStrike" dirty="0">
                    <a:solidFill>
                      <a:srgbClr val="000000"/>
                    </a:solidFill>
                    <a:latin typeface="Inter" panose="02000503000000020004" pitchFamily="2" charset="0"/>
                  </a:rPr>
                  <a:t>RISKS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 rot="-5400000">
                <a:off x="-188804" y="6082083"/>
                <a:ext cx="1467151" cy="1568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30"/>
                  </a:lnSpc>
                  <a:spcBef>
                    <a:spcPct val="0"/>
                  </a:spcBef>
                </a:pPr>
                <a:r>
                  <a:rPr lang="en-US" sz="950" b="1" u="none" strike="noStrike" dirty="0">
                    <a:solidFill>
                      <a:srgbClr val="000000"/>
                    </a:solidFill>
                    <a:latin typeface="Inter" panose="02000503000000020004" pitchFamily="2" charset="0"/>
                  </a:rPr>
                  <a:t>OPPORTUNITIES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85D4EE8-7C51-9F88-A9D7-3E59C31EBB2C}"/>
                </a:ext>
              </a:extLst>
            </p:cNvPr>
            <p:cNvGrpSpPr/>
            <p:nvPr/>
          </p:nvGrpSpPr>
          <p:grpSpPr>
            <a:xfrm>
              <a:off x="1112780" y="1250566"/>
              <a:ext cx="8987091" cy="464729"/>
              <a:chOff x="1112780" y="1250566"/>
              <a:chExt cx="8987091" cy="46472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4DB4BEC-1E67-B9E2-BC35-59A9A4FF8C49}"/>
                  </a:ext>
                </a:extLst>
              </p:cNvPr>
              <p:cNvGrpSpPr/>
              <p:nvPr/>
            </p:nvGrpSpPr>
            <p:grpSpPr>
              <a:xfrm>
                <a:off x="1112780" y="1250566"/>
                <a:ext cx="2136575" cy="464729"/>
                <a:chOff x="1112780" y="1250566"/>
                <a:chExt cx="2136575" cy="464729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1112780" y="1250566"/>
                  <a:ext cx="2136575" cy="464729"/>
                </a:xfrm>
                <a:prstGeom prst="roundRect">
                  <a:avLst>
                    <a:gd name="adj" fmla="val 19126"/>
                  </a:avLst>
                </a:prstGeom>
                <a:solidFill>
                  <a:srgbClr val="FF63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1543146" y="1388385"/>
                  <a:ext cx="1275843" cy="18909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6"/>
                    </a:lnSpc>
                  </a:pPr>
                  <a:r>
                    <a:rPr lang="en-US" sz="1147" b="1" dirty="0">
                      <a:solidFill>
                        <a:srgbClr val="FFFEF8"/>
                      </a:solidFill>
                      <a:latin typeface="Inter" panose="02000503000000020004" pitchFamily="2" charset="0"/>
                    </a:rPr>
                    <a:t>Customer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A3D9437-ED3A-AD59-587A-939330846A8F}"/>
                  </a:ext>
                </a:extLst>
              </p:cNvPr>
              <p:cNvGrpSpPr/>
              <p:nvPr/>
            </p:nvGrpSpPr>
            <p:grpSpPr>
              <a:xfrm>
                <a:off x="7963296" y="1250566"/>
                <a:ext cx="2136575" cy="464729"/>
                <a:chOff x="7963296" y="1250566"/>
                <a:chExt cx="2136575" cy="464729"/>
              </a:xfrm>
            </p:grpSpPr>
            <p:sp>
              <p:nvSpPr>
                <p:cNvPr id="30" name="Freeform 4">
                  <a:extLst>
                    <a:ext uri="{FF2B5EF4-FFF2-40B4-BE49-F238E27FC236}">
                      <a16:creationId xmlns:a16="http://schemas.microsoft.com/office/drawing/2014/main" id="{20CB8BC8-6705-2A9A-088B-AB5A42FFE4A6}"/>
                    </a:ext>
                  </a:extLst>
                </p:cNvPr>
                <p:cNvSpPr/>
                <p:nvPr/>
              </p:nvSpPr>
              <p:spPr>
                <a:xfrm>
                  <a:off x="7963296" y="1250566"/>
                  <a:ext cx="2136575" cy="464729"/>
                </a:xfrm>
                <a:prstGeom prst="roundRect">
                  <a:avLst>
                    <a:gd name="adj" fmla="val 19126"/>
                  </a:avLst>
                </a:prstGeom>
                <a:solidFill>
                  <a:srgbClr val="FF63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8229821" y="1386564"/>
                  <a:ext cx="1603526" cy="1927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6"/>
                    </a:lnSpc>
                  </a:pPr>
                  <a:r>
                    <a:rPr lang="en-US" sz="1147" b="1" dirty="0">
                      <a:solidFill>
                        <a:srgbClr val="FFFEF8"/>
                      </a:solidFill>
                      <a:latin typeface="Inter" panose="02000503000000020004" pitchFamily="2" charset="0"/>
                    </a:rPr>
                    <a:t> Supplier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D5802FC-4EB0-F74F-640F-7CCE4CF5C225}"/>
                  </a:ext>
                </a:extLst>
              </p:cNvPr>
              <p:cNvGrpSpPr/>
              <p:nvPr/>
            </p:nvGrpSpPr>
            <p:grpSpPr>
              <a:xfrm>
                <a:off x="3396286" y="1250566"/>
                <a:ext cx="2136575" cy="464729"/>
                <a:chOff x="3396286" y="1250566"/>
                <a:chExt cx="2136575" cy="464729"/>
              </a:xfrm>
            </p:grpSpPr>
            <p:sp>
              <p:nvSpPr>
                <p:cNvPr id="3" name="Freeform 4">
                  <a:extLst>
                    <a:ext uri="{FF2B5EF4-FFF2-40B4-BE49-F238E27FC236}">
                      <a16:creationId xmlns:a16="http://schemas.microsoft.com/office/drawing/2014/main" id="{BA2923A3-A7E2-68FE-97EB-2EED1B964262}"/>
                    </a:ext>
                  </a:extLst>
                </p:cNvPr>
                <p:cNvSpPr/>
                <p:nvPr/>
              </p:nvSpPr>
              <p:spPr>
                <a:xfrm>
                  <a:off x="3396286" y="1250566"/>
                  <a:ext cx="2136575" cy="464729"/>
                </a:xfrm>
                <a:prstGeom prst="roundRect">
                  <a:avLst>
                    <a:gd name="adj" fmla="val 19126"/>
                  </a:avLst>
                </a:prstGeom>
                <a:solidFill>
                  <a:srgbClr val="FF63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3662810" y="1388385"/>
                  <a:ext cx="1603527" cy="18909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6"/>
                    </a:lnSpc>
                  </a:pPr>
                  <a:r>
                    <a:rPr lang="en-US" sz="1147" b="1" dirty="0">
                      <a:solidFill>
                        <a:srgbClr val="FFFEF8"/>
                      </a:solidFill>
                      <a:latin typeface="Inter" panose="02000503000000020004" pitchFamily="2" charset="0"/>
                    </a:rPr>
                    <a:t> Employee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B7A8E76-AED5-DC45-EE52-28129CD8C1B5}"/>
                  </a:ext>
                </a:extLst>
              </p:cNvPr>
              <p:cNvGrpSpPr/>
              <p:nvPr/>
            </p:nvGrpSpPr>
            <p:grpSpPr>
              <a:xfrm>
                <a:off x="5679791" y="1250566"/>
                <a:ext cx="2136575" cy="464729"/>
                <a:chOff x="5679791" y="1250566"/>
                <a:chExt cx="2136575" cy="464729"/>
              </a:xfrm>
            </p:grpSpPr>
            <p:sp>
              <p:nvSpPr>
                <p:cNvPr id="20" name="Freeform 4">
                  <a:extLst>
                    <a:ext uri="{FF2B5EF4-FFF2-40B4-BE49-F238E27FC236}">
                      <a16:creationId xmlns:a16="http://schemas.microsoft.com/office/drawing/2014/main" id="{C943A207-27A4-6643-E9BD-0EE4530304FF}"/>
                    </a:ext>
                  </a:extLst>
                </p:cNvPr>
                <p:cNvSpPr/>
                <p:nvPr/>
              </p:nvSpPr>
              <p:spPr>
                <a:xfrm>
                  <a:off x="5679791" y="1250566"/>
                  <a:ext cx="2136575" cy="464729"/>
                </a:xfrm>
                <a:prstGeom prst="roundRect">
                  <a:avLst>
                    <a:gd name="adj" fmla="val 19126"/>
                  </a:avLst>
                </a:prstGeom>
                <a:solidFill>
                  <a:srgbClr val="FF63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5946315" y="1386564"/>
                  <a:ext cx="1603526" cy="1927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6"/>
                    </a:lnSpc>
                  </a:pPr>
                  <a:r>
                    <a:rPr lang="en-US" sz="1147" b="1" dirty="0">
                      <a:solidFill>
                        <a:srgbClr val="FFFEF8"/>
                      </a:solidFill>
                      <a:latin typeface="Inter" panose="02000503000000020004" pitchFamily="2" charset="0"/>
                    </a:rPr>
                    <a:t> Investor</a:t>
                  </a: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CBD98-5556-4A75-69B7-231EB936D0B1}"/>
                </a:ext>
              </a:extLst>
            </p:cNvPr>
            <p:cNvGrpSpPr/>
            <p:nvPr/>
          </p:nvGrpSpPr>
          <p:grpSpPr>
            <a:xfrm>
              <a:off x="485399" y="556183"/>
              <a:ext cx="9578544" cy="322908"/>
              <a:chOff x="485399" y="556183"/>
              <a:chExt cx="9578544" cy="322908"/>
            </a:xfrm>
          </p:grpSpPr>
          <p:sp>
            <p:nvSpPr>
              <p:cNvPr id="72" name="TextBox 72"/>
              <p:cNvSpPr txBox="1"/>
              <p:nvPr/>
            </p:nvSpPr>
            <p:spPr>
              <a:xfrm>
                <a:off x="485399" y="556183"/>
                <a:ext cx="5719404" cy="3229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76"/>
                  </a:lnSpc>
                </a:pPr>
                <a:r>
                  <a:rPr lang="en-US" sz="1900" b="1" dirty="0">
                    <a:solidFill>
                      <a:srgbClr val="231F20"/>
                    </a:solidFill>
                    <a:latin typeface="Inter" panose="02000503000000020004" pitchFamily="2" charset="0"/>
                  </a:rPr>
                  <a:t>STAKEHOLDER JOURNEY MAP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5104743" y="598469"/>
                <a:ext cx="4959200" cy="238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Inter"/>
                  </a:rPr>
                  <a:t>A stakeholder journey map is a tool to visualize and understand how different stakeholders interact with your offering, enabling you to enhance their experience and address any issues they may encounter along the way</a:t>
                </a:r>
              </a:p>
            </p:txBody>
          </p:sp>
        </p:grpSp>
        <p:sp>
          <p:nvSpPr>
            <p:cNvPr id="74" name="TemplateLAB"/>
            <p:cNvSpPr/>
            <p:nvPr/>
          </p:nvSpPr>
          <p:spPr>
            <a:xfrm>
              <a:off x="9542612" y="7271397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7"/>
                  </a:lnTo>
                  <a:lnTo>
                    <a:pt x="0" y="91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447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Inter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8</cp:revision>
  <dcterms:created xsi:type="dcterms:W3CDTF">2006-08-16T00:00:00Z</dcterms:created>
  <dcterms:modified xsi:type="dcterms:W3CDTF">2023-12-21T07:13:03Z</dcterms:modified>
  <dc:identifier>DAF3kxHriPA</dc:identifier>
</cp:coreProperties>
</file>