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Inter" panose="02000503000000020004" pitchFamily="2" charset="0"/>
      <p:regular r:id="rId7"/>
      <p:bold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66" d="100"/>
          <a:sy n="66" d="100"/>
        </p:scale>
        <p:origin x="2270" y="89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">
            <a:extLst>
              <a:ext uri="{FF2B5EF4-FFF2-40B4-BE49-F238E27FC236}">
                <a16:creationId xmlns:a16="http://schemas.microsoft.com/office/drawing/2014/main" id="{324C5132-0391-5BA6-6FED-CD1D99E778CF}"/>
              </a:ext>
            </a:extLst>
          </p:cNvPr>
          <p:cNvGrpSpPr/>
          <p:nvPr/>
        </p:nvGrpSpPr>
        <p:grpSpPr>
          <a:xfrm>
            <a:off x="721580" y="666778"/>
            <a:ext cx="9430193" cy="6222945"/>
            <a:chOff x="721580" y="666778"/>
            <a:chExt cx="9430193" cy="622294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C0B7120-C56B-8606-355C-C88D28A8E0B3}"/>
                </a:ext>
              </a:extLst>
            </p:cNvPr>
            <p:cNvGrpSpPr/>
            <p:nvPr/>
          </p:nvGrpSpPr>
          <p:grpSpPr>
            <a:xfrm>
              <a:off x="721580" y="666778"/>
              <a:ext cx="9250240" cy="6222945"/>
              <a:chOff x="685760" y="665144"/>
              <a:chExt cx="9250240" cy="6222945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685760" y="665144"/>
                <a:ext cx="4347698" cy="2837433"/>
              </a:xfrm>
              <a:custGeom>
                <a:avLst/>
                <a:gdLst/>
                <a:ahLst/>
                <a:cxnLst/>
                <a:rect l="l" t="t" r="r" b="b"/>
                <a:pathLst>
                  <a:path w="1558117" h="1016872">
                    <a:moveTo>
                      <a:pt x="0" y="0"/>
                    </a:moveTo>
                    <a:lnTo>
                      <a:pt x="1558117" y="0"/>
                    </a:lnTo>
                    <a:lnTo>
                      <a:pt x="1558117" y="1016872"/>
                    </a:lnTo>
                    <a:lnTo>
                      <a:pt x="0" y="1016872"/>
                    </a:lnTo>
                    <a:close/>
                  </a:path>
                </a:pathLst>
              </a:custGeom>
              <a:solidFill>
                <a:srgbClr val="FEF8E5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" name="Freeform 6"/>
              <p:cNvSpPr/>
              <p:nvPr/>
            </p:nvSpPr>
            <p:spPr>
              <a:xfrm>
                <a:off x="5588302" y="665144"/>
                <a:ext cx="4347698" cy="2837433"/>
              </a:xfrm>
              <a:custGeom>
                <a:avLst/>
                <a:gdLst/>
                <a:ahLst/>
                <a:cxnLst/>
                <a:rect l="l" t="t" r="r" b="b"/>
                <a:pathLst>
                  <a:path w="1558117" h="1016872">
                    <a:moveTo>
                      <a:pt x="0" y="0"/>
                    </a:moveTo>
                    <a:lnTo>
                      <a:pt x="1558117" y="0"/>
                    </a:lnTo>
                    <a:lnTo>
                      <a:pt x="1558117" y="1016872"/>
                    </a:lnTo>
                    <a:lnTo>
                      <a:pt x="0" y="1016872"/>
                    </a:lnTo>
                    <a:close/>
                  </a:path>
                </a:pathLst>
              </a:custGeom>
              <a:solidFill>
                <a:srgbClr val="FEE9E9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5588302" y="4050656"/>
                <a:ext cx="4347698" cy="2837433"/>
              </a:xfrm>
              <a:custGeom>
                <a:avLst/>
                <a:gdLst/>
                <a:ahLst/>
                <a:cxnLst/>
                <a:rect l="l" t="t" r="r" b="b"/>
                <a:pathLst>
                  <a:path w="1558117" h="1016872">
                    <a:moveTo>
                      <a:pt x="0" y="0"/>
                    </a:moveTo>
                    <a:lnTo>
                      <a:pt x="1558117" y="0"/>
                    </a:lnTo>
                    <a:lnTo>
                      <a:pt x="1558117" y="1016872"/>
                    </a:lnTo>
                    <a:lnTo>
                      <a:pt x="0" y="1016872"/>
                    </a:lnTo>
                    <a:close/>
                  </a:path>
                </a:pathLst>
              </a:custGeom>
              <a:solidFill>
                <a:srgbClr val="F3F9ED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685760" y="4050656"/>
                <a:ext cx="4347698" cy="2837433"/>
              </a:xfrm>
              <a:custGeom>
                <a:avLst/>
                <a:gdLst/>
                <a:ahLst/>
                <a:cxnLst/>
                <a:rect l="l" t="t" r="r" b="b"/>
                <a:pathLst>
                  <a:path w="1558117" h="1016872">
                    <a:moveTo>
                      <a:pt x="0" y="0"/>
                    </a:moveTo>
                    <a:lnTo>
                      <a:pt x="1558117" y="0"/>
                    </a:lnTo>
                    <a:lnTo>
                      <a:pt x="1558117" y="1016872"/>
                    </a:lnTo>
                    <a:lnTo>
                      <a:pt x="0" y="1016872"/>
                    </a:lnTo>
                    <a:close/>
                  </a:path>
                </a:pathLst>
              </a:custGeom>
              <a:solidFill>
                <a:srgbClr val="E5F6ED"/>
              </a:solid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0CE17299-5487-1F91-6F80-E1665D01FD1B}"/>
                </a:ext>
              </a:extLst>
            </p:cNvPr>
            <p:cNvGrpSpPr/>
            <p:nvPr/>
          </p:nvGrpSpPr>
          <p:grpSpPr>
            <a:xfrm>
              <a:off x="721580" y="686882"/>
              <a:ext cx="9250240" cy="6182737"/>
              <a:chOff x="721580" y="686882"/>
              <a:chExt cx="9250240" cy="6182737"/>
            </a:xfrm>
          </p:grpSpPr>
          <p:sp>
            <p:nvSpPr>
              <p:cNvPr id="29" name="TextBox 29"/>
              <p:cNvSpPr txBox="1"/>
              <p:nvPr/>
            </p:nvSpPr>
            <p:spPr>
              <a:xfrm>
                <a:off x="721580" y="3705217"/>
                <a:ext cx="1946226" cy="14606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199"/>
                  </a:lnSpc>
                </a:pPr>
                <a:r>
                  <a:rPr lang="en-US" sz="999" b="1" spc="-9" dirty="0">
                    <a:solidFill>
                      <a:srgbClr val="00AC52"/>
                    </a:solidFill>
                    <a:latin typeface="Inter" panose="02000503000000020004" pitchFamily="2" charset="0"/>
                  </a:rPr>
                  <a:t>LOW INTEREST</a:t>
                </a:r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8025594" y="3705217"/>
                <a:ext cx="1946226" cy="14606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199"/>
                  </a:lnSpc>
                </a:pPr>
                <a:r>
                  <a:rPr lang="en-US" sz="999" b="1" spc="-9" dirty="0">
                    <a:solidFill>
                      <a:srgbClr val="F52529"/>
                    </a:solidFill>
                    <a:latin typeface="Inter" panose="02000503000000020004" pitchFamily="2" charset="0"/>
                  </a:rPr>
                  <a:t>HIGH INTEREST</a:t>
                </a:r>
              </a:p>
            </p:txBody>
          </p:sp>
          <p:sp>
            <p:nvSpPr>
              <p:cNvPr id="33" name="AutoShape 33"/>
              <p:cNvSpPr/>
              <p:nvPr/>
            </p:nvSpPr>
            <p:spPr>
              <a:xfrm>
                <a:off x="6319813" y="3778250"/>
                <a:ext cx="2536994" cy="0"/>
              </a:xfrm>
              <a:prstGeom prst="line">
                <a:avLst/>
              </a:prstGeom>
              <a:ln w="19050" cap="flat">
                <a:solidFill>
                  <a:srgbClr val="F52529">
                    <a:alpha val="49804"/>
                  </a:srgbClr>
                </a:solidFill>
                <a:prstDash val="solid"/>
                <a:headEnd type="none" w="lg" len="sm"/>
                <a:tailEnd type="triangle" w="med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" name="AutoShape 34"/>
              <p:cNvSpPr/>
              <p:nvPr/>
            </p:nvSpPr>
            <p:spPr>
              <a:xfrm>
                <a:off x="1807773" y="3778250"/>
                <a:ext cx="2565814" cy="0"/>
              </a:xfrm>
              <a:prstGeom prst="line">
                <a:avLst/>
              </a:prstGeom>
              <a:ln w="19050" cap="flat">
                <a:solidFill>
                  <a:srgbClr val="00AC52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 rot="5400000">
                <a:off x="4723586" y="6173472"/>
                <a:ext cx="1246228" cy="14606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r">
                  <a:lnSpc>
                    <a:spcPts val="1199"/>
                  </a:lnSpc>
                </a:pPr>
                <a:r>
                  <a:rPr lang="en-US" sz="999" b="1" spc="-9" dirty="0">
                    <a:solidFill>
                      <a:srgbClr val="00AC52"/>
                    </a:solidFill>
                    <a:latin typeface="Inter" panose="02000503000000020004" pitchFamily="2" charset="0"/>
                  </a:rPr>
                  <a:t>LOW INFLUENCE</a:t>
                </a:r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 rot="5400000">
                <a:off x="4743689" y="1216860"/>
                <a:ext cx="1206021" cy="14606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1199"/>
                  </a:lnSpc>
                </a:pPr>
                <a:r>
                  <a:rPr lang="en-US" sz="999" b="1" spc="-9" dirty="0">
                    <a:solidFill>
                      <a:srgbClr val="F52529"/>
                    </a:solidFill>
                    <a:latin typeface="Inter" panose="02000503000000020004" pitchFamily="2" charset="0"/>
                  </a:rPr>
                  <a:t>HIGH INFLUENCE</a:t>
                </a:r>
              </a:p>
            </p:txBody>
          </p:sp>
          <p:sp>
            <p:nvSpPr>
              <p:cNvPr id="35" name="AutoShape 35"/>
              <p:cNvSpPr/>
              <p:nvPr/>
            </p:nvSpPr>
            <p:spPr>
              <a:xfrm>
                <a:off x="5346700" y="1892903"/>
                <a:ext cx="0" cy="904425"/>
              </a:xfrm>
              <a:prstGeom prst="line">
                <a:avLst/>
              </a:prstGeom>
              <a:ln w="19050" cap="flat">
                <a:solidFill>
                  <a:srgbClr val="F52529">
                    <a:alpha val="49804"/>
                  </a:srgbClr>
                </a:solidFill>
                <a:prstDash val="solid"/>
                <a:headEnd type="triangle" w="med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" name="AutoShape 41"/>
              <p:cNvSpPr/>
              <p:nvPr/>
            </p:nvSpPr>
            <p:spPr>
              <a:xfrm flipH="1">
                <a:off x="5346700" y="4731260"/>
                <a:ext cx="0" cy="892131"/>
              </a:xfrm>
              <a:prstGeom prst="line">
                <a:avLst/>
              </a:prstGeom>
              <a:ln w="19050" cap="flat">
                <a:solidFill>
                  <a:srgbClr val="00AC52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9B58EA9-6F98-BACE-EE7D-284F2FE03BBA}"/>
                </a:ext>
              </a:extLst>
            </p:cNvPr>
            <p:cNvGrpSpPr/>
            <p:nvPr/>
          </p:nvGrpSpPr>
          <p:grpSpPr>
            <a:xfrm>
              <a:off x="4271386" y="2682832"/>
              <a:ext cx="2150628" cy="2150628"/>
              <a:chOff x="4271386" y="2682832"/>
              <a:chExt cx="2150628" cy="2150628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4271386" y="2682832"/>
                <a:ext cx="2150628" cy="215062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" name="Freeform 38"/>
              <p:cNvSpPr/>
              <p:nvPr/>
            </p:nvSpPr>
            <p:spPr>
              <a:xfrm>
                <a:off x="4373587" y="2785033"/>
                <a:ext cx="1946226" cy="194622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4373587" y="3533918"/>
                <a:ext cx="1946226" cy="44845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759"/>
                  </a:lnSpc>
                </a:pPr>
                <a:r>
                  <a:rPr lang="en-US" sz="1450" b="1" spc="-14" dirty="0">
                    <a:solidFill>
                      <a:srgbClr val="424242"/>
                    </a:solidFill>
                    <a:latin typeface="Inter" panose="02000503000000020004" pitchFamily="2" charset="0"/>
                  </a:rPr>
                  <a:t>STAKEHOLDER </a:t>
                </a:r>
              </a:p>
              <a:p>
                <a:pPr algn="ctr">
                  <a:lnSpc>
                    <a:spcPts val="1759"/>
                  </a:lnSpc>
                </a:pPr>
                <a:r>
                  <a:rPr lang="en-US" sz="1450" b="1" spc="-14" dirty="0">
                    <a:solidFill>
                      <a:srgbClr val="424242"/>
                    </a:solidFill>
                    <a:latin typeface="Inter" panose="02000503000000020004" pitchFamily="2" charset="0"/>
                  </a:rPr>
                  <a:t>INFLUENCE MAP</a:t>
                </a:r>
              </a:p>
            </p:txBody>
          </p:sp>
        </p:grpSp>
        <p:sp>
          <p:nvSpPr>
            <p:cNvPr id="42" name="TemplateLAB"/>
            <p:cNvSpPr/>
            <p:nvPr/>
          </p:nvSpPr>
          <p:spPr>
            <a:xfrm rot="5400000">
              <a:off x="9827169" y="6563485"/>
              <a:ext cx="557259" cy="91948"/>
            </a:xfrm>
            <a:custGeom>
              <a:avLst/>
              <a:gdLst/>
              <a:ahLst/>
              <a:cxnLst/>
              <a:rect l="l" t="t" r="r" b="b"/>
              <a:pathLst>
                <a:path w="557259" h="91948">
                  <a:moveTo>
                    <a:pt x="0" y="0"/>
                  </a:moveTo>
                  <a:lnTo>
                    <a:pt x="557259" y="0"/>
                  </a:lnTo>
                  <a:lnTo>
                    <a:pt x="557259" y="91948"/>
                  </a:lnTo>
                  <a:lnTo>
                    <a:pt x="0" y="919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11</Words>
  <Application>Microsoft Office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Arial</vt:lpstr>
      <vt:lpstr>Inter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of Stakeholder map (Landscape)</dc:title>
  <dc:creator>Hoang Anh</dc:creator>
  <cp:lastModifiedBy>Hoang Anh</cp:lastModifiedBy>
  <cp:revision>5</cp:revision>
  <dcterms:created xsi:type="dcterms:W3CDTF">2006-08-16T00:00:00Z</dcterms:created>
  <dcterms:modified xsi:type="dcterms:W3CDTF">2023-12-21T04:44:42Z</dcterms:modified>
  <dc:identifier>DAF3kxHriPA</dc:identifier>
</cp:coreProperties>
</file>