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DM Sans" pitchFamily="2" charset="0"/>
      <p:regular r:id="rId7"/>
      <p:bold r:id="rId8"/>
      <p:italic r:id="rId9"/>
      <p:boldItalic r:id="rId10"/>
    </p:embeddedFont>
    <p:embeddedFont>
      <p:font typeface="Red Hat Display" panose="02010303040201060303" pitchFamily="2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0" d="100"/>
          <a:sy n="100" d="100"/>
        </p:scale>
        <p:origin x="1123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oup 1">
            <a:extLst>
              <a:ext uri="{FF2B5EF4-FFF2-40B4-BE49-F238E27FC236}">
                <a16:creationId xmlns:a16="http://schemas.microsoft.com/office/drawing/2014/main" id="{29A23F2A-8FAE-FDC9-6A40-3BFE10B0DB36}"/>
              </a:ext>
            </a:extLst>
          </p:cNvPr>
          <p:cNvGrpSpPr/>
          <p:nvPr/>
        </p:nvGrpSpPr>
        <p:grpSpPr>
          <a:xfrm>
            <a:off x="756000" y="684604"/>
            <a:ext cx="9395773" cy="6190792"/>
            <a:chOff x="756000" y="684604"/>
            <a:chExt cx="9395773" cy="6190792"/>
          </a:xfrm>
        </p:grpSpPr>
        <p:sp>
          <p:nvSpPr>
            <p:cNvPr id="110" name="AutoShape 110"/>
            <p:cNvSpPr/>
            <p:nvPr/>
          </p:nvSpPr>
          <p:spPr>
            <a:xfrm>
              <a:off x="756700" y="6242241"/>
              <a:ext cx="9180000" cy="0"/>
            </a:xfrm>
            <a:prstGeom prst="line">
              <a:avLst/>
            </a:prstGeom>
            <a:ln w="9525" cap="flat">
              <a:solidFill>
                <a:srgbClr val="5B5B5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26B296B-4587-EB01-3749-76F8B4C0A93D}"/>
                </a:ext>
              </a:extLst>
            </p:cNvPr>
            <p:cNvGrpSpPr/>
            <p:nvPr/>
          </p:nvGrpSpPr>
          <p:grpSpPr>
            <a:xfrm>
              <a:off x="792000" y="6456869"/>
              <a:ext cx="9144000" cy="418527"/>
              <a:chOff x="792000" y="6456869"/>
              <a:chExt cx="9144000" cy="418527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5369665" y="6456869"/>
                <a:ext cx="1496046" cy="418527"/>
              </a:xfrm>
              <a:custGeom>
                <a:avLst/>
                <a:gdLst/>
                <a:ahLst/>
                <a:cxnLst/>
                <a:rect l="l" t="t" r="r" b="b"/>
                <a:pathLst>
                  <a:path w="1291459" h="361293">
                    <a:moveTo>
                      <a:pt x="25875" y="0"/>
                    </a:moveTo>
                    <a:lnTo>
                      <a:pt x="1265585" y="0"/>
                    </a:lnTo>
                    <a:cubicBezTo>
                      <a:pt x="1279875" y="0"/>
                      <a:pt x="1291459" y="11584"/>
                      <a:pt x="1291459" y="25875"/>
                    </a:cubicBezTo>
                    <a:lnTo>
                      <a:pt x="1291459" y="335418"/>
                    </a:lnTo>
                    <a:cubicBezTo>
                      <a:pt x="1291459" y="349708"/>
                      <a:pt x="1279875" y="361293"/>
                      <a:pt x="1265585" y="361293"/>
                    </a:cubicBezTo>
                    <a:lnTo>
                      <a:pt x="25875" y="361293"/>
                    </a:lnTo>
                    <a:cubicBezTo>
                      <a:pt x="11584" y="361293"/>
                      <a:pt x="0" y="349708"/>
                      <a:pt x="0" y="335418"/>
                    </a:cubicBezTo>
                    <a:lnTo>
                      <a:pt x="0" y="25875"/>
                    </a:lnTo>
                    <a:cubicBezTo>
                      <a:pt x="0" y="11584"/>
                      <a:pt x="11584" y="0"/>
                      <a:pt x="25875" y="0"/>
                    </a:cubicBezTo>
                    <a:close/>
                  </a:path>
                </a:pathLst>
              </a:custGeom>
              <a:solidFill>
                <a:srgbClr val="F5D81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" name="Freeform 72"/>
              <p:cNvSpPr/>
              <p:nvPr/>
            </p:nvSpPr>
            <p:spPr>
              <a:xfrm>
                <a:off x="2299375" y="6456869"/>
                <a:ext cx="1496046" cy="418527"/>
              </a:xfrm>
              <a:custGeom>
                <a:avLst/>
                <a:gdLst/>
                <a:ahLst/>
                <a:cxnLst/>
                <a:rect l="l" t="t" r="r" b="b"/>
                <a:pathLst>
                  <a:path w="1291459" h="361293">
                    <a:moveTo>
                      <a:pt x="25875" y="0"/>
                    </a:moveTo>
                    <a:lnTo>
                      <a:pt x="1265585" y="0"/>
                    </a:lnTo>
                    <a:cubicBezTo>
                      <a:pt x="1279875" y="0"/>
                      <a:pt x="1291459" y="11584"/>
                      <a:pt x="1291459" y="25875"/>
                    </a:cubicBezTo>
                    <a:lnTo>
                      <a:pt x="1291459" y="335418"/>
                    </a:lnTo>
                    <a:cubicBezTo>
                      <a:pt x="1291459" y="349708"/>
                      <a:pt x="1279875" y="361293"/>
                      <a:pt x="1265585" y="361293"/>
                    </a:cubicBezTo>
                    <a:lnTo>
                      <a:pt x="25875" y="361293"/>
                    </a:lnTo>
                    <a:cubicBezTo>
                      <a:pt x="11584" y="361293"/>
                      <a:pt x="0" y="349708"/>
                      <a:pt x="0" y="335418"/>
                    </a:cubicBezTo>
                    <a:lnTo>
                      <a:pt x="0" y="25875"/>
                    </a:lnTo>
                    <a:cubicBezTo>
                      <a:pt x="0" y="11584"/>
                      <a:pt x="11584" y="0"/>
                      <a:pt x="25875" y="0"/>
                    </a:cubicBezTo>
                    <a:close/>
                  </a:path>
                </a:pathLst>
              </a:custGeom>
              <a:solidFill>
                <a:srgbClr val="0CA55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5" name="Freeform 75"/>
              <p:cNvSpPr/>
              <p:nvPr/>
            </p:nvSpPr>
            <p:spPr>
              <a:xfrm>
                <a:off x="3834520" y="6456869"/>
                <a:ext cx="1496046" cy="418527"/>
              </a:xfrm>
              <a:custGeom>
                <a:avLst/>
                <a:gdLst/>
                <a:ahLst/>
                <a:cxnLst/>
                <a:rect l="l" t="t" r="r" b="b"/>
                <a:pathLst>
                  <a:path w="1291459" h="361293">
                    <a:moveTo>
                      <a:pt x="25875" y="0"/>
                    </a:moveTo>
                    <a:lnTo>
                      <a:pt x="1265585" y="0"/>
                    </a:lnTo>
                    <a:cubicBezTo>
                      <a:pt x="1279875" y="0"/>
                      <a:pt x="1291459" y="11584"/>
                      <a:pt x="1291459" y="25875"/>
                    </a:cubicBezTo>
                    <a:lnTo>
                      <a:pt x="1291459" y="335418"/>
                    </a:lnTo>
                    <a:cubicBezTo>
                      <a:pt x="1291459" y="349708"/>
                      <a:pt x="1279875" y="361293"/>
                      <a:pt x="1265585" y="361293"/>
                    </a:cubicBezTo>
                    <a:lnTo>
                      <a:pt x="25875" y="361293"/>
                    </a:lnTo>
                    <a:cubicBezTo>
                      <a:pt x="11584" y="361293"/>
                      <a:pt x="0" y="349708"/>
                      <a:pt x="0" y="335418"/>
                    </a:cubicBezTo>
                    <a:lnTo>
                      <a:pt x="0" y="25875"/>
                    </a:lnTo>
                    <a:cubicBezTo>
                      <a:pt x="0" y="11584"/>
                      <a:pt x="11584" y="0"/>
                      <a:pt x="25875" y="0"/>
                    </a:cubicBezTo>
                    <a:close/>
                  </a:path>
                </a:pathLst>
              </a:custGeom>
              <a:solidFill>
                <a:srgbClr val="92CB40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1" name="Freeform 81"/>
              <p:cNvSpPr/>
              <p:nvPr/>
            </p:nvSpPr>
            <p:spPr>
              <a:xfrm>
                <a:off x="6904810" y="6456869"/>
                <a:ext cx="1496046" cy="418527"/>
              </a:xfrm>
              <a:custGeom>
                <a:avLst/>
                <a:gdLst/>
                <a:ahLst/>
                <a:cxnLst/>
                <a:rect l="l" t="t" r="r" b="b"/>
                <a:pathLst>
                  <a:path w="1291459" h="361293">
                    <a:moveTo>
                      <a:pt x="25875" y="0"/>
                    </a:moveTo>
                    <a:lnTo>
                      <a:pt x="1265585" y="0"/>
                    </a:lnTo>
                    <a:cubicBezTo>
                      <a:pt x="1279875" y="0"/>
                      <a:pt x="1291459" y="11584"/>
                      <a:pt x="1291459" y="25875"/>
                    </a:cubicBezTo>
                    <a:lnTo>
                      <a:pt x="1291459" y="335418"/>
                    </a:lnTo>
                    <a:cubicBezTo>
                      <a:pt x="1291459" y="349708"/>
                      <a:pt x="1279875" y="361293"/>
                      <a:pt x="1265585" y="361293"/>
                    </a:cubicBezTo>
                    <a:lnTo>
                      <a:pt x="25875" y="361293"/>
                    </a:lnTo>
                    <a:cubicBezTo>
                      <a:pt x="11584" y="361293"/>
                      <a:pt x="0" y="349708"/>
                      <a:pt x="0" y="335418"/>
                    </a:cubicBezTo>
                    <a:lnTo>
                      <a:pt x="0" y="25875"/>
                    </a:lnTo>
                    <a:cubicBezTo>
                      <a:pt x="0" y="11584"/>
                      <a:pt x="11584" y="0"/>
                      <a:pt x="25875" y="0"/>
                    </a:cubicBezTo>
                    <a:close/>
                  </a:path>
                </a:pathLst>
              </a:custGeom>
              <a:solidFill>
                <a:srgbClr val="F46825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4" name="Freeform 84"/>
              <p:cNvSpPr/>
              <p:nvPr/>
            </p:nvSpPr>
            <p:spPr>
              <a:xfrm>
                <a:off x="8439954" y="6456869"/>
                <a:ext cx="1496046" cy="418527"/>
              </a:xfrm>
              <a:custGeom>
                <a:avLst/>
                <a:gdLst/>
                <a:ahLst/>
                <a:cxnLst/>
                <a:rect l="l" t="t" r="r" b="b"/>
                <a:pathLst>
                  <a:path w="1291459" h="361293">
                    <a:moveTo>
                      <a:pt x="25875" y="0"/>
                    </a:moveTo>
                    <a:lnTo>
                      <a:pt x="1265585" y="0"/>
                    </a:lnTo>
                    <a:cubicBezTo>
                      <a:pt x="1279875" y="0"/>
                      <a:pt x="1291459" y="11584"/>
                      <a:pt x="1291459" y="25875"/>
                    </a:cubicBezTo>
                    <a:lnTo>
                      <a:pt x="1291459" y="335418"/>
                    </a:lnTo>
                    <a:cubicBezTo>
                      <a:pt x="1291459" y="349708"/>
                      <a:pt x="1279875" y="361293"/>
                      <a:pt x="1265585" y="361293"/>
                    </a:cubicBezTo>
                    <a:lnTo>
                      <a:pt x="25875" y="361293"/>
                    </a:lnTo>
                    <a:cubicBezTo>
                      <a:pt x="11584" y="361293"/>
                      <a:pt x="0" y="349708"/>
                      <a:pt x="0" y="335418"/>
                    </a:cubicBezTo>
                    <a:lnTo>
                      <a:pt x="0" y="25875"/>
                    </a:lnTo>
                    <a:cubicBezTo>
                      <a:pt x="0" y="11584"/>
                      <a:pt x="11584" y="0"/>
                      <a:pt x="25875" y="0"/>
                    </a:cubicBezTo>
                    <a:close/>
                  </a:path>
                </a:pathLst>
              </a:custGeom>
              <a:solidFill>
                <a:srgbClr val="E52231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3" name="TextBox 113"/>
              <p:cNvSpPr txBox="1"/>
              <p:nvPr/>
            </p:nvSpPr>
            <p:spPr>
              <a:xfrm>
                <a:off x="2629267" y="6589189"/>
                <a:ext cx="836262" cy="1538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228"/>
                  </a:lnSpc>
                </a:pPr>
                <a:r>
                  <a:rPr lang="en-US" sz="1000" b="1" spc="-10" dirty="0">
                    <a:solidFill>
                      <a:srgbClr val="FFFFFF"/>
                    </a:solidFill>
                    <a:latin typeface="Red Hat Display" panose="02010303040201060303" pitchFamily="2" charset="0"/>
                  </a:rPr>
                  <a:t>Very low</a:t>
                </a:r>
              </a:p>
            </p:txBody>
          </p:sp>
          <p:sp>
            <p:nvSpPr>
              <p:cNvPr id="114" name="TextBox 114"/>
              <p:cNvSpPr txBox="1"/>
              <p:nvPr/>
            </p:nvSpPr>
            <p:spPr>
              <a:xfrm>
                <a:off x="4164412" y="6589189"/>
                <a:ext cx="836262" cy="1538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228"/>
                  </a:lnSpc>
                </a:pPr>
                <a:r>
                  <a:rPr lang="en-US" sz="1000" b="1" spc="-10" dirty="0">
                    <a:solidFill>
                      <a:srgbClr val="FFFFFF"/>
                    </a:solidFill>
                    <a:latin typeface="Red Hat Display" panose="02010303040201060303" pitchFamily="2" charset="0"/>
                  </a:rPr>
                  <a:t>Low</a:t>
                </a:r>
              </a:p>
            </p:txBody>
          </p:sp>
          <p:sp>
            <p:nvSpPr>
              <p:cNvPr id="115" name="TextBox 115"/>
              <p:cNvSpPr txBox="1"/>
              <p:nvPr/>
            </p:nvSpPr>
            <p:spPr>
              <a:xfrm>
                <a:off x="5699557" y="6589189"/>
                <a:ext cx="836262" cy="1538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228"/>
                  </a:lnSpc>
                </a:pPr>
                <a:r>
                  <a:rPr lang="en-US" sz="1000" b="1" spc="-10" dirty="0">
                    <a:solidFill>
                      <a:srgbClr val="000000"/>
                    </a:solidFill>
                    <a:latin typeface="Red Hat Display" panose="02010303040201060303" pitchFamily="2" charset="0"/>
                  </a:rPr>
                  <a:t>Average</a:t>
                </a:r>
              </a:p>
            </p:txBody>
          </p:sp>
          <p:sp>
            <p:nvSpPr>
              <p:cNvPr id="116" name="TextBox 116"/>
              <p:cNvSpPr txBox="1"/>
              <p:nvPr/>
            </p:nvSpPr>
            <p:spPr>
              <a:xfrm>
                <a:off x="7234703" y="6589189"/>
                <a:ext cx="836262" cy="1538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228"/>
                  </a:lnSpc>
                </a:pPr>
                <a:r>
                  <a:rPr lang="en-US" sz="1000" b="1" spc="-10" dirty="0">
                    <a:solidFill>
                      <a:srgbClr val="FFFFFF"/>
                    </a:solidFill>
                    <a:latin typeface="Red Hat Display" panose="02010303040201060303" pitchFamily="2" charset="0"/>
                  </a:rPr>
                  <a:t>High</a:t>
                </a:r>
              </a:p>
            </p:txBody>
          </p:sp>
          <p:sp>
            <p:nvSpPr>
              <p:cNvPr id="117" name="TextBox 117"/>
              <p:cNvSpPr txBox="1"/>
              <p:nvPr/>
            </p:nvSpPr>
            <p:spPr>
              <a:xfrm>
                <a:off x="8769846" y="6589189"/>
                <a:ext cx="836262" cy="1538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228"/>
                  </a:lnSpc>
                </a:pPr>
                <a:r>
                  <a:rPr lang="en-US" sz="1000" b="1" spc="-10" dirty="0">
                    <a:solidFill>
                      <a:srgbClr val="FFFFFF"/>
                    </a:solidFill>
                    <a:latin typeface="Red Hat Display" panose="02010303040201060303" pitchFamily="2" charset="0"/>
                  </a:rPr>
                  <a:t>Very high</a:t>
                </a:r>
              </a:p>
            </p:txBody>
          </p:sp>
          <p:sp>
            <p:nvSpPr>
              <p:cNvPr id="112" name="TextBox 112"/>
              <p:cNvSpPr txBox="1"/>
              <p:nvPr/>
            </p:nvSpPr>
            <p:spPr>
              <a:xfrm>
                <a:off x="792000" y="6513919"/>
                <a:ext cx="1223861" cy="29490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305"/>
                  </a:lnSpc>
                </a:pPr>
                <a:r>
                  <a:rPr lang="en-US" sz="1900" b="1" spc="-19" dirty="0">
                    <a:solidFill>
                      <a:srgbClr val="000000"/>
                    </a:solidFill>
                    <a:latin typeface="Red Hat Display" panose="02010303040201060303" pitchFamily="2" charset="0"/>
                  </a:rPr>
                  <a:t>Heat level</a:t>
                </a:r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BDEED141-886C-BB3D-B644-E0E8E84C91DC}"/>
                </a:ext>
              </a:extLst>
            </p:cNvPr>
            <p:cNvGrpSpPr/>
            <p:nvPr/>
          </p:nvGrpSpPr>
          <p:grpSpPr>
            <a:xfrm>
              <a:off x="764230" y="1532386"/>
              <a:ext cx="9171770" cy="4495228"/>
              <a:chOff x="764230" y="1532386"/>
              <a:chExt cx="9171770" cy="4495228"/>
            </a:xfrm>
          </p:grpSpPr>
          <p:sp>
            <p:nvSpPr>
              <p:cNvPr id="102" name="Freeform 102"/>
              <p:cNvSpPr/>
              <p:nvPr/>
            </p:nvSpPr>
            <p:spPr>
              <a:xfrm>
                <a:off x="8439954" y="5180414"/>
                <a:ext cx="1496046" cy="847200"/>
              </a:xfrm>
              <a:custGeom>
                <a:avLst/>
                <a:gdLst/>
                <a:ahLst/>
                <a:cxnLst/>
                <a:rect l="l" t="t" r="r" b="b"/>
                <a:pathLst>
                  <a:path w="1291459" h="731344">
                    <a:moveTo>
                      <a:pt x="25875" y="0"/>
                    </a:moveTo>
                    <a:lnTo>
                      <a:pt x="1265585" y="0"/>
                    </a:lnTo>
                    <a:cubicBezTo>
                      <a:pt x="1279875" y="0"/>
                      <a:pt x="1291459" y="11584"/>
                      <a:pt x="1291459" y="25875"/>
                    </a:cubicBezTo>
                    <a:lnTo>
                      <a:pt x="1291459" y="705470"/>
                    </a:lnTo>
                    <a:cubicBezTo>
                      <a:pt x="1291459" y="719760"/>
                      <a:pt x="1279875" y="731344"/>
                      <a:pt x="1265585" y="731344"/>
                    </a:cubicBezTo>
                    <a:lnTo>
                      <a:pt x="25875" y="731344"/>
                    </a:lnTo>
                    <a:cubicBezTo>
                      <a:pt x="11584" y="731344"/>
                      <a:pt x="0" y="719760"/>
                      <a:pt x="0" y="705470"/>
                    </a:cubicBezTo>
                    <a:lnTo>
                      <a:pt x="0" y="25875"/>
                    </a:lnTo>
                    <a:cubicBezTo>
                      <a:pt x="0" y="11584"/>
                      <a:pt x="11584" y="0"/>
                      <a:pt x="25875" y="0"/>
                    </a:cubicBezTo>
                    <a:close/>
                  </a:path>
                </a:pathLst>
              </a:custGeom>
              <a:solidFill>
                <a:srgbClr val="E52231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4" name="TextBox 104"/>
              <p:cNvSpPr txBox="1"/>
              <p:nvPr/>
            </p:nvSpPr>
            <p:spPr>
              <a:xfrm>
                <a:off x="8520892" y="5412711"/>
                <a:ext cx="1334169" cy="3826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82"/>
                  </a:lnSpc>
                </a:pPr>
                <a:r>
                  <a:rPr lang="en-US" sz="800" spc="-8" dirty="0">
                    <a:solidFill>
                      <a:srgbClr val="FFFFFF"/>
                    </a:solidFill>
                    <a:latin typeface="DM Sans" pitchFamily="2" charset="0"/>
                  </a:rPr>
                  <a:t>Stakeholders with a substantial impact on project outcomes</a:t>
                </a:r>
              </a:p>
            </p:txBody>
          </p:sp>
          <p:sp>
            <p:nvSpPr>
              <p:cNvPr id="99" name="Freeform 99"/>
              <p:cNvSpPr/>
              <p:nvPr/>
            </p:nvSpPr>
            <p:spPr>
              <a:xfrm>
                <a:off x="6904568" y="5180414"/>
                <a:ext cx="1496046" cy="847200"/>
              </a:xfrm>
              <a:custGeom>
                <a:avLst/>
                <a:gdLst/>
                <a:ahLst/>
                <a:cxnLst/>
                <a:rect l="l" t="t" r="r" b="b"/>
                <a:pathLst>
                  <a:path w="1291459" h="731344">
                    <a:moveTo>
                      <a:pt x="25875" y="0"/>
                    </a:moveTo>
                    <a:lnTo>
                      <a:pt x="1265585" y="0"/>
                    </a:lnTo>
                    <a:cubicBezTo>
                      <a:pt x="1279875" y="0"/>
                      <a:pt x="1291459" y="11584"/>
                      <a:pt x="1291459" y="25875"/>
                    </a:cubicBezTo>
                    <a:lnTo>
                      <a:pt x="1291459" y="705470"/>
                    </a:lnTo>
                    <a:cubicBezTo>
                      <a:pt x="1291459" y="719760"/>
                      <a:pt x="1279875" y="731344"/>
                      <a:pt x="1265585" y="731344"/>
                    </a:cubicBezTo>
                    <a:lnTo>
                      <a:pt x="25875" y="731344"/>
                    </a:lnTo>
                    <a:cubicBezTo>
                      <a:pt x="11584" y="731344"/>
                      <a:pt x="0" y="719760"/>
                      <a:pt x="0" y="705470"/>
                    </a:cubicBezTo>
                    <a:lnTo>
                      <a:pt x="0" y="25875"/>
                    </a:lnTo>
                    <a:cubicBezTo>
                      <a:pt x="0" y="11584"/>
                      <a:pt x="11584" y="0"/>
                      <a:pt x="25875" y="0"/>
                    </a:cubicBezTo>
                    <a:close/>
                  </a:path>
                </a:pathLst>
              </a:custGeom>
              <a:solidFill>
                <a:srgbClr val="E52231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5" name="TextBox 105"/>
              <p:cNvSpPr txBox="1"/>
              <p:nvPr/>
            </p:nvSpPr>
            <p:spPr>
              <a:xfrm>
                <a:off x="6985507" y="5412711"/>
                <a:ext cx="1334169" cy="3826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82"/>
                  </a:lnSpc>
                </a:pPr>
                <a:r>
                  <a:rPr lang="en-US" sz="800" spc="-8" dirty="0">
                    <a:solidFill>
                      <a:srgbClr val="FFFFFF"/>
                    </a:solidFill>
                    <a:latin typeface="DM Sans" pitchFamily="2" charset="0"/>
                  </a:rPr>
                  <a:t> Stakeholders requiring frequent and proactive engagement</a:t>
                </a:r>
              </a:p>
            </p:txBody>
          </p:sp>
          <p:sp>
            <p:nvSpPr>
              <p:cNvPr id="96" name="Freeform 96"/>
              <p:cNvSpPr/>
              <p:nvPr/>
            </p:nvSpPr>
            <p:spPr>
              <a:xfrm>
                <a:off x="5369182" y="5180414"/>
                <a:ext cx="1496046" cy="847200"/>
              </a:xfrm>
              <a:custGeom>
                <a:avLst/>
                <a:gdLst/>
                <a:ahLst/>
                <a:cxnLst/>
                <a:rect l="l" t="t" r="r" b="b"/>
                <a:pathLst>
                  <a:path w="1291459" h="731344">
                    <a:moveTo>
                      <a:pt x="25875" y="0"/>
                    </a:moveTo>
                    <a:lnTo>
                      <a:pt x="1265585" y="0"/>
                    </a:lnTo>
                    <a:cubicBezTo>
                      <a:pt x="1279875" y="0"/>
                      <a:pt x="1291459" y="11584"/>
                      <a:pt x="1291459" y="25875"/>
                    </a:cubicBezTo>
                    <a:lnTo>
                      <a:pt x="1291459" y="705470"/>
                    </a:lnTo>
                    <a:cubicBezTo>
                      <a:pt x="1291459" y="719760"/>
                      <a:pt x="1279875" y="731344"/>
                      <a:pt x="1265585" y="731344"/>
                    </a:cubicBezTo>
                    <a:lnTo>
                      <a:pt x="25875" y="731344"/>
                    </a:lnTo>
                    <a:cubicBezTo>
                      <a:pt x="11584" y="731344"/>
                      <a:pt x="0" y="719760"/>
                      <a:pt x="0" y="705470"/>
                    </a:cubicBezTo>
                    <a:lnTo>
                      <a:pt x="0" y="25875"/>
                    </a:lnTo>
                    <a:cubicBezTo>
                      <a:pt x="0" y="11584"/>
                      <a:pt x="11584" y="0"/>
                      <a:pt x="25875" y="0"/>
                    </a:cubicBezTo>
                    <a:close/>
                  </a:path>
                </a:pathLst>
              </a:custGeom>
              <a:solidFill>
                <a:srgbClr val="F5D81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6" name="TextBox 106"/>
              <p:cNvSpPr txBox="1"/>
              <p:nvPr/>
            </p:nvSpPr>
            <p:spPr>
              <a:xfrm>
                <a:off x="5450120" y="5413032"/>
                <a:ext cx="1334169" cy="3819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82"/>
                  </a:lnSpc>
                </a:pPr>
                <a:r>
                  <a:rPr lang="en-US" sz="800" spc="-8" dirty="0">
                    <a:solidFill>
                      <a:srgbClr val="000000"/>
                    </a:solidFill>
                    <a:latin typeface="DM Sans" pitchFamily="2" charset="0"/>
                  </a:rPr>
                  <a:t>Stakeholders with </a:t>
                </a:r>
              </a:p>
              <a:p>
                <a:pPr algn="ctr">
                  <a:lnSpc>
                    <a:spcPts val="982"/>
                  </a:lnSpc>
                </a:pPr>
                <a:r>
                  <a:rPr lang="en-US" sz="800" spc="-8" dirty="0">
                    <a:solidFill>
                      <a:srgbClr val="000000"/>
                    </a:solidFill>
                    <a:latin typeface="DM Sans" pitchFamily="2" charset="0"/>
                  </a:rPr>
                  <a:t>moderate risks </a:t>
                </a:r>
              </a:p>
              <a:p>
                <a:pPr algn="ctr">
                  <a:lnSpc>
                    <a:spcPts val="982"/>
                  </a:lnSpc>
                </a:pPr>
                <a:r>
                  <a:rPr lang="en-US" sz="800" spc="-8" dirty="0">
                    <a:solidFill>
                      <a:srgbClr val="000000"/>
                    </a:solidFill>
                    <a:latin typeface="DM Sans" pitchFamily="2" charset="0"/>
                  </a:rPr>
                  <a:t>or uncertainties</a:t>
                </a:r>
              </a:p>
            </p:txBody>
          </p:sp>
          <p:sp>
            <p:nvSpPr>
              <p:cNvPr id="93" name="Freeform 93"/>
              <p:cNvSpPr/>
              <p:nvPr/>
            </p:nvSpPr>
            <p:spPr>
              <a:xfrm>
                <a:off x="3833796" y="5180414"/>
                <a:ext cx="1496046" cy="847200"/>
              </a:xfrm>
              <a:custGeom>
                <a:avLst/>
                <a:gdLst/>
                <a:ahLst/>
                <a:cxnLst/>
                <a:rect l="l" t="t" r="r" b="b"/>
                <a:pathLst>
                  <a:path w="1291459" h="731344">
                    <a:moveTo>
                      <a:pt x="25875" y="0"/>
                    </a:moveTo>
                    <a:lnTo>
                      <a:pt x="1265585" y="0"/>
                    </a:lnTo>
                    <a:cubicBezTo>
                      <a:pt x="1279875" y="0"/>
                      <a:pt x="1291459" y="11584"/>
                      <a:pt x="1291459" y="25875"/>
                    </a:cubicBezTo>
                    <a:lnTo>
                      <a:pt x="1291459" y="705470"/>
                    </a:lnTo>
                    <a:cubicBezTo>
                      <a:pt x="1291459" y="719760"/>
                      <a:pt x="1279875" y="731344"/>
                      <a:pt x="1265585" y="731344"/>
                    </a:cubicBezTo>
                    <a:lnTo>
                      <a:pt x="25875" y="731344"/>
                    </a:lnTo>
                    <a:cubicBezTo>
                      <a:pt x="11584" y="731344"/>
                      <a:pt x="0" y="719760"/>
                      <a:pt x="0" y="705470"/>
                    </a:cubicBezTo>
                    <a:lnTo>
                      <a:pt x="0" y="25875"/>
                    </a:lnTo>
                    <a:cubicBezTo>
                      <a:pt x="0" y="11584"/>
                      <a:pt x="11584" y="0"/>
                      <a:pt x="25875" y="0"/>
                    </a:cubicBezTo>
                    <a:close/>
                  </a:path>
                </a:pathLst>
              </a:custGeom>
              <a:solidFill>
                <a:srgbClr val="92CB40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" name="TextBox 107"/>
              <p:cNvSpPr txBox="1"/>
              <p:nvPr/>
            </p:nvSpPr>
            <p:spPr>
              <a:xfrm>
                <a:off x="3914734" y="5412711"/>
                <a:ext cx="1334169" cy="3826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82"/>
                  </a:lnSpc>
                </a:pPr>
                <a:r>
                  <a:rPr lang="en-US" sz="800" spc="-8" dirty="0">
                    <a:solidFill>
                      <a:srgbClr val="FFFFFF"/>
                    </a:solidFill>
                    <a:latin typeface="DM Sans" pitchFamily="2" charset="0"/>
                  </a:rPr>
                  <a:t>Stakeholders </a:t>
                </a:r>
              </a:p>
              <a:p>
                <a:pPr algn="ctr">
                  <a:lnSpc>
                    <a:spcPts val="982"/>
                  </a:lnSpc>
                </a:pPr>
                <a:r>
                  <a:rPr lang="en-US" sz="800" spc="-8" dirty="0">
                    <a:solidFill>
                      <a:srgbClr val="FFFFFF"/>
                    </a:solidFill>
                    <a:latin typeface="DM Sans" pitchFamily="2" charset="0"/>
                  </a:rPr>
                  <a:t>with minimal impact</a:t>
                </a:r>
              </a:p>
              <a:p>
                <a:pPr algn="ctr">
                  <a:lnSpc>
                    <a:spcPts val="982"/>
                  </a:lnSpc>
                </a:pPr>
                <a:r>
                  <a:rPr lang="en-US" sz="800" spc="-8" dirty="0">
                    <a:solidFill>
                      <a:srgbClr val="FFFFFF"/>
                    </a:solidFill>
                    <a:latin typeface="DM Sans" pitchFamily="2" charset="0"/>
                  </a:rPr>
                  <a:t> on strategic goals</a:t>
                </a:r>
              </a:p>
            </p:txBody>
          </p:sp>
          <p:sp>
            <p:nvSpPr>
              <p:cNvPr id="90" name="Freeform 90"/>
              <p:cNvSpPr/>
              <p:nvPr/>
            </p:nvSpPr>
            <p:spPr>
              <a:xfrm>
                <a:off x="2298410" y="5180414"/>
                <a:ext cx="1496046" cy="847200"/>
              </a:xfrm>
              <a:custGeom>
                <a:avLst/>
                <a:gdLst/>
                <a:ahLst/>
                <a:cxnLst/>
                <a:rect l="l" t="t" r="r" b="b"/>
                <a:pathLst>
                  <a:path w="1291459" h="731344">
                    <a:moveTo>
                      <a:pt x="25875" y="0"/>
                    </a:moveTo>
                    <a:lnTo>
                      <a:pt x="1265585" y="0"/>
                    </a:lnTo>
                    <a:cubicBezTo>
                      <a:pt x="1279875" y="0"/>
                      <a:pt x="1291459" y="11584"/>
                      <a:pt x="1291459" y="25875"/>
                    </a:cubicBezTo>
                    <a:lnTo>
                      <a:pt x="1291459" y="705470"/>
                    </a:lnTo>
                    <a:cubicBezTo>
                      <a:pt x="1291459" y="719760"/>
                      <a:pt x="1279875" y="731344"/>
                      <a:pt x="1265585" y="731344"/>
                    </a:cubicBezTo>
                    <a:lnTo>
                      <a:pt x="25875" y="731344"/>
                    </a:lnTo>
                    <a:cubicBezTo>
                      <a:pt x="11584" y="731344"/>
                      <a:pt x="0" y="719760"/>
                      <a:pt x="0" y="705470"/>
                    </a:cubicBezTo>
                    <a:lnTo>
                      <a:pt x="0" y="25875"/>
                    </a:lnTo>
                    <a:cubicBezTo>
                      <a:pt x="0" y="11584"/>
                      <a:pt x="11584" y="0"/>
                      <a:pt x="25875" y="0"/>
                    </a:cubicBezTo>
                    <a:close/>
                  </a:path>
                </a:pathLst>
              </a:custGeom>
              <a:solidFill>
                <a:srgbClr val="0CA55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" name="TextBox 108"/>
              <p:cNvSpPr txBox="1"/>
              <p:nvPr/>
            </p:nvSpPr>
            <p:spPr>
              <a:xfrm>
                <a:off x="2379348" y="5412711"/>
                <a:ext cx="1334169" cy="3826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82"/>
                  </a:lnSpc>
                </a:pPr>
                <a:r>
                  <a:rPr lang="en-US" sz="800" spc="-8" dirty="0">
                    <a:solidFill>
                      <a:srgbClr val="FFFFFF"/>
                    </a:solidFill>
                    <a:latin typeface="DM Sans" pitchFamily="2" charset="0"/>
                  </a:rPr>
                  <a:t> Stakeholders </a:t>
                </a:r>
              </a:p>
              <a:p>
                <a:pPr algn="ctr">
                  <a:lnSpc>
                    <a:spcPts val="982"/>
                  </a:lnSpc>
                </a:pPr>
                <a:r>
                  <a:rPr lang="en-US" sz="800" spc="-8" dirty="0">
                    <a:solidFill>
                      <a:srgbClr val="FFFFFF"/>
                    </a:solidFill>
                    <a:latin typeface="DM Sans" pitchFamily="2" charset="0"/>
                  </a:rPr>
                  <a:t>with minimal </a:t>
                </a:r>
              </a:p>
              <a:p>
                <a:pPr algn="ctr">
                  <a:lnSpc>
                    <a:spcPts val="982"/>
                  </a:lnSpc>
                </a:pPr>
                <a:r>
                  <a:rPr lang="en-US" sz="800" spc="-8" dirty="0">
                    <a:solidFill>
                      <a:srgbClr val="FFFFFF"/>
                    </a:solidFill>
                    <a:latin typeface="DM Sans" pitchFamily="2" charset="0"/>
                  </a:rPr>
                  <a:t>or no support</a:t>
                </a:r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2298410" y="2551066"/>
                <a:ext cx="1496046" cy="847200"/>
              </a:xfrm>
              <a:custGeom>
                <a:avLst/>
                <a:gdLst/>
                <a:ahLst/>
                <a:cxnLst/>
                <a:rect l="l" t="t" r="r" b="b"/>
                <a:pathLst>
                  <a:path w="1291459" h="731344">
                    <a:moveTo>
                      <a:pt x="25875" y="0"/>
                    </a:moveTo>
                    <a:lnTo>
                      <a:pt x="1265585" y="0"/>
                    </a:lnTo>
                    <a:cubicBezTo>
                      <a:pt x="1279875" y="0"/>
                      <a:pt x="1291459" y="11584"/>
                      <a:pt x="1291459" y="25875"/>
                    </a:cubicBezTo>
                    <a:lnTo>
                      <a:pt x="1291459" y="705470"/>
                    </a:lnTo>
                    <a:cubicBezTo>
                      <a:pt x="1291459" y="719760"/>
                      <a:pt x="1279875" y="731344"/>
                      <a:pt x="1265585" y="731344"/>
                    </a:cubicBezTo>
                    <a:lnTo>
                      <a:pt x="25875" y="731344"/>
                    </a:lnTo>
                    <a:cubicBezTo>
                      <a:pt x="11584" y="731344"/>
                      <a:pt x="0" y="719760"/>
                      <a:pt x="0" y="705470"/>
                    </a:cubicBezTo>
                    <a:lnTo>
                      <a:pt x="0" y="25875"/>
                    </a:lnTo>
                    <a:cubicBezTo>
                      <a:pt x="0" y="11584"/>
                      <a:pt x="11584" y="0"/>
                      <a:pt x="25875" y="0"/>
                    </a:cubicBezTo>
                    <a:close/>
                  </a:path>
                </a:pathLst>
              </a:custGeom>
              <a:solidFill>
                <a:srgbClr val="F5D81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9" name="TextBox 119"/>
              <p:cNvSpPr txBox="1"/>
              <p:nvPr/>
            </p:nvSpPr>
            <p:spPr>
              <a:xfrm>
                <a:off x="2379348" y="2783364"/>
                <a:ext cx="1334169" cy="3826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82"/>
                  </a:lnSpc>
                </a:pPr>
                <a:r>
                  <a:rPr lang="en-US" sz="800" spc="-8" dirty="0">
                    <a:solidFill>
                      <a:srgbClr val="000000"/>
                    </a:solidFill>
                    <a:latin typeface="DM Sans" pitchFamily="2" charset="0"/>
                  </a:rPr>
                  <a:t>Neutral or </a:t>
                </a:r>
                <a:endParaRPr lang="vi-VN" sz="800" spc="-8" dirty="0">
                  <a:solidFill>
                    <a:srgbClr val="000000"/>
                  </a:solidFill>
                  <a:latin typeface="DM Sans" pitchFamily="2" charset="0"/>
                </a:endParaRPr>
              </a:p>
              <a:p>
                <a:pPr algn="ctr">
                  <a:lnSpc>
                    <a:spcPts val="982"/>
                  </a:lnSpc>
                </a:pPr>
                <a:r>
                  <a:rPr lang="en-US" sz="800" spc="-8" dirty="0">
                    <a:solidFill>
                      <a:srgbClr val="000000"/>
                    </a:solidFill>
                    <a:latin typeface="DM Sans" pitchFamily="2" charset="0"/>
                  </a:rPr>
                  <a:t>moderately supportive </a:t>
                </a:r>
              </a:p>
              <a:p>
                <a:pPr algn="ctr">
                  <a:lnSpc>
                    <a:spcPts val="982"/>
                  </a:lnSpc>
                </a:pPr>
                <a:r>
                  <a:rPr lang="en-US" sz="800" spc="-8" dirty="0">
                    <a:solidFill>
                      <a:srgbClr val="000000"/>
                    </a:solidFill>
                    <a:latin typeface="DM Sans" pitchFamily="2" charset="0"/>
                  </a:rPr>
                  <a:t>stakeholders</a:t>
                </a:r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3833796" y="2551066"/>
                <a:ext cx="1496046" cy="847200"/>
              </a:xfrm>
              <a:custGeom>
                <a:avLst/>
                <a:gdLst/>
                <a:ahLst/>
                <a:cxnLst/>
                <a:rect l="l" t="t" r="r" b="b"/>
                <a:pathLst>
                  <a:path w="1291459" h="731344">
                    <a:moveTo>
                      <a:pt x="25875" y="0"/>
                    </a:moveTo>
                    <a:lnTo>
                      <a:pt x="1265585" y="0"/>
                    </a:lnTo>
                    <a:cubicBezTo>
                      <a:pt x="1279875" y="0"/>
                      <a:pt x="1291459" y="11584"/>
                      <a:pt x="1291459" y="25875"/>
                    </a:cubicBezTo>
                    <a:lnTo>
                      <a:pt x="1291459" y="705470"/>
                    </a:lnTo>
                    <a:cubicBezTo>
                      <a:pt x="1291459" y="719760"/>
                      <a:pt x="1279875" y="731344"/>
                      <a:pt x="1265585" y="731344"/>
                    </a:cubicBezTo>
                    <a:lnTo>
                      <a:pt x="25875" y="731344"/>
                    </a:lnTo>
                    <a:cubicBezTo>
                      <a:pt x="11584" y="731344"/>
                      <a:pt x="0" y="719760"/>
                      <a:pt x="0" y="705470"/>
                    </a:cubicBezTo>
                    <a:lnTo>
                      <a:pt x="0" y="25875"/>
                    </a:lnTo>
                    <a:cubicBezTo>
                      <a:pt x="0" y="11584"/>
                      <a:pt x="11584" y="0"/>
                      <a:pt x="25875" y="0"/>
                    </a:cubicBezTo>
                    <a:close/>
                  </a:path>
                </a:pathLst>
              </a:custGeom>
              <a:solidFill>
                <a:srgbClr val="F5D81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" name="TextBox 120"/>
              <p:cNvSpPr txBox="1"/>
              <p:nvPr/>
            </p:nvSpPr>
            <p:spPr>
              <a:xfrm>
                <a:off x="3914734" y="2783364"/>
                <a:ext cx="1334169" cy="3826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82"/>
                  </a:lnSpc>
                </a:pPr>
                <a:r>
                  <a:rPr lang="en-US" sz="800" spc="-8" dirty="0">
                    <a:solidFill>
                      <a:srgbClr val="000000"/>
                    </a:solidFill>
                    <a:latin typeface="DM Sans" pitchFamily="2" charset="0"/>
                  </a:rPr>
                  <a:t> Stakeholders with importance but </a:t>
                </a:r>
              </a:p>
              <a:p>
                <a:pPr algn="ctr">
                  <a:lnSpc>
                    <a:spcPts val="982"/>
                  </a:lnSpc>
                </a:pPr>
                <a:r>
                  <a:rPr lang="en-US" sz="800" spc="-8" dirty="0">
                    <a:solidFill>
                      <a:srgbClr val="000000"/>
                    </a:solidFill>
                    <a:latin typeface="DM Sans" pitchFamily="2" charset="0"/>
                  </a:rPr>
                  <a:t>not critical</a:t>
                </a:r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5369182" y="2551066"/>
                <a:ext cx="1496046" cy="847200"/>
              </a:xfrm>
              <a:custGeom>
                <a:avLst/>
                <a:gdLst/>
                <a:ahLst/>
                <a:cxnLst/>
                <a:rect l="l" t="t" r="r" b="b"/>
                <a:pathLst>
                  <a:path w="1291459" h="731344">
                    <a:moveTo>
                      <a:pt x="25875" y="0"/>
                    </a:moveTo>
                    <a:lnTo>
                      <a:pt x="1265585" y="0"/>
                    </a:lnTo>
                    <a:cubicBezTo>
                      <a:pt x="1279875" y="0"/>
                      <a:pt x="1291459" y="11584"/>
                      <a:pt x="1291459" y="25875"/>
                    </a:cubicBezTo>
                    <a:lnTo>
                      <a:pt x="1291459" y="705470"/>
                    </a:lnTo>
                    <a:cubicBezTo>
                      <a:pt x="1291459" y="719760"/>
                      <a:pt x="1279875" y="731344"/>
                      <a:pt x="1265585" y="731344"/>
                    </a:cubicBezTo>
                    <a:lnTo>
                      <a:pt x="25875" y="731344"/>
                    </a:lnTo>
                    <a:cubicBezTo>
                      <a:pt x="11584" y="731344"/>
                      <a:pt x="0" y="719760"/>
                      <a:pt x="0" y="705470"/>
                    </a:cubicBezTo>
                    <a:lnTo>
                      <a:pt x="0" y="25875"/>
                    </a:lnTo>
                    <a:cubicBezTo>
                      <a:pt x="0" y="11584"/>
                      <a:pt x="11584" y="0"/>
                      <a:pt x="25875" y="0"/>
                    </a:cubicBezTo>
                    <a:close/>
                  </a:path>
                </a:pathLst>
              </a:custGeom>
              <a:solidFill>
                <a:srgbClr val="F5D81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1" name="TextBox 121"/>
              <p:cNvSpPr txBox="1"/>
              <p:nvPr/>
            </p:nvSpPr>
            <p:spPr>
              <a:xfrm>
                <a:off x="5450120" y="2783684"/>
                <a:ext cx="1334169" cy="3819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82"/>
                  </a:lnSpc>
                </a:pPr>
                <a:r>
                  <a:rPr lang="en-US" sz="800" spc="-8" dirty="0">
                    <a:solidFill>
                      <a:srgbClr val="000000"/>
                    </a:solidFill>
                    <a:latin typeface="DM Sans" pitchFamily="2" charset="0"/>
                  </a:rPr>
                  <a:t>Stakeholders with </a:t>
                </a:r>
              </a:p>
              <a:p>
                <a:pPr algn="ctr">
                  <a:lnSpc>
                    <a:spcPts val="982"/>
                  </a:lnSpc>
                </a:pPr>
                <a:r>
                  <a:rPr lang="en-US" sz="800" spc="-8" dirty="0">
                    <a:solidFill>
                      <a:srgbClr val="000000"/>
                    </a:solidFill>
                    <a:latin typeface="DM Sans" pitchFamily="2" charset="0"/>
                  </a:rPr>
                  <a:t>moderate risks </a:t>
                </a:r>
              </a:p>
              <a:p>
                <a:pPr algn="ctr">
                  <a:lnSpc>
                    <a:spcPts val="982"/>
                  </a:lnSpc>
                </a:pPr>
                <a:r>
                  <a:rPr lang="en-US" sz="800" spc="-8" dirty="0">
                    <a:solidFill>
                      <a:srgbClr val="000000"/>
                    </a:solidFill>
                    <a:latin typeface="DM Sans" pitchFamily="2" charset="0"/>
                  </a:rPr>
                  <a:t>or uncertainties</a:t>
                </a:r>
              </a:p>
            </p:txBody>
          </p:sp>
          <p:sp>
            <p:nvSpPr>
              <p:cNvPr id="30" name="Freeform 30"/>
              <p:cNvSpPr/>
              <p:nvPr/>
            </p:nvSpPr>
            <p:spPr>
              <a:xfrm>
                <a:off x="6904568" y="2551066"/>
                <a:ext cx="1496046" cy="847200"/>
              </a:xfrm>
              <a:custGeom>
                <a:avLst/>
                <a:gdLst/>
                <a:ahLst/>
                <a:cxnLst/>
                <a:rect l="l" t="t" r="r" b="b"/>
                <a:pathLst>
                  <a:path w="1291459" h="731344">
                    <a:moveTo>
                      <a:pt x="25875" y="0"/>
                    </a:moveTo>
                    <a:lnTo>
                      <a:pt x="1265585" y="0"/>
                    </a:lnTo>
                    <a:cubicBezTo>
                      <a:pt x="1279875" y="0"/>
                      <a:pt x="1291459" y="11584"/>
                      <a:pt x="1291459" y="25875"/>
                    </a:cubicBezTo>
                    <a:lnTo>
                      <a:pt x="1291459" y="705470"/>
                    </a:lnTo>
                    <a:cubicBezTo>
                      <a:pt x="1291459" y="719760"/>
                      <a:pt x="1279875" y="731344"/>
                      <a:pt x="1265585" y="731344"/>
                    </a:cubicBezTo>
                    <a:lnTo>
                      <a:pt x="25875" y="731344"/>
                    </a:lnTo>
                    <a:cubicBezTo>
                      <a:pt x="11584" y="731344"/>
                      <a:pt x="0" y="719760"/>
                      <a:pt x="0" y="705470"/>
                    </a:cubicBezTo>
                    <a:lnTo>
                      <a:pt x="0" y="25875"/>
                    </a:lnTo>
                    <a:cubicBezTo>
                      <a:pt x="0" y="11584"/>
                      <a:pt x="11584" y="0"/>
                      <a:pt x="25875" y="0"/>
                    </a:cubicBezTo>
                    <a:close/>
                  </a:path>
                </a:pathLst>
              </a:custGeom>
              <a:solidFill>
                <a:srgbClr val="F46825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2" name="TextBox 122"/>
              <p:cNvSpPr txBox="1"/>
              <p:nvPr/>
            </p:nvSpPr>
            <p:spPr>
              <a:xfrm>
                <a:off x="6985507" y="2783364"/>
                <a:ext cx="1334169" cy="3826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82"/>
                  </a:lnSpc>
                </a:pPr>
                <a:r>
                  <a:rPr lang="en-US" sz="800" spc="-8" dirty="0">
                    <a:solidFill>
                      <a:srgbClr val="FFFFFF"/>
                    </a:solidFill>
                    <a:latin typeface="DM Sans" pitchFamily="2" charset="0"/>
                  </a:rPr>
                  <a:t>Stakeholders needing regular and focused engagement</a:t>
                </a:r>
              </a:p>
            </p:txBody>
          </p:sp>
          <p:sp>
            <p:nvSpPr>
              <p:cNvPr id="66" name="Freeform 66"/>
              <p:cNvSpPr/>
              <p:nvPr/>
            </p:nvSpPr>
            <p:spPr>
              <a:xfrm>
                <a:off x="6904568" y="3427516"/>
                <a:ext cx="1496046" cy="847200"/>
              </a:xfrm>
              <a:custGeom>
                <a:avLst/>
                <a:gdLst/>
                <a:ahLst/>
                <a:cxnLst/>
                <a:rect l="l" t="t" r="r" b="b"/>
                <a:pathLst>
                  <a:path w="1291459" h="731344">
                    <a:moveTo>
                      <a:pt x="25875" y="0"/>
                    </a:moveTo>
                    <a:lnTo>
                      <a:pt x="1265585" y="0"/>
                    </a:lnTo>
                    <a:cubicBezTo>
                      <a:pt x="1279875" y="0"/>
                      <a:pt x="1291459" y="11584"/>
                      <a:pt x="1291459" y="25875"/>
                    </a:cubicBezTo>
                    <a:lnTo>
                      <a:pt x="1291459" y="705470"/>
                    </a:lnTo>
                    <a:cubicBezTo>
                      <a:pt x="1291459" y="719760"/>
                      <a:pt x="1279875" y="731344"/>
                      <a:pt x="1265585" y="731344"/>
                    </a:cubicBezTo>
                    <a:lnTo>
                      <a:pt x="25875" y="731344"/>
                    </a:lnTo>
                    <a:cubicBezTo>
                      <a:pt x="11584" y="731344"/>
                      <a:pt x="0" y="719760"/>
                      <a:pt x="0" y="705470"/>
                    </a:cubicBezTo>
                    <a:lnTo>
                      <a:pt x="0" y="25875"/>
                    </a:lnTo>
                    <a:cubicBezTo>
                      <a:pt x="0" y="11584"/>
                      <a:pt x="11584" y="0"/>
                      <a:pt x="25875" y="0"/>
                    </a:cubicBezTo>
                    <a:close/>
                  </a:path>
                </a:pathLst>
              </a:custGeom>
              <a:solidFill>
                <a:srgbClr val="F46825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" name="TextBox 123"/>
              <p:cNvSpPr txBox="1"/>
              <p:nvPr/>
            </p:nvSpPr>
            <p:spPr>
              <a:xfrm>
                <a:off x="6985507" y="3659813"/>
                <a:ext cx="1334169" cy="3826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82"/>
                  </a:lnSpc>
                </a:pPr>
                <a:r>
                  <a:rPr lang="en-US" sz="800" spc="-8" dirty="0">
                    <a:solidFill>
                      <a:srgbClr val="FFFFFF"/>
                    </a:solidFill>
                    <a:latin typeface="DM Sans" pitchFamily="2" charset="0"/>
                  </a:rPr>
                  <a:t>Stakeholders needing regular and focused engagement</a:t>
                </a:r>
              </a:p>
            </p:txBody>
          </p:sp>
          <p:sp>
            <p:nvSpPr>
              <p:cNvPr id="63" name="Freeform 63"/>
              <p:cNvSpPr/>
              <p:nvPr/>
            </p:nvSpPr>
            <p:spPr>
              <a:xfrm>
                <a:off x="5369182" y="3427516"/>
                <a:ext cx="1496046" cy="847200"/>
              </a:xfrm>
              <a:custGeom>
                <a:avLst/>
                <a:gdLst/>
                <a:ahLst/>
                <a:cxnLst/>
                <a:rect l="l" t="t" r="r" b="b"/>
                <a:pathLst>
                  <a:path w="1291459" h="731344">
                    <a:moveTo>
                      <a:pt x="25875" y="0"/>
                    </a:moveTo>
                    <a:lnTo>
                      <a:pt x="1265585" y="0"/>
                    </a:lnTo>
                    <a:cubicBezTo>
                      <a:pt x="1279875" y="0"/>
                      <a:pt x="1291459" y="11584"/>
                      <a:pt x="1291459" y="25875"/>
                    </a:cubicBezTo>
                    <a:lnTo>
                      <a:pt x="1291459" y="705470"/>
                    </a:lnTo>
                    <a:cubicBezTo>
                      <a:pt x="1291459" y="719760"/>
                      <a:pt x="1279875" y="731344"/>
                      <a:pt x="1265585" y="731344"/>
                    </a:cubicBezTo>
                    <a:lnTo>
                      <a:pt x="25875" y="731344"/>
                    </a:lnTo>
                    <a:cubicBezTo>
                      <a:pt x="11584" y="731344"/>
                      <a:pt x="0" y="719760"/>
                      <a:pt x="0" y="705470"/>
                    </a:cubicBezTo>
                    <a:lnTo>
                      <a:pt x="0" y="25875"/>
                    </a:lnTo>
                    <a:cubicBezTo>
                      <a:pt x="0" y="11584"/>
                      <a:pt x="11584" y="0"/>
                      <a:pt x="25875" y="0"/>
                    </a:cubicBezTo>
                    <a:close/>
                  </a:path>
                </a:pathLst>
              </a:custGeom>
              <a:solidFill>
                <a:srgbClr val="F46825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4" name="TextBox 124"/>
              <p:cNvSpPr txBox="1"/>
              <p:nvPr/>
            </p:nvSpPr>
            <p:spPr>
              <a:xfrm>
                <a:off x="5450120" y="3659813"/>
                <a:ext cx="1334169" cy="3826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82"/>
                  </a:lnSpc>
                </a:pPr>
                <a:r>
                  <a:rPr lang="en-US" sz="800" spc="-8" dirty="0">
                    <a:solidFill>
                      <a:srgbClr val="FFFFFF"/>
                    </a:solidFill>
                    <a:latin typeface="DM Sans" pitchFamily="2" charset="0"/>
                  </a:rPr>
                  <a:t> Stakeholders </a:t>
                </a:r>
              </a:p>
              <a:p>
                <a:pPr algn="ctr">
                  <a:lnSpc>
                    <a:spcPts val="982"/>
                  </a:lnSpc>
                </a:pPr>
                <a:r>
                  <a:rPr lang="en-US" sz="800" spc="-8" dirty="0">
                    <a:solidFill>
                      <a:srgbClr val="FFFFFF"/>
                    </a:solidFill>
                    <a:latin typeface="DM Sans" pitchFamily="2" charset="0"/>
                  </a:rPr>
                  <a:t>with high </a:t>
                </a:r>
              </a:p>
              <a:p>
                <a:pPr algn="ctr">
                  <a:lnSpc>
                    <a:spcPts val="982"/>
                  </a:lnSpc>
                </a:pPr>
                <a:r>
                  <a:rPr lang="en-US" sz="800" spc="-8" dirty="0">
                    <a:solidFill>
                      <a:srgbClr val="FFFFFF"/>
                    </a:solidFill>
                    <a:latin typeface="DM Sans" pitchFamily="2" charset="0"/>
                  </a:rPr>
                  <a:t>potential risks</a:t>
                </a:r>
              </a:p>
            </p:txBody>
          </p:sp>
          <p:sp>
            <p:nvSpPr>
              <p:cNvPr id="60" name="Freeform 60"/>
              <p:cNvSpPr/>
              <p:nvPr/>
            </p:nvSpPr>
            <p:spPr>
              <a:xfrm>
                <a:off x="3833796" y="3427516"/>
                <a:ext cx="1496046" cy="847200"/>
              </a:xfrm>
              <a:custGeom>
                <a:avLst/>
                <a:gdLst/>
                <a:ahLst/>
                <a:cxnLst/>
                <a:rect l="l" t="t" r="r" b="b"/>
                <a:pathLst>
                  <a:path w="1291459" h="731344">
                    <a:moveTo>
                      <a:pt x="25875" y="0"/>
                    </a:moveTo>
                    <a:lnTo>
                      <a:pt x="1265585" y="0"/>
                    </a:lnTo>
                    <a:cubicBezTo>
                      <a:pt x="1279875" y="0"/>
                      <a:pt x="1291459" y="11584"/>
                      <a:pt x="1291459" y="25875"/>
                    </a:cubicBezTo>
                    <a:lnTo>
                      <a:pt x="1291459" y="705470"/>
                    </a:lnTo>
                    <a:cubicBezTo>
                      <a:pt x="1291459" y="719760"/>
                      <a:pt x="1279875" y="731344"/>
                      <a:pt x="1265585" y="731344"/>
                    </a:cubicBezTo>
                    <a:lnTo>
                      <a:pt x="25875" y="731344"/>
                    </a:lnTo>
                    <a:cubicBezTo>
                      <a:pt x="11584" y="731344"/>
                      <a:pt x="0" y="719760"/>
                      <a:pt x="0" y="705470"/>
                    </a:cubicBezTo>
                    <a:lnTo>
                      <a:pt x="0" y="25875"/>
                    </a:lnTo>
                    <a:cubicBezTo>
                      <a:pt x="0" y="11584"/>
                      <a:pt x="11584" y="0"/>
                      <a:pt x="25875" y="0"/>
                    </a:cubicBezTo>
                    <a:close/>
                  </a:path>
                </a:pathLst>
              </a:custGeom>
              <a:solidFill>
                <a:srgbClr val="F5D81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5" name="TextBox 125"/>
              <p:cNvSpPr txBox="1"/>
              <p:nvPr/>
            </p:nvSpPr>
            <p:spPr>
              <a:xfrm>
                <a:off x="3914734" y="3659813"/>
                <a:ext cx="1334169" cy="3826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82"/>
                  </a:lnSpc>
                </a:pPr>
                <a:r>
                  <a:rPr lang="en-US" sz="800" spc="-8" dirty="0">
                    <a:solidFill>
                      <a:srgbClr val="000000"/>
                    </a:solidFill>
                    <a:latin typeface="DM Sans" pitchFamily="2" charset="0"/>
                  </a:rPr>
                  <a:t> Stakeholders with importance but </a:t>
                </a:r>
              </a:p>
              <a:p>
                <a:pPr algn="ctr">
                  <a:lnSpc>
                    <a:spcPts val="982"/>
                  </a:lnSpc>
                </a:pPr>
                <a:r>
                  <a:rPr lang="en-US" sz="800" spc="-8" dirty="0">
                    <a:solidFill>
                      <a:srgbClr val="000000"/>
                    </a:solidFill>
                    <a:latin typeface="DM Sans" pitchFamily="2" charset="0"/>
                  </a:rPr>
                  <a:t>not critical</a:t>
                </a:r>
              </a:p>
            </p:txBody>
          </p:sp>
          <p:sp>
            <p:nvSpPr>
              <p:cNvPr id="57" name="Freeform 57"/>
              <p:cNvSpPr/>
              <p:nvPr/>
            </p:nvSpPr>
            <p:spPr>
              <a:xfrm>
                <a:off x="2298410" y="3427516"/>
                <a:ext cx="1496046" cy="847200"/>
              </a:xfrm>
              <a:custGeom>
                <a:avLst/>
                <a:gdLst/>
                <a:ahLst/>
                <a:cxnLst/>
                <a:rect l="l" t="t" r="r" b="b"/>
                <a:pathLst>
                  <a:path w="1291459" h="731344">
                    <a:moveTo>
                      <a:pt x="25875" y="0"/>
                    </a:moveTo>
                    <a:lnTo>
                      <a:pt x="1265585" y="0"/>
                    </a:lnTo>
                    <a:cubicBezTo>
                      <a:pt x="1279875" y="0"/>
                      <a:pt x="1291459" y="11584"/>
                      <a:pt x="1291459" y="25875"/>
                    </a:cubicBezTo>
                    <a:lnTo>
                      <a:pt x="1291459" y="705470"/>
                    </a:lnTo>
                    <a:cubicBezTo>
                      <a:pt x="1291459" y="719760"/>
                      <a:pt x="1279875" y="731344"/>
                      <a:pt x="1265585" y="731344"/>
                    </a:cubicBezTo>
                    <a:lnTo>
                      <a:pt x="25875" y="731344"/>
                    </a:lnTo>
                    <a:cubicBezTo>
                      <a:pt x="11584" y="731344"/>
                      <a:pt x="0" y="719760"/>
                      <a:pt x="0" y="705470"/>
                    </a:cubicBezTo>
                    <a:lnTo>
                      <a:pt x="0" y="25875"/>
                    </a:lnTo>
                    <a:cubicBezTo>
                      <a:pt x="0" y="11584"/>
                      <a:pt x="11584" y="0"/>
                      <a:pt x="25875" y="0"/>
                    </a:cubicBezTo>
                    <a:close/>
                  </a:path>
                </a:pathLst>
              </a:custGeom>
              <a:solidFill>
                <a:srgbClr val="92CB40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6" name="TextBox 126"/>
              <p:cNvSpPr txBox="1"/>
              <p:nvPr/>
            </p:nvSpPr>
            <p:spPr>
              <a:xfrm>
                <a:off x="2379348" y="3659813"/>
                <a:ext cx="1334169" cy="3826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82"/>
                  </a:lnSpc>
                </a:pPr>
                <a:r>
                  <a:rPr lang="en-US" sz="800" spc="-8" dirty="0">
                    <a:solidFill>
                      <a:srgbClr val="FFFFFF"/>
                    </a:solidFill>
                    <a:latin typeface="DM Sans" pitchFamily="2" charset="0"/>
                  </a:rPr>
                  <a:t>Limited support </a:t>
                </a:r>
              </a:p>
              <a:p>
                <a:pPr algn="ctr">
                  <a:lnSpc>
                    <a:spcPts val="982"/>
                  </a:lnSpc>
                </a:pPr>
                <a:r>
                  <a:rPr lang="en-US" sz="800" spc="-8" dirty="0">
                    <a:solidFill>
                      <a:srgbClr val="FFFFFF"/>
                    </a:solidFill>
                    <a:latin typeface="DM Sans" pitchFamily="2" charset="0"/>
                  </a:rPr>
                  <a:t>or occasional </a:t>
                </a:r>
              </a:p>
              <a:p>
                <a:pPr algn="ctr">
                  <a:lnSpc>
                    <a:spcPts val="982"/>
                  </a:lnSpc>
                </a:pPr>
                <a:r>
                  <a:rPr lang="en-US" sz="800" spc="-8" dirty="0">
                    <a:solidFill>
                      <a:srgbClr val="FFFFFF"/>
                    </a:solidFill>
                    <a:latin typeface="DM Sans" pitchFamily="2" charset="0"/>
                  </a:rPr>
                  <a:t>concerns raised</a:t>
                </a:r>
              </a:p>
            </p:txBody>
          </p:sp>
          <p:sp>
            <p:nvSpPr>
              <p:cNvPr id="39" name="Freeform 39"/>
              <p:cNvSpPr/>
              <p:nvPr/>
            </p:nvSpPr>
            <p:spPr>
              <a:xfrm>
                <a:off x="2298410" y="4303965"/>
                <a:ext cx="1496046" cy="847200"/>
              </a:xfrm>
              <a:custGeom>
                <a:avLst/>
                <a:gdLst/>
                <a:ahLst/>
                <a:cxnLst/>
                <a:rect l="l" t="t" r="r" b="b"/>
                <a:pathLst>
                  <a:path w="1291459" h="731344">
                    <a:moveTo>
                      <a:pt x="25875" y="0"/>
                    </a:moveTo>
                    <a:lnTo>
                      <a:pt x="1265585" y="0"/>
                    </a:lnTo>
                    <a:cubicBezTo>
                      <a:pt x="1279875" y="0"/>
                      <a:pt x="1291459" y="11584"/>
                      <a:pt x="1291459" y="25875"/>
                    </a:cubicBezTo>
                    <a:lnTo>
                      <a:pt x="1291459" y="705470"/>
                    </a:lnTo>
                    <a:cubicBezTo>
                      <a:pt x="1291459" y="719760"/>
                      <a:pt x="1279875" y="731344"/>
                      <a:pt x="1265585" y="731344"/>
                    </a:cubicBezTo>
                    <a:lnTo>
                      <a:pt x="25875" y="731344"/>
                    </a:lnTo>
                    <a:cubicBezTo>
                      <a:pt x="11584" y="731344"/>
                      <a:pt x="0" y="719760"/>
                      <a:pt x="0" y="705470"/>
                    </a:cubicBezTo>
                    <a:lnTo>
                      <a:pt x="0" y="25875"/>
                    </a:lnTo>
                    <a:cubicBezTo>
                      <a:pt x="0" y="11584"/>
                      <a:pt x="11584" y="0"/>
                      <a:pt x="25875" y="0"/>
                    </a:cubicBezTo>
                    <a:close/>
                  </a:path>
                </a:pathLst>
              </a:custGeom>
              <a:solidFill>
                <a:srgbClr val="0CA55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" name="TextBox 127"/>
              <p:cNvSpPr txBox="1"/>
              <p:nvPr/>
            </p:nvSpPr>
            <p:spPr>
              <a:xfrm>
                <a:off x="2379348" y="4536263"/>
                <a:ext cx="1334169" cy="3826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82"/>
                  </a:lnSpc>
                </a:pPr>
                <a:r>
                  <a:rPr lang="en-US" sz="800" spc="-8" dirty="0">
                    <a:solidFill>
                      <a:srgbClr val="FFFFFF"/>
                    </a:solidFill>
                    <a:latin typeface="DM Sans" pitchFamily="2" charset="0"/>
                  </a:rPr>
                  <a:t> Stakeholders </a:t>
                </a:r>
              </a:p>
              <a:p>
                <a:pPr algn="ctr">
                  <a:lnSpc>
                    <a:spcPts val="982"/>
                  </a:lnSpc>
                </a:pPr>
                <a:r>
                  <a:rPr lang="en-US" sz="800" spc="-8" dirty="0">
                    <a:solidFill>
                      <a:srgbClr val="FFFFFF"/>
                    </a:solidFill>
                    <a:latin typeface="DM Sans" pitchFamily="2" charset="0"/>
                  </a:rPr>
                  <a:t>with minimal </a:t>
                </a:r>
              </a:p>
              <a:p>
                <a:pPr algn="ctr">
                  <a:lnSpc>
                    <a:spcPts val="982"/>
                  </a:lnSpc>
                </a:pPr>
                <a:r>
                  <a:rPr lang="en-US" sz="800" spc="-8" dirty="0">
                    <a:solidFill>
                      <a:srgbClr val="FFFFFF"/>
                    </a:solidFill>
                    <a:latin typeface="DM Sans" pitchFamily="2" charset="0"/>
                  </a:rPr>
                  <a:t>or no support</a:t>
                </a:r>
              </a:p>
            </p:txBody>
          </p:sp>
          <p:sp>
            <p:nvSpPr>
              <p:cNvPr id="42" name="Freeform 42"/>
              <p:cNvSpPr/>
              <p:nvPr/>
            </p:nvSpPr>
            <p:spPr>
              <a:xfrm>
                <a:off x="3833796" y="4303965"/>
                <a:ext cx="1496046" cy="847200"/>
              </a:xfrm>
              <a:custGeom>
                <a:avLst/>
                <a:gdLst/>
                <a:ahLst/>
                <a:cxnLst/>
                <a:rect l="l" t="t" r="r" b="b"/>
                <a:pathLst>
                  <a:path w="1291459" h="731344">
                    <a:moveTo>
                      <a:pt x="25875" y="0"/>
                    </a:moveTo>
                    <a:lnTo>
                      <a:pt x="1265585" y="0"/>
                    </a:lnTo>
                    <a:cubicBezTo>
                      <a:pt x="1279875" y="0"/>
                      <a:pt x="1291459" y="11584"/>
                      <a:pt x="1291459" y="25875"/>
                    </a:cubicBezTo>
                    <a:lnTo>
                      <a:pt x="1291459" y="705470"/>
                    </a:lnTo>
                    <a:cubicBezTo>
                      <a:pt x="1291459" y="719760"/>
                      <a:pt x="1279875" y="731344"/>
                      <a:pt x="1265585" y="731344"/>
                    </a:cubicBezTo>
                    <a:lnTo>
                      <a:pt x="25875" y="731344"/>
                    </a:lnTo>
                    <a:cubicBezTo>
                      <a:pt x="11584" y="731344"/>
                      <a:pt x="0" y="719760"/>
                      <a:pt x="0" y="705470"/>
                    </a:cubicBezTo>
                    <a:lnTo>
                      <a:pt x="0" y="25875"/>
                    </a:lnTo>
                    <a:cubicBezTo>
                      <a:pt x="0" y="11584"/>
                      <a:pt x="11584" y="0"/>
                      <a:pt x="25875" y="0"/>
                    </a:cubicBezTo>
                    <a:close/>
                  </a:path>
                </a:pathLst>
              </a:custGeom>
              <a:solidFill>
                <a:srgbClr val="0CA55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8" name="TextBox 128"/>
              <p:cNvSpPr txBox="1"/>
              <p:nvPr/>
            </p:nvSpPr>
            <p:spPr>
              <a:xfrm>
                <a:off x="3914734" y="4536262"/>
                <a:ext cx="1334169" cy="3826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82"/>
                  </a:lnSpc>
                </a:pPr>
                <a:r>
                  <a:rPr lang="en-US" sz="800" spc="-8" dirty="0">
                    <a:solidFill>
                      <a:srgbClr val="FFFFFF"/>
                    </a:solidFill>
                    <a:latin typeface="DM Sans" pitchFamily="2" charset="0"/>
                  </a:rPr>
                  <a:t> Stakeholders </a:t>
                </a:r>
              </a:p>
              <a:p>
                <a:pPr algn="ctr">
                  <a:lnSpc>
                    <a:spcPts val="982"/>
                  </a:lnSpc>
                </a:pPr>
                <a:r>
                  <a:rPr lang="en-US" sz="800" spc="-8" dirty="0">
                    <a:solidFill>
                      <a:srgbClr val="FFFFFF"/>
                    </a:solidFill>
                    <a:latin typeface="DM Sans" pitchFamily="2" charset="0"/>
                  </a:rPr>
                  <a:t>with no </a:t>
                </a:r>
              </a:p>
              <a:p>
                <a:pPr algn="ctr">
                  <a:lnSpc>
                    <a:spcPts val="982"/>
                  </a:lnSpc>
                </a:pPr>
                <a:r>
                  <a:rPr lang="en-US" sz="800" spc="-8" dirty="0">
                    <a:solidFill>
                      <a:srgbClr val="FFFFFF"/>
                    </a:solidFill>
                    <a:latin typeface="DM Sans" pitchFamily="2" charset="0"/>
                  </a:rPr>
                  <a:t>perceived impact</a:t>
                </a:r>
              </a:p>
            </p:txBody>
          </p:sp>
          <p:sp>
            <p:nvSpPr>
              <p:cNvPr id="45" name="Freeform 45"/>
              <p:cNvSpPr/>
              <p:nvPr/>
            </p:nvSpPr>
            <p:spPr>
              <a:xfrm>
                <a:off x="5369182" y="4303965"/>
                <a:ext cx="1496046" cy="847200"/>
              </a:xfrm>
              <a:custGeom>
                <a:avLst/>
                <a:gdLst/>
                <a:ahLst/>
                <a:cxnLst/>
                <a:rect l="l" t="t" r="r" b="b"/>
                <a:pathLst>
                  <a:path w="1291459" h="731344">
                    <a:moveTo>
                      <a:pt x="25875" y="0"/>
                    </a:moveTo>
                    <a:lnTo>
                      <a:pt x="1265585" y="0"/>
                    </a:lnTo>
                    <a:cubicBezTo>
                      <a:pt x="1279875" y="0"/>
                      <a:pt x="1291459" y="11584"/>
                      <a:pt x="1291459" y="25875"/>
                    </a:cubicBezTo>
                    <a:lnTo>
                      <a:pt x="1291459" y="705470"/>
                    </a:lnTo>
                    <a:cubicBezTo>
                      <a:pt x="1291459" y="719760"/>
                      <a:pt x="1279875" y="731344"/>
                      <a:pt x="1265585" y="731344"/>
                    </a:cubicBezTo>
                    <a:lnTo>
                      <a:pt x="25875" y="731344"/>
                    </a:lnTo>
                    <a:cubicBezTo>
                      <a:pt x="11584" y="731344"/>
                      <a:pt x="0" y="719760"/>
                      <a:pt x="0" y="705470"/>
                    </a:cubicBezTo>
                    <a:lnTo>
                      <a:pt x="0" y="25875"/>
                    </a:lnTo>
                    <a:cubicBezTo>
                      <a:pt x="0" y="11584"/>
                      <a:pt x="11584" y="0"/>
                      <a:pt x="25875" y="0"/>
                    </a:cubicBezTo>
                    <a:close/>
                  </a:path>
                </a:pathLst>
              </a:custGeom>
              <a:solidFill>
                <a:srgbClr val="F5D81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9" name="TextBox 129"/>
              <p:cNvSpPr txBox="1"/>
              <p:nvPr/>
            </p:nvSpPr>
            <p:spPr>
              <a:xfrm>
                <a:off x="5450120" y="4536583"/>
                <a:ext cx="1334169" cy="3819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82"/>
                  </a:lnSpc>
                </a:pPr>
                <a:r>
                  <a:rPr lang="en-US" sz="800" spc="-8" dirty="0">
                    <a:solidFill>
                      <a:srgbClr val="000000"/>
                    </a:solidFill>
                    <a:latin typeface="DM Sans" pitchFamily="2" charset="0"/>
                  </a:rPr>
                  <a:t>Stakeholders with </a:t>
                </a:r>
              </a:p>
              <a:p>
                <a:pPr algn="ctr">
                  <a:lnSpc>
                    <a:spcPts val="982"/>
                  </a:lnSpc>
                </a:pPr>
                <a:r>
                  <a:rPr lang="en-US" sz="800" spc="-8" dirty="0">
                    <a:solidFill>
                      <a:srgbClr val="000000"/>
                    </a:solidFill>
                    <a:latin typeface="DM Sans" pitchFamily="2" charset="0"/>
                  </a:rPr>
                  <a:t>moderate risks </a:t>
                </a:r>
              </a:p>
              <a:p>
                <a:pPr algn="ctr">
                  <a:lnSpc>
                    <a:spcPts val="982"/>
                  </a:lnSpc>
                </a:pPr>
                <a:r>
                  <a:rPr lang="en-US" sz="800" spc="-8" dirty="0">
                    <a:solidFill>
                      <a:srgbClr val="000000"/>
                    </a:solidFill>
                    <a:latin typeface="DM Sans" pitchFamily="2" charset="0"/>
                  </a:rPr>
                  <a:t>or uncertainties</a:t>
                </a:r>
              </a:p>
            </p:txBody>
          </p:sp>
          <p:sp>
            <p:nvSpPr>
              <p:cNvPr id="48" name="Freeform 48"/>
              <p:cNvSpPr/>
              <p:nvPr/>
            </p:nvSpPr>
            <p:spPr>
              <a:xfrm>
                <a:off x="6904568" y="4303965"/>
                <a:ext cx="1496046" cy="847200"/>
              </a:xfrm>
              <a:custGeom>
                <a:avLst/>
                <a:gdLst/>
                <a:ahLst/>
                <a:cxnLst/>
                <a:rect l="l" t="t" r="r" b="b"/>
                <a:pathLst>
                  <a:path w="1291459" h="731344">
                    <a:moveTo>
                      <a:pt x="25875" y="0"/>
                    </a:moveTo>
                    <a:lnTo>
                      <a:pt x="1265585" y="0"/>
                    </a:lnTo>
                    <a:cubicBezTo>
                      <a:pt x="1279875" y="0"/>
                      <a:pt x="1291459" y="11584"/>
                      <a:pt x="1291459" y="25875"/>
                    </a:cubicBezTo>
                    <a:lnTo>
                      <a:pt x="1291459" y="705470"/>
                    </a:lnTo>
                    <a:cubicBezTo>
                      <a:pt x="1291459" y="719760"/>
                      <a:pt x="1279875" y="731344"/>
                      <a:pt x="1265585" y="731344"/>
                    </a:cubicBezTo>
                    <a:lnTo>
                      <a:pt x="25875" y="731344"/>
                    </a:lnTo>
                    <a:cubicBezTo>
                      <a:pt x="11584" y="731344"/>
                      <a:pt x="0" y="719760"/>
                      <a:pt x="0" y="705470"/>
                    </a:cubicBezTo>
                    <a:lnTo>
                      <a:pt x="0" y="25875"/>
                    </a:lnTo>
                    <a:cubicBezTo>
                      <a:pt x="0" y="11584"/>
                      <a:pt x="11584" y="0"/>
                      <a:pt x="25875" y="0"/>
                    </a:cubicBezTo>
                    <a:close/>
                  </a:path>
                </a:pathLst>
              </a:custGeom>
              <a:solidFill>
                <a:srgbClr val="F5D81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0" name="TextBox 130"/>
              <p:cNvSpPr txBox="1"/>
              <p:nvPr/>
            </p:nvSpPr>
            <p:spPr>
              <a:xfrm>
                <a:off x="6985507" y="4536262"/>
                <a:ext cx="1334169" cy="3826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82"/>
                  </a:lnSpc>
                </a:pPr>
                <a:r>
                  <a:rPr lang="en-US" sz="800" spc="-8" dirty="0">
                    <a:solidFill>
                      <a:srgbClr val="000000"/>
                    </a:solidFill>
                    <a:latin typeface="DM Sans" pitchFamily="2" charset="0"/>
                  </a:rPr>
                  <a:t> Stakeholders with</a:t>
                </a:r>
              </a:p>
              <a:p>
                <a:pPr algn="ctr">
                  <a:lnSpc>
                    <a:spcPts val="982"/>
                  </a:lnSpc>
                </a:pPr>
                <a:r>
                  <a:rPr lang="en-US" sz="800" spc="-8" dirty="0">
                    <a:solidFill>
                      <a:srgbClr val="000000"/>
                    </a:solidFill>
                    <a:latin typeface="DM Sans" pitchFamily="2" charset="0"/>
                  </a:rPr>
                  <a:t> regular but not intensive engagement needs</a:t>
                </a:r>
              </a:p>
            </p:txBody>
          </p:sp>
          <p:sp>
            <p:nvSpPr>
              <p:cNvPr id="33" name="Freeform 33"/>
              <p:cNvSpPr/>
              <p:nvPr/>
            </p:nvSpPr>
            <p:spPr>
              <a:xfrm>
                <a:off x="8439954" y="2551066"/>
                <a:ext cx="1496046" cy="847200"/>
              </a:xfrm>
              <a:custGeom>
                <a:avLst/>
                <a:gdLst/>
                <a:ahLst/>
                <a:cxnLst/>
                <a:rect l="l" t="t" r="r" b="b"/>
                <a:pathLst>
                  <a:path w="1291459" h="731344">
                    <a:moveTo>
                      <a:pt x="25875" y="0"/>
                    </a:moveTo>
                    <a:lnTo>
                      <a:pt x="1265585" y="0"/>
                    </a:lnTo>
                    <a:cubicBezTo>
                      <a:pt x="1279875" y="0"/>
                      <a:pt x="1291459" y="11584"/>
                      <a:pt x="1291459" y="25875"/>
                    </a:cubicBezTo>
                    <a:lnTo>
                      <a:pt x="1291459" y="705470"/>
                    </a:lnTo>
                    <a:cubicBezTo>
                      <a:pt x="1291459" y="719760"/>
                      <a:pt x="1279875" y="731344"/>
                      <a:pt x="1265585" y="731344"/>
                    </a:cubicBezTo>
                    <a:lnTo>
                      <a:pt x="25875" y="731344"/>
                    </a:lnTo>
                    <a:cubicBezTo>
                      <a:pt x="11584" y="731344"/>
                      <a:pt x="0" y="719760"/>
                      <a:pt x="0" y="705470"/>
                    </a:cubicBezTo>
                    <a:lnTo>
                      <a:pt x="0" y="25875"/>
                    </a:lnTo>
                    <a:cubicBezTo>
                      <a:pt x="0" y="11584"/>
                      <a:pt x="11584" y="0"/>
                      <a:pt x="25875" y="0"/>
                    </a:cubicBezTo>
                    <a:close/>
                  </a:path>
                </a:pathLst>
              </a:custGeom>
              <a:solidFill>
                <a:srgbClr val="E52231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1" name="TextBox 131"/>
              <p:cNvSpPr txBox="1"/>
              <p:nvPr/>
            </p:nvSpPr>
            <p:spPr>
              <a:xfrm>
                <a:off x="8520892" y="2783364"/>
                <a:ext cx="1334169" cy="3826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82"/>
                  </a:lnSpc>
                </a:pPr>
                <a:r>
                  <a:rPr lang="en-US" sz="800" spc="-8" dirty="0">
                    <a:solidFill>
                      <a:srgbClr val="FFFFFF"/>
                    </a:solidFill>
                    <a:latin typeface="DM Sans" pitchFamily="2" charset="0"/>
                  </a:rPr>
                  <a:t>Stakeholders with a substantial impact on project outcomes</a:t>
                </a:r>
              </a:p>
            </p:txBody>
          </p:sp>
          <p:sp>
            <p:nvSpPr>
              <p:cNvPr id="69" name="Freeform 69"/>
              <p:cNvSpPr/>
              <p:nvPr/>
            </p:nvSpPr>
            <p:spPr>
              <a:xfrm>
                <a:off x="8439954" y="3427516"/>
                <a:ext cx="1496046" cy="847200"/>
              </a:xfrm>
              <a:custGeom>
                <a:avLst/>
                <a:gdLst/>
                <a:ahLst/>
                <a:cxnLst/>
                <a:rect l="l" t="t" r="r" b="b"/>
                <a:pathLst>
                  <a:path w="1291459" h="731344">
                    <a:moveTo>
                      <a:pt x="25875" y="0"/>
                    </a:moveTo>
                    <a:lnTo>
                      <a:pt x="1265585" y="0"/>
                    </a:lnTo>
                    <a:cubicBezTo>
                      <a:pt x="1279875" y="0"/>
                      <a:pt x="1291459" y="11584"/>
                      <a:pt x="1291459" y="25875"/>
                    </a:cubicBezTo>
                    <a:lnTo>
                      <a:pt x="1291459" y="705470"/>
                    </a:lnTo>
                    <a:cubicBezTo>
                      <a:pt x="1291459" y="719760"/>
                      <a:pt x="1279875" y="731344"/>
                      <a:pt x="1265585" y="731344"/>
                    </a:cubicBezTo>
                    <a:lnTo>
                      <a:pt x="25875" y="731344"/>
                    </a:lnTo>
                    <a:cubicBezTo>
                      <a:pt x="11584" y="731344"/>
                      <a:pt x="0" y="719760"/>
                      <a:pt x="0" y="705470"/>
                    </a:cubicBezTo>
                    <a:lnTo>
                      <a:pt x="0" y="25875"/>
                    </a:lnTo>
                    <a:cubicBezTo>
                      <a:pt x="0" y="11584"/>
                      <a:pt x="11584" y="0"/>
                      <a:pt x="25875" y="0"/>
                    </a:cubicBezTo>
                    <a:close/>
                  </a:path>
                </a:pathLst>
              </a:custGeom>
              <a:solidFill>
                <a:srgbClr val="E52231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2" name="TextBox 132"/>
              <p:cNvSpPr txBox="1"/>
              <p:nvPr/>
            </p:nvSpPr>
            <p:spPr>
              <a:xfrm>
                <a:off x="8520892" y="3659813"/>
                <a:ext cx="1334169" cy="3826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82"/>
                  </a:lnSpc>
                </a:pPr>
                <a:r>
                  <a:rPr lang="en-US" sz="800" spc="-8" dirty="0">
                    <a:solidFill>
                      <a:srgbClr val="FFFFFF"/>
                    </a:solidFill>
                    <a:latin typeface="DM Sans" pitchFamily="2" charset="0"/>
                  </a:rPr>
                  <a:t>Stakeholders with a substantial impact on project outcomes</a:t>
                </a:r>
              </a:p>
            </p:txBody>
          </p:sp>
          <p:sp>
            <p:nvSpPr>
              <p:cNvPr id="51" name="Freeform 51"/>
              <p:cNvSpPr/>
              <p:nvPr/>
            </p:nvSpPr>
            <p:spPr>
              <a:xfrm>
                <a:off x="8439954" y="4303965"/>
                <a:ext cx="1496046" cy="847200"/>
              </a:xfrm>
              <a:custGeom>
                <a:avLst/>
                <a:gdLst/>
                <a:ahLst/>
                <a:cxnLst/>
                <a:rect l="l" t="t" r="r" b="b"/>
                <a:pathLst>
                  <a:path w="1291459" h="731344">
                    <a:moveTo>
                      <a:pt x="25875" y="0"/>
                    </a:moveTo>
                    <a:lnTo>
                      <a:pt x="1265585" y="0"/>
                    </a:lnTo>
                    <a:cubicBezTo>
                      <a:pt x="1279875" y="0"/>
                      <a:pt x="1291459" y="11584"/>
                      <a:pt x="1291459" y="25875"/>
                    </a:cubicBezTo>
                    <a:lnTo>
                      <a:pt x="1291459" y="705470"/>
                    </a:lnTo>
                    <a:cubicBezTo>
                      <a:pt x="1291459" y="719760"/>
                      <a:pt x="1279875" y="731344"/>
                      <a:pt x="1265585" y="731344"/>
                    </a:cubicBezTo>
                    <a:lnTo>
                      <a:pt x="25875" y="731344"/>
                    </a:lnTo>
                    <a:cubicBezTo>
                      <a:pt x="11584" y="731344"/>
                      <a:pt x="0" y="719760"/>
                      <a:pt x="0" y="705470"/>
                    </a:cubicBezTo>
                    <a:lnTo>
                      <a:pt x="0" y="25875"/>
                    </a:lnTo>
                    <a:cubicBezTo>
                      <a:pt x="0" y="11584"/>
                      <a:pt x="11584" y="0"/>
                      <a:pt x="25875" y="0"/>
                    </a:cubicBezTo>
                    <a:close/>
                  </a:path>
                </a:pathLst>
              </a:custGeom>
              <a:solidFill>
                <a:srgbClr val="F46825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" name="TextBox 133"/>
              <p:cNvSpPr txBox="1"/>
              <p:nvPr/>
            </p:nvSpPr>
            <p:spPr>
              <a:xfrm>
                <a:off x="8520892" y="4536262"/>
                <a:ext cx="1334169" cy="3826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82"/>
                  </a:lnSpc>
                </a:pPr>
                <a:r>
                  <a:rPr lang="en-US" sz="800" spc="-8" dirty="0">
                    <a:solidFill>
                      <a:srgbClr val="FFFFFF"/>
                    </a:solidFill>
                    <a:latin typeface="DM Sans" pitchFamily="2" charset="0"/>
                  </a:rPr>
                  <a:t>Stakeholders </a:t>
                </a:r>
              </a:p>
              <a:p>
                <a:pPr algn="ctr">
                  <a:lnSpc>
                    <a:spcPts val="982"/>
                  </a:lnSpc>
                </a:pPr>
                <a:r>
                  <a:rPr lang="en-US" sz="800" spc="-8" dirty="0">
                    <a:solidFill>
                      <a:srgbClr val="FFFFFF"/>
                    </a:solidFill>
                    <a:latin typeface="DM Sans" pitchFamily="2" charset="0"/>
                  </a:rPr>
                  <a:t>with significant</a:t>
                </a:r>
              </a:p>
              <a:p>
                <a:pPr algn="ctr">
                  <a:lnSpc>
                    <a:spcPts val="982"/>
                  </a:lnSpc>
                </a:pPr>
                <a:r>
                  <a:rPr lang="en-US" sz="800" spc="-8" dirty="0">
                    <a:solidFill>
                      <a:srgbClr val="FFFFFF"/>
                    </a:solidFill>
                    <a:latin typeface="DM Sans" pitchFamily="2" charset="0"/>
                  </a:rPr>
                  <a:t> influence</a:t>
                </a:r>
              </a:p>
            </p:txBody>
          </p:sp>
          <p:sp>
            <p:nvSpPr>
              <p:cNvPr id="87" name="Freeform 87"/>
              <p:cNvSpPr/>
              <p:nvPr/>
            </p:nvSpPr>
            <p:spPr>
              <a:xfrm>
                <a:off x="764230" y="5180414"/>
                <a:ext cx="1494840" cy="847200"/>
              </a:xfrm>
              <a:custGeom>
                <a:avLst/>
                <a:gdLst/>
                <a:ahLst/>
                <a:cxnLst/>
                <a:rect l="l" t="t" r="r" b="b"/>
                <a:pathLst>
                  <a:path w="1290419" h="731344">
                    <a:moveTo>
                      <a:pt x="25895" y="0"/>
                    </a:moveTo>
                    <a:lnTo>
                      <a:pt x="1264523" y="0"/>
                    </a:lnTo>
                    <a:cubicBezTo>
                      <a:pt x="1271391" y="0"/>
                      <a:pt x="1277978" y="2728"/>
                      <a:pt x="1282834" y="7585"/>
                    </a:cubicBezTo>
                    <a:cubicBezTo>
                      <a:pt x="1287691" y="12441"/>
                      <a:pt x="1290419" y="19028"/>
                      <a:pt x="1290419" y="25895"/>
                    </a:cubicBezTo>
                    <a:lnTo>
                      <a:pt x="1290419" y="705449"/>
                    </a:lnTo>
                    <a:cubicBezTo>
                      <a:pt x="1290419" y="712317"/>
                      <a:pt x="1287691" y="718903"/>
                      <a:pt x="1282834" y="723760"/>
                    </a:cubicBezTo>
                    <a:cubicBezTo>
                      <a:pt x="1277978" y="728616"/>
                      <a:pt x="1271391" y="731344"/>
                      <a:pt x="1264523" y="731344"/>
                    </a:cubicBezTo>
                    <a:lnTo>
                      <a:pt x="25895" y="731344"/>
                    </a:lnTo>
                    <a:cubicBezTo>
                      <a:pt x="19028" y="731344"/>
                      <a:pt x="12441" y="728616"/>
                      <a:pt x="7585" y="723760"/>
                    </a:cubicBezTo>
                    <a:cubicBezTo>
                      <a:pt x="2728" y="718903"/>
                      <a:pt x="0" y="712317"/>
                      <a:pt x="0" y="705449"/>
                    </a:cubicBezTo>
                    <a:lnTo>
                      <a:pt x="0" y="25895"/>
                    </a:lnTo>
                    <a:cubicBezTo>
                      <a:pt x="0" y="19028"/>
                      <a:pt x="2728" y="12441"/>
                      <a:pt x="7585" y="7585"/>
                    </a:cubicBezTo>
                    <a:cubicBezTo>
                      <a:pt x="12441" y="2728"/>
                      <a:pt x="19028" y="0"/>
                      <a:pt x="25895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9" name="TextBox 109"/>
              <p:cNvSpPr txBox="1"/>
              <p:nvPr/>
            </p:nvSpPr>
            <p:spPr>
              <a:xfrm>
                <a:off x="899720" y="5516747"/>
                <a:ext cx="1223861" cy="1745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51"/>
                  </a:lnSpc>
                  <a:spcBef>
                    <a:spcPct val="0"/>
                  </a:spcBef>
                </a:pPr>
                <a:r>
                  <a:rPr lang="en-US" sz="1150" b="1" u="none" strike="noStrike" spc="-11" dirty="0">
                    <a:solidFill>
                      <a:srgbClr val="000000"/>
                    </a:solidFill>
                    <a:latin typeface="Red Hat Display" panose="02010303040201060303" pitchFamily="2" charset="0"/>
                  </a:rPr>
                  <a:t>Stakeholder D</a:t>
                </a:r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764230" y="2551066"/>
                <a:ext cx="1494840" cy="847200"/>
              </a:xfrm>
              <a:custGeom>
                <a:avLst/>
                <a:gdLst/>
                <a:ahLst/>
                <a:cxnLst/>
                <a:rect l="l" t="t" r="r" b="b"/>
                <a:pathLst>
                  <a:path w="1290419" h="731344">
                    <a:moveTo>
                      <a:pt x="25895" y="0"/>
                    </a:moveTo>
                    <a:lnTo>
                      <a:pt x="1264523" y="0"/>
                    </a:lnTo>
                    <a:cubicBezTo>
                      <a:pt x="1271391" y="0"/>
                      <a:pt x="1277978" y="2728"/>
                      <a:pt x="1282834" y="7585"/>
                    </a:cubicBezTo>
                    <a:cubicBezTo>
                      <a:pt x="1287691" y="12441"/>
                      <a:pt x="1290419" y="19028"/>
                      <a:pt x="1290419" y="25895"/>
                    </a:cubicBezTo>
                    <a:lnTo>
                      <a:pt x="1290419" y="705449"/>
                    </a:lnTo>
                    <a:cubicBezTo>
                      <a:pt x="1290419" y="712317"/>
                      <a:pt x="1287691" y="718903"/>
                      <a:pt x="1282834" y="723760"/>
                    </a:cubicBezTo>
                    <a:cubicBezTo>
                      <a:pt x="1277978" y="728616"/>
                      <a:pt x="1271391" y="731344"/>
                      <a:pt x="1264523" y="731344"/>
                    </a:cubicBezTo>
                    <a:lnTo>
                      <a:pt x="25895" y="731344"/>
                    </a:lnTo>
                    <a:cubicBezTo>
                      <a:pt x="19028" y="731344"/>
                      <a:pt x="12441" y="728616"/>
                      <a:pt x="7585" y="723760"/>
                    </a:cubicBezTo>
                    <a:cubicBezTo>
                      <a:pt x="2728" y="718903"/>
                      <a:pt x="0" y="712317"/>
                      <a:pt x="0" y="705449"/>
                    </a:cubicBezTo>
                    <a:lnTo>
                      <a:pt x="0" y="25895"/>
                    </a:lnTo>
                    <a:cubicBezTo>
                      <a:pt x="0" y="19028"/>
                      <a:pt x="2728" y="12441"/>
                      <a:pt x="7585" y="7585"/>
                    </a:cubicBezTo>
                    <a:cubicBezTo>
                      <a:pt x="12441" y="2728"/>
                      <a:pt x="19028" y="0"/>
                      <a:pt x="25895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8" name="TextBox 118"/>
              <p:cNvSpPr txBox="1"/>
              <p:nvPr/>
            </p:nvSpPr>
            <p:spPr>
              <a:xfrm>
                <a:off x="899720" y="2887399"/>
                <a:ext cx="1223861" cy="1745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51"/>
                  </a:lnSpc>
                </a:pPr>
                <a:r>
                  <a:rPr lang="en-US" sz="1150" b="1" spc="-11" dirty="0">
                    <a:solidFill>
                      <a:srgbClr val="000000"/>
                    </a:solidFill>
                    <a:latin typeface="Red Hat Display" panose="02010303040201060303" pitchFamily="2" charset="0"/>
                  </a:rPr>
                  <a:t>Stakeholder A</a:t>
                </a:r>
              </a:p>
            </p:txBody>
          </p:sp>
          <p:sp>
            <p:nvSpPr>
              <p:cNvPr id="54" name="Freeform 54"/>
              <p:cNvSpPr/>
              <p:nvPr/>
            </p:nvSpPr>
            <p:spPr>
              <a:xfrm>
                <a:off x="764230" y="3427516"/>
                <a:ext cx="1494840" cy="847200"/>
              </a:xfrm>
              <a:custGeom>
                <a:avLst/>
                <a:gdLst/>
                <a:ahLst/>
                <a:cxnLst/>
                <a:rect l="l" t="t" r="r" b="b"/>
                <a:pathLst>
                  <a:path w="1290419" h="731344">
                    <a:moveTo>
                      <a:pt x="25895" y="0"/>
                    </a:moveTo>
                    <a:lnTo>
                      <a:pt x="1264523" y="0"/>
                    </a:lnTo>
                    <a:cubicBezTo>
                      <a:pt x="1271391" y="0"/>
                      <a:pt x="1277978" y="2728"/>
                      <a:pt x="1282834" y="7585"/>
                    </a:cubicBezTo>
                    <a:cubicBezTo>
                      <a:pt x="1287691" y="12441"/>
                      <a:pt x="1290419" y="19028"/>
                      <a:pt x="1290419" y="25895"/>
                    </a:cubicBezTo>
                    <a:lnTo>
                      <a:pt x="1290419" y="705449"/>
                    </a:lnTo>
                    <a:cubicBezTo>
                      <a:pt x="1290419" y="712317"/>
                      <a:pt x="1287691" y="718903"/>
                      <a:pt x="1282834" y="723760"/>
                    </a:cubicBezTo>
                    <a:cubicBezTo>
                      <a:pt x="1277978" y="728616"/>
                      <a:pt x="1271391" y="731344"/>
                      <a:pt x="1264523" y="731344"/>
                    </a:cubicBezTo>
                    <a:lnTo>
                      <a:pt x="25895" y="731344"/>
                    </a:lnTo>
                    <a:cubicBezTo>
                      <a:pt x="19028" y="731344"/>
                      <a:pt x="12441" y="728616"/>
                      <a:pt x="7585" y="723760"/>
                    </a:cubicBezTo>
                    <a:cubicBezTo>
                      <a:pt x="2728" y="718903"/>
                      <a:pt x="0" y="712317"/>
                      <a:pt x="0" y="705449"/>
                    </a:cubicBezTo>
                    <a:lnTo>
                      <a:pt x="0" y="25895"/>
                    </a:lnTo>
                    <a:cubicBezTo>
                      <a:pt x="0" y="19028"/>
                      <a:pt x="2728" y="12441"/>
                      <a:pt x="7585" y="7585"/>
                    </a:cubicBezTo>
                    <a:cubicBezTo>
                      <a:pt x="12441" y="2728"/>
                      <a:pt x="19028" y="0"/>
                      <a:pt x="25895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4" name="TextBox 134"/>
              <p:cNvSpPr txBox="1"/>
              <p:nvPr/>
            </p:nvSpPr>
            <p:spPr>
              <a:xfrm>
                <a:off x="899720" y="3763849"/>
                <a:ext cx="1223861" cy="1745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51"/>
                  </a:lnSpc>
                  <a:spcBef>
                    <a:spcPct val="0"/>
                  </a:spcBef>
                </a:pPr>
                <a:r>
                  <a:rPr lang="en-US" sz="1150" b="1" u="none" strike="noStrike" spc="-11" dirty="0">
                    <a:solidFill>
                      <a:srgbClr val="000000"/>
                    </a:solidFill>
                    <a:latin typeface="Red Hat Display" panose="02010303040201060303" pitchFamily="2" charset="0"/>
                  </a:rPr>
                  <a:t>Stakeholder B</a:t>
                </a:r>
              </a:p>
            </p:txBody>
          </p:sp>
          <p:sp>
            <p:nvSpPr>
              <p:cNvPr id="36" name="Freeform 36"/>
              <p:cNvSpPr/>
              <p:nvPr/>
            </p:nvSpPr>
            <p:spPr>
              <a:xfrm>
                <a:off x="764230" y="4303965"/>
                <a:ext cx="1494840" cy="847200"/>
              </a:xfrm>
              <a:custGeom>
                <a:avLst/>
                <a:gdLst/>
                <a:ahLst/>
                <a:cxnLst/>
                <a:rect l="l" t="t" r="r" b="b"/>
                <a:pathLst>
                  <a:path w="1290419" h="731344">
                    <a:moveTo>
                      <a:pt x="25895" y="0"/>
                    </a:moveTo>
                    <a:lnTo>
                      <a:pt x="1264523" y="0"/>
                    </a:lnTo>
                    <a:cubicBezTo>
                      <a:pt x="1271391" y="0"/>
                      <a:pt x="1277978" y="2728"/>
                      <a:pt x="1282834" y="7585"/>
                    </a:cubicBezTo>
                    <a:cubicBezTo>
                      <a:pt x="1287691" y="12441"/>
                      <a:pt x="1290419" y="19028"/>
                      <a:pt x="1290419" y="25895"/>
                    </a:cubicBezTo>
                    <a:lnTo>
                      <a:pt x="1290419" y="705449"/>
                    </a:lnTo>
                    <a:cubicBezTo>
                      <a:pt x="1290419" y="712317"/>
                      <a:pt x="1287691" y="718903"/>
                      <a:pt x="1282834" y="723760"/>
                    </a:cubicBezTo>
                    <a:cubicBezTo>
                      <a:pt x="1277978" y="728616"/>
                      <a:pt x="1271391" y="731344"/>
                      <a:pt x="1264523" y="731344"/>
                    </a:cubicBezTo>
                    <a:lnTo>
                      <a:pt x="25895" y="731344"/>
                    </a:lnTo>
                    <a:cubicBezTo>
                      <a:pt x="19028" y="731344"/>
                      <a:pt x="12441" y="728616"/>
                      <a:pt x="7585" y="723760"/>
                    </a:cubicBezTo>
                    <a:cubicBezTo>
                      <a:pt x="2728" y="718903"/>
                      <a:pt x="0" y="712317"/>
                      <a:pt x="0" y="705449"/>
                    </a:cubicBezTo>
                    <a:lnTo>
                      <a:pt x="0" y="25895"/>
                    </a:lnTo>
                    <a:cubicBezTo>
                      <a:pt x="0" y="19028"/>
                      <a:pt x="2728" y="12441"/>
                      <a:pt x="7585" y="7585"/>
                    </a:cubicBezTo>
                    <a:cubicBezTo>
                      <a:pt x="12441" y="2728"/>
                      <a:pt x="19028" y="0"/>
                      <a:pt x="25895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5" name="TextBox 135"/>
              <p:cNvSpPr txBox="1"/>
              <p:nvPr/>
            </p:nvSpPr>
            <p:spPr>
              <a:xfrm>
                <a:off x="899720" y="4640297"/>
                <a:ext cx="1223861" cy="1745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51"/>
                  </a:lnSpc>
                  <a:spcBef>
                    <a:spcPct val="0"/>
                  </a:spcBef>
                </a:pPr>
                <a:r>
                  <a:rPr lang="en-US" sz="1150" b="1" u="none" strike="noStrike" spc="-11" dirty="0">
                    <a:solidFill>
                      <a:srgbClr val="000000"/>
                    </a:solidFill>
                    <a:latin typeface="Red Hat Display" panose="02010303040201060303" pitchFamily="2" charset="0"/>
                  </a:rPr>
                  <a:t>Stakeholder C</a:t>
                </a:r>
              </a:p>
            </p:txBody>
          </p:sp>
          <p:sp>
            <p:nvSpPr>
              <p:cNvPr id="3" name="Freeform 3"/>
              <p:cNvSpPr/>
              <p:nvPr/>
            </p:nvSpPr>
            <p:spPr>
              <a:xfrm>
                <a:off x="2298410" y="1532386"/>
                <a:ext cx="1496046" cy="989925"/>
              </a:xfrm>
              <a:custGeom>
                <a:avLst/>
                <a:gdLst/>
                <a:ahLst/>
                <a:cxnLst/>
                <a:rect l="l" t="t" r="r" b="b"/>
                <a:pathLst>
                  <a:path w="851803" h="563633">
                    <a:moveTo>
                      <a:pt x="25875" y="0"/>
                    </a:moveTo>
                    <a:lnTo>
                      <a:pt x="825928" y="0"/>
                    </a:lnTo>
                    <a:cubicBezTo>
                      <a:pt x="840218" y="0"/>
                      <a:pt x="851803" y="11584"/>
                      <a:pt x="851803" y="25875"/>
                    </a:cubicBezTo>
                    <a:lnTo>
                      <a:pt x="851803" y="537759"/>
                    </a:lnTo>
                    <a:cubicBezTo>
                      <a:pt x="851803" y="552049"/>
                      <a:pt x="840218" y="563633"/>
                      <a:pt x="825928" y="563633"/>
                    </a:cubicBezTo>
                    <a:lnTo>
                      <a:pt x="25875" y="563633"/>
                    </a:lnTo>
                    <a:cubicBezTo>
                      <a:pt x="11584" y="563633"/>
                      <a:pt x="0" y="552049"/>
                      <a:pt x="0" y="537759"/>
                    </a:cubicBezTo>
                    <a:lnTo>
                      <a:pt x="0" y="25875"/>
                    </a:lnTo>
                    <a:cubicBezTo>
                      <a:pt x="0" y="11584"/>
                      <a:pt x="11584" y="0"/>
                      <a:pt x="25875" y="0"/>
                    </a:cubicBezTo>
                    <a:close/>
                  </a:path>
                </a:pathLst>
              </a:custGeom>
              <a:solidFill>
                <a:srgbClr val="F4F4F4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6" name="TextBox 136"/>
              <p:cNvSpPr txBox="1"/>
              <p:nvPr/>
            </p:nvSpPr>
            <p:spPr>
              <a:xfrm>
                <a:off x="2434502" y="1850313"/>
                <a:ext cx="1223861" cy="35407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51"/>
                  </a:lnSpc>
                </a:pPr>
                <a:r>
                  <a:rPr lang="en-US" sz="1150" b="1" spc="-11" dirty="0">
                    <a:solidFill>
                      <a:srgbClr val="000000"/>
                    </a:solidFill>
                    <a:latin typeface="Red Hat Display" panose="02010303040201060303" pitchFamily="2" charset="0"/>
                  </a:rPr>
                  <a:t>Level of </a:t>
                </a:r>
              </a:p>
              <a:p>
                <a:pPr algn="ctr">
                  <a:lnSpc>
                    <a:spcPts val="1351"/>
                  </a:lnSpc>
                </a:pPr>
                <a:r>
                  <a:rPr lang="en-US" sz="1150" b="1" spc="-11" dirty="0">
                    <a:solidFill>
                      <a:srgbClr val="000000"/>
                    </a:solidFill>
                    <a:latin typeface="Red Hat Display" panose="02010303040201060303" pitchFamily="2" charset="0"/>
                  </a:rPr>
                  <a:t>Support</a:t>
                </a:r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3833796" y="1532386"/>
                <a:ext cx="1496046" cy="989925"/>
              </a:xfrm>
              <a:custGeom>
                <a:avLst/>
                <a:gdLst/>
                <a:ahLst/>
                <a:cxnLst/>
                <a:rect l="l" t="t" r="r" b="b"/>
                <a:pathLst>
                  <a:path w="851803" h="563633">
                    <a:moveTo>
                      <a:pt x="25875" y="0"/>
                    </a:moveTo>
                    <a:lnTo>
                      <a:pt x="825928" y="0"/>
                    </a:lnTo>
                    <a:cubicBezTo>
                      <a:pt x="840218" y="0"/>
                      <a:pt x="851803" y="11584"/>
                      <a:pt x="851803" y="25875"/>
                    </a:cubicBezTo>
                    <a:lnTo>
                      <a:pt x="851803" y="537759"/>
                    </a:lnTo>
                    <a:cubicBezTo>
                      <a:pt x="851803" y="552049"/>
                      <a:pt x="840218" y="563633"/>
                      <a:pt x="825928" y="563633"/>
                    </a:cubicBezTo>
                    <a:lnTo>
                      <a:pt x="25875" y="563633"/>
                    </a:lnTo>
                    <a:cubicBezTo>
                      <a:pt x="11584" y="563633"/>
                      <a:pt x="0" y="552049"/>
                      <a:pt x="0" y="537759"/>
                    </a:cubicBezTo>
                    <a:lnTo>
                      <a:pt x="0" y="25875"/>
                    </a:lnTo>
                    <a:cubicBezTo>
                      <a:pt x="0" y="11584"/>
                      <a:pt x="11584" y="0"/>
                      <a:pt x="25875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7" name="TextBox 137"/>
              <p:cNvSpPr txBox="1"/>
              <p:nvPr/>
            </p:nvSpPr>
            <p:spPr>
              <a:xfrm>
                <a:off x="3969888" y="1850313"/>
                <a:ext cx="1223861" cy="35407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51"/>
                  </a:lnSpc>
                  <a:spcBef>
                    <a:spcPct val="0"/>
                  </a:spcBef>
                </a:pPr>
                <a:r>
                  <a:rPr lang="en-US" sz="1150" b="1" u="none" strike="noStrike" spc="-11" dirty="0">
                    <a:solidFill>
                      <a:srgbClr val="000000"/>
                    </a:solidFill>
                    <a:latin typeface="Red Hat Display" panose="02010303040201060303" pitchFamily="2" charset="0"/>
                  </a:rPr>
                  <a:t>Strategic Importance</a:t>
                </a: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5369182" y="1532386"/>
                <a:ext cx="1496046" cy="989925"/>
              </a:xfrm>
              <a:custGeom>
                <a:avLst/>
                <a:gdLst/>
                <a:ahLst/>
                <a:cxnLst/>
                <a:rect l="l" t="t" r="r" b="b"/>
                <a:pathLst>
                  <a:path w="851803" h="563633">
                    <a:moveTo>
                      <a:pt x="25875" y="0"/>
                    </a:moveTo>
                    <a:lnTo>
                      <a:pt x="825928" y="0"/>
                    </a:lnTo>
                    <a:cubicBezTo>
                      <a:pt x="840218" y="0"/>
                      <a:pt x="851803" y="11584"/>
                      <a:pt x="851803" y="25875"/>
                    </a:cubicBezTo>
                    <a:lnTo>
                      <a:pt x="851803" y="537759"/>
                    </a:lnTo>
                    <a:cubicBezTo>
                      <a:pt x="851803" y="552049"/>
                      <a:pt x="840218" y="563633"/>
                      <a:pt x="825928" y="563633"/>
                    </a:cubicBezTo>
                    <a:lnTo>
                      <a:pt x="25875" y="563633"/>
                    </a:lnTo>
                    <a:cubicBezTo>
                      <a:pt x="11584" y="563633"/>
                      <a:pt x="0" y="552049"/>
                      <a:pt x="0" y="537759"/>
                    </a:cubicBezTo>
                    <a:lnTo>
                      <a:pt x="0" y="25875"/>
                    </a:lnTo>
                    <a:cubicBezTo>
                      <a:pt x="0" y="11584"/>
                      <a:pt x="11584" y="0"/>
                      <a:pt x="25875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8" name="TextBox 138"/>
              <p:cNvSpPr txBox="1"/>
              <p:nvPr/>
            </p:nvSpPr>
            <p:spPr>
              <a:xfrm>
                <a:off x="5505274" y="1850313"/>
                <a:ext cx="1223861" cy="35407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51"/>
                  </a:lnSpc>
                  <a:spcBef>
                    <a:spcPct val="0"/>
                  </a:spcBef>
                </a:pPr>
                <a:r>
                  <a:rPr lang="en-US" sz="1150" b="1" u="none" strike="noStrike" spc="-11" dirty="0">
                    <a:solidFill>
                      <a:srgbClr val="000000"/>
                    </a:solidFill>
                    <a:latin typeface="Red Hat Display" panose="02010303040201060303" pitchFamily="2" charset="0"/>
                  </a:rPr>
                  <a:t>Risk </a:t>
                </a:r>
              </a:p>
              <a:p>
                <a:pPr marL="0" lvl="0" indent="0" algn="ctr">
                  <a:lnSpc>
                    <a:spcPts val="1351"/>
                  </a:lnSpc>
                  <a:spcBef>
                    <a:spcPct val="0"/>
                  </a:spcBef>
                </a:pPr>
                <a:r>
                  <a:rPr lang="en-US" sz="1150" b="1" u="none" strike="noStrike" spc="-11" dirty="0">
                    <a:solidFill>
                      <a:srgbClr val="000000"/>
                    </a:solidFill>
                    <a:latin typeface="Red Hat Display" panose="02010303040201060303" pitchFamily="2" charset="0"/>
                  </a:rPr>
                  <a:t>Level</a:t>
                </a: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6904568" y="1532386"/>
                <a:ext cx="1496046" cy="989925"/>
              </a:xfrm>
              <a:custGeom>
                <a:avLst/>
                <a:gdLst/>
                <a:ahLst/>
                <a:cxnLst/>
                <a:rect l="l" t="t" r="r" b="b"/>
                <a:pathLst>
                  <a:path w="851803" h="563633">
                    <a:moveTo>
                      <a:pt x="25875" y="0"/>
                    </a:moveTo>
                    <a:lnTo>
                      <a:pt x="825928" y="0"/>
                    </a:lnTo>
                    <a:cubicBezTo>
                      <a:pt x="840218" y="0"/>
                      <a:pt x="851803" y="11584"/>
                      <a:pt x="851803" y="25875"/>
                    </a:cubicBezTo>
                    <a:lnTo>
                      <a:pt x="851803" y="537759"/>
                    </a:lnTo>
                    <a:cubicBezTo>
                      <a:pt x="851803" y="552049"/>
                      <a:pt x="840218" y="563633"/>
                      <a:pt x="825928" y="563633"/>
                    </a:cubicBezTo>
                    <a:lnTo>
                      <a:pt x="25875" y="563633"/>
                    </a:lnTo>
                    <a:cubicBezTo>
                      <a:pt x="11584" y="563633"/>
                      <a:pt x="0" y="552049"/>
                      <a:pt x="0" y="537759"/>
                    </a:cubicBezTo>
                    <a:lnTo>
                      <a:pt x="0" y="25875"/>
                    </a:lnTo>
                    <a:cubicBezTo>
                      <a:pt x="0" y="11584"/>
                      <a:pt x="11584" y="0"/>
                      <a:pt x="25875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9" name="TextBox 139"/>
              <p:cNvSpPr txBox="1"/>
              <p:nvPr/>
            </p:nvSpPr>
            <p:spPr>
              <a:xfrm>
                <a:off x="7040662" y="1850313"/>
                <a:ext cx="1223861" cy="35407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51"/>
                  </a:lnSpc>
                  <a:spcBef>
                    <a:spcPct val="0"/>
                  </a:spcBef>
                </a:pPr>
                <a:r>
                  <a:rPr lang="en-US" sz="1150" b="1" u="none" strike="noStrike" spc="-11" dirty="0">
                    <a:solidFill>
                      <a:srgbClr val="000000"/>
                    </a:solidFill>
                    <a:latin typeface="Red Hat Display" panose="02010303040201060303" pitchFamily="2" charset="0"/>
                  </a:rPr>
                  <a:t>Engagement Priority</a:t>
                </a:r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8439954" y="1532386"/>
                <a:ext cx="1496046" cy="989925"/>
              </a:xfrm>
              <a:custGeom>
                <a:avLst/>
                <a:gdLst/>
                <a:ahLst/>
                <a:cxnLst/>
                <a:rect l="l" t="t" r="r" b="b"/>
                <a:pathLst>
                  <a:path w="851803" h="563633">
                    <a:moveTo>
                      <a:pt x="25875" y="0"/>
                    </a:moveTo>
                    <a:lnTo>
                      <a:pt x="825928" y="0"/>
                    </a:lnTo>
                    <a:cubicBezTo>
                      <a:pt x="840218" y="0"/>
                      <a:pt x="851803" y="11584"/>
                      <a:pt x="851803" y="25875"/>
                    </a:cubicBezTo>
                    <a:lnTo>
                      <a:pt x="851803" y="537759"/>
                    </a:lnTo>
                    <a:cubicBezTo>
                      <a:pt x="851803" y="552049"/>
                      <a:pt x="840218" y="563633"/>
                      <a:pt x="825928" y="563633"/>
                    </a:cubicBezTo>
                    <a:lnTo>
                      <a:pt x="25875" y="563633"/>
                    </a:lnTo>
                    <a:cubicBezTo>
                      <a:pt x="11584" y="563633"/>
                      <a:pt x="0" y="552049"/>
                      <a:pt x="0" y="537759"/>
                    </a:cubicBezTo>
                    <a:lnTo>
                      <a:pt x="0" y="25875"/>
                    </a:lnTo>
                    <a:cubicBezTo>
                      <a:pt x="0" y="11584"/>
                      <a:pt x="11584" y="0"/>
                      <a:pt x="25875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0" name="TextBox 140"/>
              <p:cNvSpPr txBox="1"/>
              <p:nvPr/>
            </p:nvSpPr>
            <p:spPr>
              <a:xfrm>
                <a:off x="8576047" y="1850313"/>
                <a:ext cx="1223861" cy="35407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51"/>
                  </a:lnSpc>
                  <a:spcBef>
                    <a:spcPct val="0"/>
                  </a:spcBef>
                </a:pPr>
                <a:r>
                  <a:rPr lang="en-US" sz="1150" b="1" u="none" strike="noStrike" spc="-11" dirty="0">
                    <a:solidFill>
                      <a:srgbClr val="000000"/>
                    </a:solidFill>
                    <a:latin typeface="Red Hat Display" panose="02010303040201060303" pitchFamily="2" charset="0"/>
                  </a:rPr>
                  <a:t>Project</a:t>
                </a:r>
              </a:p>
              <a:p>
                <a:pPr marL="0" lvl="0" indent="0" algn="ctr">
                  <a:lnSpc>
                    <a:spcPts val="1351"/>
                  </a:lnSpc>
                  <a:spcBef>
                    <a:spcPct val="0"/>
                  </a:spcBef>
                </a:pPr>
                <a:r>
                  <a:rPr lang="en-US" sz="1150" b="1" u="none" strike="noStrike" spc="-11" dirty="0">
                    <a:solidFill>
                      <a:srgbClr val="000000"/>
                    </a:solidFill>
                    <a:latin typeface="Red Hat Display" panose="02010303040201060303" pitchFamily="2" charset="0"/>
                  </a:rPr>
                  <a:t> Impact</a:t>
                </a:r>
              </a:p>
            </p:txBody>
          </p:sp>
        </p:grpSp>
        <p:sp>
          <p:nvSpPr>
            <p:cNvPr id="111" name="TextBox 111"/>
            <p:cNvSpPr txBox="1"/>
            <p:nvPr/>
          </p:nvSpPr>
          <p:spPr>
            <a:xfrm>
              <a:off x="756000" y="684604"/>
              <a:ext cx="9180000" cy="575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69"/>
                </a:lnSpc>
              </a:pPr>
              <a:r>
                <a:rPr lang="en-US" sz="3800" b="1" spc="-38" dirty="0">
                  <a:solidFill>
                    <a:srgbClr val="000000"/>
                  </a:solidFill>
                  <a:latin typeface="Red Hat Display" panose="02010303040201060303" pitchFamily="2" charset="0"/>
                </a:rPr>
                <a:t>Stakeholder heat map</a:t>
              </a:r>
            </a:p>
          </p:txBody>
        </p:sp>
        <p:sp>
          <p:nvSpPr>
            <p:cNvPr id="141" name="TemplateLAB"/>
            <p:cNvSpPr/>
            <p:nvPr/>
          </p:nvSpPr>
          <p:spPr>
            <a:xfrm rot="5400000">
              <a:off x="9827169" y="5703011"/>
              <a:ext cx="557259" cy="91948"/>
            </a:xfrm>
            <a:custGeom>
              <a:avLst/>
              <a:gdLst/>
              <a:ahLst/>
              <a:cxnLst/>
              <a:rect l="l" t="t" r="r" b="b"/>
              <a:pathLst>
                <a:path w="557259" h="91948">
                  <a:moveTo>
                    <a:pt x="0" y="0"/>
                  </a:moveTo>
                  <a:lnTo>
                    <a:pt x="557259" y="0"/>
                  </a:lnTo>
                  <a:lnTo>
                    <a:pt x="557259" y="91948"/>
                  </a:lnTo>
                  <a:lnTo>
                    <a:pt x="0" y="919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167</Words>
  <Application>Microsoft Office PowerPoint</Application>
  <PresentationFormat>Custom</PresentationFormat>
  <Paragraphs>64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DM Sans</vt:lpstr>
      <vt:lpstr>Red Hat Display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Stakeholder map (Landscape)</dc:title>
  <dc:creator>Hoang Anh</dc:creator>
  <cp:lastModifiedBy>Hoang Anh</cp:lastModifiedBy>
  <cp:revision>5</cp:revision>
  <dcterms:created xsi:type="dcterms:W3CDTF">2006-08-16T00:00:00Z</dcterms:created>
  <dcterms:modified xsi:type="dcterms:W3CDTF">2023-12-21T04:36:20Z</dcterms:modified>
  <dc:identifier>DAF3kxHriPA</dc:identifier>
</cp:coreProperties>
</file>