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86" y="7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2">
            <a:extLst>
              <a:ext uri="{FF2B5EF4-FFF2-40B4-BE49-F238E27FC236}">
                <a16:creationId xmlns:a16="http://schemas.microsoft.com/office/drawing/2014/main" id="{C35CC2DE-A955-30D8-BDA2-770BB0B6471E}"/>
              </a:ext>
            </a:extLst>
          </p:cNvPr>
          <p:cNvGrpSpPr/>
          <p:nvPr/>
        </p:nvGrpSpPr>
        <p:grpSpPr>
          <a:xfrm>
            <a:off x="260780" y="-948"/>
            <a:ext cx="9823604" cy="7556500"/>
            <a:chOff x="260780" y="-948"/>
            <a:chExt cx="9823604" cy="7556500"/>
          </a:xfrm>
        </p:grpSpPr>
        <p:sp>
          <p:nvSpPr>
            <p:cNvPr id="3" name="Freeform 3"/>
            <p:cNvSpPr/>
            <p:nvPr/>
          </p:nvSpPr>
          <p:spPr>
            <a:xfrm>
              <a:off x="5103475" y="2207859"/>
              <a:ext cx="3055411" cy="305541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7ECBC4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FBFE170-1E26-A99B-A525-708BC3050664}"/>
                </a:ext>
              </a:extLst>
            </p:cNvPr>
            <p:cNvGrpSpPr/>
            <p:nvPr/>
          </p:nvGrpSpPr>
          <p:grpSpPr>
            <a:xfrm>
              <a:off x="5342364" y="413429"/>
              <a:ext cx="2577634" cy="3122710"/>
              <a:chOff x="5342364" y="413429"/>
              <a:chExt cx="2577634" cy="31227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6148614" y="1725401"/>
                <a:ext cx="964916" cy="9649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AF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H="1">
                <a:off x="6630907" y="2690316"/>
                <a:ext cx="105" cy="845823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5342364" y="515704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6248798" y="413429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7155233" y="515704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5942350" y="1212555"/>
                <a:ext cx="414167" cy="598532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 flipH="1">
                <a:off x="6631109" y="1178194"/>
                <a:ext cx="42" cy="547207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 flipH="1">
                <a:off x="6905671" y="1212531"/>
                <a:ext cx="414305" cy="598587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6219915" y="2118733"/>
                <a:ext cx="822315" cy="2392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STAKEHOLDER </a:t>
                </a:r>
              </a:p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01 - A</a:t>
                </a:r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5444776" y="821451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Influence </a:t>
                </a: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Moderate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6351210" y="719176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Interest 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High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7257645" y="821451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Inclusive Workshops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BA4106F-CAC6-1E9C-29AB-C99719FD3658}"/>
                </a:ext>
              </a:extLst>
            </p:cNvPr>
            <p:cNvGrpSpPr/>
            <p:nvPr/>
          </p:nvGrpSpPr>
          <p:grpSpPr>
            <a:xfrm>
              <a:off x="6785750" y="3979109"/>
              <a:ext cx="2666067" cy="3009074"/>
              <a:chOff x="6785750" y="3979109"/>
              <a:chExt cx="2666067" cy="300907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055048" y="4571763"/>
                <a:ext cx="964916" cy="9649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AF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6785750" y="3979109"/>
                <a:ext cx="475264" cy="679692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41"/>
              <p:cNvSpPr/>
              <p:nvPr/>
            </p:nvSpPr>
            <p:spPr>
              <a:xfrm rot="8100000">
                <a:off x="8687052" y="5030617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47"/>
              <p:cNvSpPr/>
              <p:nvPr/>
            </p:nvSpPr>
            <p:spPr>
              <a:xfrm rot="8100000">
                <a:off x="8054366" y="5695067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50"/>
              <p:cNvSpPr/>
              <p:nvPr/>
            </p:nvSpPr>
            <p:spPr>
              <a:xfrm rot="8100000">
                <a:off x="7216017" y="6223418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AutoShape 82"/>
              <p:cNvSpPr/>
              <p:nvPr/>
            </p:nvSpPr>
            <p:spPr>
              <a:xfrm flipH="1" flipV="1">
                <a:off x="8007359" y="5164261"/>
                <a:ext cx="689717" cy="161532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AutoShape 83"/>
              <p:cNvSpPr/>
              <p:nvPr/>
            </p:nvSpPr>
            <p:spPr>
              <a:xfrm flipH="1" flipV="1">
                <a:off x="7855996" y="5416624"/>
                <a:ext cx="328320" cy="373589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AutoShape 84"/>
              <p:cNvSpPr/>
              <p:nvPr/>
            </p:nvSpPr>
            <p:spPr>
              <a:xfrm flipH="1" flipV="1">
                <a:off x="7556426" y="5536315"/>
                <a:ext cx="26977" cy="687395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7126348" y="4965095"/>
                <a:ext cx="822315" cy="2392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STAKEHOLDER </a:t>
                </a:r>
              </a:p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03 - C</a:t>
                </a:r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8789464" y="5336364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Influence 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Low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8156778" y="6000815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Interest 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High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7285825" y="6483228"/>
                <a:ext cx="625149" cy="275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Community Outreach Program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8F2DCF6-C8BD-F19F-DA52-68F59876240F}"/>
                </a:ext>
              </a:extLst>
            </p:cNvPr>
            <p:cNvGrpSpPr/>
            <p:nvPr/>
          </p:nvGrpSpPr>
          <p:grpSpPr>
            <a:xfrm>
              <a:off x="3808019" y="3979109"/>
              <a:ext cx="2668057" cy="3009074"/>
              <a:chOff x="3808019" y="3979109"/>
              <a:chExt cx="2668057" cy="30090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242180" y="4571763"/>
                <a:ext cx="964916" cy="9649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AF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6001051" y="3979109"/>
                <a:ext cx="475025" cy="679637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/>
              <p:nvPr/>
            </p:nvSpPr>
            <p:spPr>
              <a:xfrm rot="13500000">
                <a:off x="5276128" y="6223418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8"/>
              <p:cNvSpPr/>
              <p:nvPr/>
            </p:nvSpPr>
            <p:spPr>
              <a:xfrm rot="13500000">
                <a:off x="3808019" y="5030617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4"/>
              <p:cNvSpPr/>
              <p:nvPr/>
            </p:nvSpPr>
            <p:spPr>
              <a:xfrm rot="13500000">
                <a:off x="4443231" y="5695067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 flipV="1">
                <a:off x="5078112" y="5418331"/>
                <a:ext cx="327026" cy="371941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 flipV="1">
                <a:off x="4562789" y="5164104"/>
                <a:ext cx="691960" cy="161813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 flipV="1">
                <a:off x="5674792" y="5536250"/>
                <a:ext cx="29301" cy="687513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5313481" y="4965095"/>
                <a:ext cx="822315" cy="2392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STAKEHOLDER </a:t>
                </a:r>
              </a:p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04 - D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5378540" y="6529166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Influence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 High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4545643" y="6000815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Interest 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High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3877827" y="5290427"/>
                <a:ext cx="625149" cy="275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Strategic Partnership Summit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ED169C6-4664-39AA-0D9C-DFF1605D3A58}"/>
                </a:ext>
              </a:extLst>
            </p:cNvPr>
            <p:cNvGrpSpPr/>
            <p:nvPr/>
          </p:nvGrpSpPr>
          <p:grpSpPr>
            <a:xfrm>
              <a:off x="3226415" y="1614670"/>
              <a:ext cx="2833784" cy="2393671"/>
              <a:chOff x="3226415" y="1614670"/>
              <a:chExt cx="2833784" cy="23936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540786" y="2881655"/>
                <a:ext cx="964916" cy="9649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AF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5491976" y="3478848"/>
                <a:ext cx="568223" cy="139087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53"/>
              <p:cNvSpPr/>
              <p:nvPr/>
            </p:nvSpPr>
            <p:spPr>
              <a:xfrm rot="17315661">
                <a:off x="3433048" y="2389968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6"/>
              <p:cNvSpPr/>
              <p:nvPr/>
            </p:nvSpPr>
            <p:spPr>
              <a:xfrm rot="17315661">
                <a:off x="3864547" y="1614670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59"/>
              <p:cNvSpPr/>
              <p:nvPr/>
            </p:nvSpPr>
            <p:spPr>
              <a:xfrm rot="17315661">
                <a:off x="3226415" y="3243576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 flipV="1">
                <a:off x="3984860" y="3451950"/>
                <a:ext cx="563903" cy="104391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4158852" y="2940608"/>
                <a:ext cx="431043" cy="211187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4435753" y="2329564"/>
                <a:ext cx="349209" cy="614944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4612087" y="3274987"/>
                <a:ext cx="822315" cy="2392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STAKEHOLDER </a:t>
                </a:r>
              </a:p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05 - E</a:t>
                </a: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3328827" y="3549324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Influence </a:t>
                </a: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Moderate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3535460" y="2695716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Interest 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Moderate</a:t>
                </a:r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3907249" y="1874480"/>
                <a:ext cx="679360" cy="275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Feedback and Improvement Sessions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E565426-5635-37BC-1A60-D0133B58846F}"/>
                </a:ext>
              </a:extLst>
            </p:cNvPr>
            <p:cNvGrpSpPr/>
            <p:nvPr/>
          </p:nvGrpSpPr>
          <p:grpSpPr>
            <a:xfrm>
              <a:off x="7201561" y="1614646"/>
              <a:ext cx="2882823" cy="2393719"/>
              <a:chOff x="7201561" y="1614646"/>
              <a:chExt cx="2882823" cy="2393719"/>
            </a:xfrm>
          </p:grpSpPr>
          <p:sp>
            <p:nvSpPr>
              <p:cNvPr id="21" name="AutoShape 21"/>
              <p:cNvSpPr/>
              <p:nvPr/>
            </p:nvSpPr>
            <p:spPr>
              <a:xfrm flipV="1">
                <a:off x="7201561" y="3475636"/>
                <a:ext cx="616466" cy="146432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 flipH="1">
                <a:off x="8516970" y="1997052"/>
                <a:ext cx="509420" cy="942546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 flipH="1">
                <a:off x="8714718" y="2730236"/>
                <a:ext cx="779318" cy="409441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 flipH="1" flipV="1">
                <a:off x="8762268" y="3450552"/>
                <a:ext cx="968747" cy="176386"/>
              </a:xfrm>
              <a:prstGeom prst="line">
                <a:avLst/>
              </a:prstGeom>
              <a:ln w="19050" cap="flat">
                <a:solidFill>
                  <a:srgbClr val="7ECBC4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74"/>
              <p:cNvSpPr/>
              <p:nvPr/>
            </p:nvSpPr>
            <p:spPr>
              <a:xfrm rot="4284000">
                <a:off x="8630656" y="1614646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77"/>
              <p:cNvSpPr/>
              <p:nvPr/>
            </p:nvSpPr>
            <p:spPr>
              <a:xfrm rot="4284000">
                <a:off x="9094448" y="2389992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0"/>
              <p:cNvSpPr/>
              <p:nvPr/>
            </p:nvSpPr>
            <p:spPr>
              <a:xfrm rot="4284000">
                <a:off x="9319619" y="3243600"/>
                <a:ext cx="764765" cy="7647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ECBC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8733068" y="1920393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Influence</a:t>
                </a:r>
              </a:p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 </a:t>
                </a: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High</a:t>
                </a:r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9196860" y="2695739"/>
                <a:ext cx="559941" cy="183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Interest </a:t>
                </a:r>
                <a:r>
                  <a:rPr lang="en-US" sz="650" b="1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Moderate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9422031" y="3503410"/>
                <a:ext cx="559941" cy="275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44"/>
                  </a:lnSpc>
                </a:pPr>
                <a:r>
                  <a:rPr lang="en-US" sz="650" dirty="0">
                    <a:solidFill>
                      <a:srgbClr val="343434"/>
                    </a:solidFill>
                    <a:latin typeface="Poppins" panose="00000500000000000000" pitchFamily="2" charset="0"/>
                  </a:rPr>
                  <a:t>Tech Innovation Forum</a:t>
                </a: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7805074" y="2881655"/>
                <a:ext cx="964916" cy="9649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AF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7876374" y="3274987"/>
                <a:ext cx="822315" cy="2392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STAKEHOLDER </a:t>
                </a:r>
              </a:p>
              <a:p>
                <a:pPr algn="ctr">
                  <a:lnSpc>
                    <a:spcPts val="930"/>
                  </a:lnSpc>
                </a:pPr>
                <a:r>
                  <a:rPr lang="en-US" sz="8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02 - B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2A1B078-C2FD-98EC-1692-CD5AFF30DD52}"/>
                </a:ext>
              </a:extLst>
            </p:cNvPr>
            <p:cNvGrpSpPr/>
            <p:nvPr/>
          </p:nvGrpSpPr>
          <p:grpSpPr>
            <a:xfrm>
              <a:off x="5929132" y="3046797"/>
              <a:ext cx="1404097" cy="1404097"/>
              <a:chOff x="5929132" y="3046797"/>
              <a:chExt cx="1404097" cy="1404097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5929132" y="3046797"/>
                <a:ext cx="1404097" cy="140409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8AF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6034011" y="3550698"/>
                <a:ext cx="1194339" cy="4572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40"/>
                  </a:lnSpc>
                </a:pPr>
                <a:r>
                  <a:rPr lang="en-US" sz="105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COLLABORATECH INCLUSIVITY INITIATIVE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3F166B1-255B-E2C1-F76B-6794F1B29155}"/>
                </a:ext>
              </a:extLst>
            </p:cNvPr>
            <p:cNvGrpSpPr/>
            <p:nvPr/>
          </p:nvGrpSpPr>
          <p:grpSpPr>
            <a:xfrm>
              <a:off x="260780" y="-948"/>
              <a:ext cx="2358043" cy="7556500"/>
              <a:chOff x="260780" y="-948"/>
              <a:chExt cx="2358043" cy="75565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260780" y="-948"/>
                <a:ext cx="2358043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845069" h="2709333">
                    <a:moveTo>
                      <a:pt x="0" y="0"/>
                    </a:moveTo>
                    <a:lnTo>
                      <a:pt x="845069" y="0"/>
                    </a:lnTo>
                    <a:lnTo>
                      <a:pt x="84506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9202368-5152-EEF7-F9D3-600AB65AA576}"/>
                  </a:ext>
                </a:extLst>
              </p:cNvPr>
              <p:cNvGrpSpPr/>
              <p:nvPr/>
            </p:nvGrpSpPr>
            <p:grpSpPr>
              <a:xfrm>
                <a:off x="670951" y="741713"/>
                <a:ext cx="1537702" cy="6071178"/>
                <a:chOff x="670951" y="741713"/>
                <a:chExt cx="1537702" cy="6071178"/>
              </a:xfrm>
            </p:grpSpPr>
            <p:sp>
              <p:nvSpPr>
                <p:cNvPr id="114" name="TextBox 114"/>
                <p:cNvSpPr txBox="1"/>
                <p:nvPr/>
              </p:nvSpPr>
              <p:spPr>
                <a:xfrm>
                  <a:off x="670951" y="741713"/>
                  <a:ext cx="1491244" cy="7000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800"/>
                    </a:lnSpc>
                  </a:pPr>
                  <a:r>
                    <a:rPr lang="en-US" sz="1500" b="1" dirty="0">
                      <a:solidFill>
                        <a:srgbClr val="343434"/>
                      </a:solidFill>
                      <a:latin typeface="Poppins" panose="00000500000000000000" pitchFamily="2" charset="0"/>
                    </a:rPr>
                    <a:t>STAKEHOLDER </a:t>
                  </a:r>
                </a:p>
                <a:p>
                  <a:pPr>
                    <a:lnSpc>
                      <a:spcPts val="1800"/>
                    </a:lnSpc>
                  </a:pPr>
                  <a:r>
                    <a:rPr lang="en-US" sz="1500" b="1" dirty="0">
                      <a:solidFill>
                        <a:srgbClr val="343434"/>
                      </a:solidFill>
                      <a:latin typeface="Poppins" panose="00000500000000000000" pitchFamily="2" charset="0"/>
                    </a:rPr>
                    <a:t>ENGAGEMENT </a:t>
                  </a:r>
                </a:p>
                <a:p>
                  <a:pPr>
                    <a:lnSpc>
                      <a:spcPts val="1800"/>
                    </a:lnSpc>
                  </a:pPr>
                  <a:r>
                    <a:rPr lang="en-US" sz="1500" b="1" dirty="0">
                      <a:solidFill>
                        <a:srgbClr val="343434"/>
                      </a:solidFill>
                      <a:latin typeface="Poppins" panose="00000500000000000000" pitchFamily="2" charset="0"/>
                    </a:rPr>
                    <a:t>MAP</a:t>
                  </a: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C413F13-A332-1238-0637-7836D12F2496}"/>
                    </a:ext>
                  </a:extLst>
                </p:cNvPr>
                <p:cNvGrpSpPr/>
                <p:nvPr/>
              </p:nvGrpSpPr>
              <p:grpSpPr>
                <a:xfrm>
                  <a:off x="670951" y="3319014"/>
                  <a:ext cx="1537702" cy="909431"/>
                  <a:chOff x="670951" y="3319014"/>
                  <a:chExt cx="1537702" cy="909431"/>
                </a:xfrm>
              </p:grpSpPr>
              <p:sp>
                <p:nvSpPr>
                  <p:cNvPr id="117" name="TextBox 117"/>
                  <p:cNvSpPr txBox="1"/>
                  <p:nvPr/>
                </p:nvSpPr>
                <p:spPr>
                  <a:xfrm>
                    <a:off x="670951" y="3719651"/>
                    <a:ext cx="1537702" cy="5087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39"/>
                      </a:lnSpc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Schedule regular forums where stakeholders can openly express </a:t>
                    </a:r>
                  </a:p>
                  <a:p>
                    <a:pPr>
                      <a:lnSpc>
                        <a:spcPts val="839"/>
                      </a:lnSpc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concerns, ensuring their voices are </a:t>
                    </a:r>
                  </a:p>
                  <a:p>
                    <a:pPr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heard, and fostering a culture of transparency and responsiveness</a:t>
                    </a:r>
                  </a:p>
                </p:txBody>
              </p:sp>
              <p:sp>
                <p:nvSpPr>
                  <p:cNvPr id="115" name="AutoShape 115"/>
                  <p:cNvSpPr/>
                  <p:nvPr/>
                </p:nvSpPr>
                <p:spPr>
                  <a:xfrm>
                    <a:off x="670951" y="3516860"/>
                    <a:ext cx="183182" cy="0"/>
                  </a:xfrm>
                  <a:prstGeom prst="line">
                    <a:avLst/>
                  </a:prstGeom>
                  <a:ln w="25400" cap="flat">
                    <a:solidFill>
                      <a:srgbClr val="08AFA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6" name="TextBox 116"/>
                  <p:cNvSpPr txBox="1"/>
                  <p:nvPr/>
                </p:nvSpPr>
                <p:spPr>
                  <a:xfrm>
                    <a:off x="670951" y="3319014"/>
                    <a:ext cx="1402352" cy="13272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b="1" spc="-38" dirty="0">
                        <a:solidFill>
                          <a:srgbClr val="08AFA5"/>
                        </a:solidFill>
                        <a:latin typeface="Poppins" panose="00000500000000000000" pitchFamily="2" charset="0"/>
                      </a:rPr>
                      <a:t>Address Concerns</a:t>
                    </a:r>
                  </a:p>
                </p:txBody>
              </p:sp>
              <p:sp>
                <p:nvSpPr>
                  <p:cNvPr id="118" name="TextBox 118"/>
                  <p:cNvSpPr txBox="1"/>
                  <p:nvPr/>
                </p:nvSpPr>
                <p:spPr>
                  <a:xfrm>
                    <a:off x="670951" y="3581978"/>
                    <a:ext cx="1537702" cy="984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b="1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Proactive Listening Sessions</a:t>
                    </a: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B5C730E-826C-884B-5AEA-EA93B81BAF61}"/>
                    </a:ext>
                  </a:extLst>
                </p:cNvPr>
                <p:cNvGrpSpPr/>
                <p:nvPr/>
              </p:nvGrpSpPr>
              <p:grpSpPr>
                <a:xfrm>
                  <a:off x="670951" y="5903459"/>
                  <a:ext cx="1537702" cy="909432"/>
                  <a:chOff x="670951" y="5903459"/>
                  <a:chExt cx="1537702" cy="909432"/>
                </a:xfrm>
              </p:grpSpPr>
              <p:sp>
                <p:nvSpPr>
                  <p:cNvPr id="123" name="AutoShape 123"/>
                  <p:cNvSpPr/>
                  <p:nvPr/>
                </p:nvSpPr>
                <p:spPr>
                  <a:xfrm flipV="1">
                    <a:off x="670951" y="6101305"/>
                    <a:ext cx="184220" cy="0"/>
                  </a:xfrm>
                  <a:prstGeom prst="line">
                    <a:avLst/>
                  </a:prstGeom>
                  <a:ln w="25400" cap="flat">
                    <a:solidFill>
                      <a:srgbClr val="08AFA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TextBox 124"/>
                  <p:cNvSpPr txBox="1"/>
                  <p:nvPr/>
                </p:nvSpPr>
                <p:spPr>
                  <a:xfrm>
                    <a:off x="670951" y="5903459"/>
                    <a:ext cx="1402352" cy="13272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b="1" spc="-38" dirty="0">
                        <a:solidFill>
                          <a:srgbClr val="08AFA5"/>
                        </a:solidFill>
                        <a:latin typeface="Poppins" panose="00000500000000000000" pitchFamily="2" charset="0"/>
                      </a:rPr>
                      <a:t>Communicate Effectively</a:t>
                    </a:r>
                  </a:p>
                </p:txBody>
              </p:sp>
              <p:sp>
                <p:nvSpPr>
                  <p:cNvPr id="125" name="TextBox 125"/>
                  <p:cNvSpPr txBox="1"/>
                  <p:nvPr/>
                </p:nvSpPr>
                <p:spPr>
                  <a:xfrm>
                    <a:off x="670951" y="6304097"/>
                    <a:ext cx="1537702" cy="5087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39"/>
                      </a:lnSpc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Develop a communication plan that delivers customized updates to stakeholders, addressing their specific interests and expectations, enhancing engagement, </a:t>
                    </a:r>
                  </a:p>
                  <a:p>
                    <a:pPr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and maintaining project transparency</a:t>
                    </a:r>
                  </a:p>
                </p:txBody>
              </p:sp>
              <p:sp>
                <p:nvSpPr>
                  <p:cNvPr id="126" name="TextBox 126"/>
                  <p:cNvSpPr txBox="1"/>
                  <p:nvPr/>
                </p:nvSpPr>
                <p:spPr>
                  <a:xfrm>
                    <a:off x="670951" y="6166423"/>
                    <a:ext cx="1537702" cy="984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b="1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Stakeholder-Centric Updates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6EBE518-E738-093D-20C3-812E3A5CC952}"/>
                    </a:ext>
                  </a:extLst>
                </p:cNvPr>
                <p:cNvGrpSpPr/>
                <p:nvPr/>
              </p:nvGrpSpPr>
              <p:grpSpPr>
                <a:xfrm>
                  <a:off x="670951" y="4611236"/>
                  <a:ext cx="1537702" cy="909432"/>
                  <a:chOff x="670951" y="4611236"/>
                  <a:chExt cx="1537702" cy="909432"/>
                </a:xfrm>
              </p:grpSpPr>
              <p:sp>
                <p:nvSpPr>
                  <p:cNvPr id="121" name="TextBox 121"/>
                  <p:cNvSpPr txBox="1"/>
                  <p:nvPr/>
                </p:nvSpPr>
                <p:spPr>
                  <a:xfrm>
                    <a:off x="670951" y="5011874"/>
                    <a:ext cx="1537702" cy="50879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39"/>
                      </a:lnSpc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Establish a tailored engagement </a:t>
                    </a:r>
                  </a:p>
                  <a:p>
                    <a:pPr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program for high-interest, high-influence stakeholders, fostering collaborative initiatives and involving them in key decision-making processes</a:t>
                    </a:r>
                  </a:p>
                </p:txBody>
              </p:sp>
              <p:sp>
                <p:nvSpPr>
                  <p:cNvPr id="119" name="AutoShape 119"/>
                  <p:cNvSpPr/>
                  <p:nvPr/>
                </p:nvSpPr>
                <p:spPr>
                  <a:xfrm>
                    <a:off x="670951" y="4809082"/>
                    <a:ext cx="184220" cy="0"/>
                  </a:xfrm>
                  <a:prstGeom prst="line">
                    <a:avLst/>
                  </a:prstGeom>
                  <a:ln w="25400" cap="flat">
                    <a:solidFill>
                      <a:srgbClr val="08AFA5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0" name="TextBox 120"/>
                  <p:cNvSpPr txBox="1"/>
                  <p:nvPr/>
                </p:nvSpPr>
                <p:spPr>
                  <a:xfrm>
                    <a:off x="670951" y="4611236"/>
                    <a:ext cx="1402352" cy="13272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50"/>
                      </a:lnSpc>
                      <a:spcBef>
                        <a:spcPct val="0"/>
                      </a:spcBef>
                    </a:pPr>
                    <a:r>
                      <a:rPr lang="en-US" sz="750" b="1" spc="-38" dirty="0">
                        <a:solidFill>
                          <a:srgbClr val="08AFA5"/>
                        </a:solidFill>
                        <a:latin typeface="Poppins" panose="00000500000000000000" pitchFamily="2" charset="0"/>
                      </a:rPr>
                      <a:t>Define Engagement Strategies</a:t>
                    </a:r>
                  </a:p>
                </p:txBody>
              </p:sp>
              <p:sp>
                <p:nvSpPr>
                  <p:cNvPr id="5" name="TextBox 118">
                    <a:extLst>
                      <a:ext uri="{FF2B5EF4-FFF2-40B4-BE49-F238E27FC236}">
                        <a16:creationId xmlns:a16="http://schemas.microsoft.com/office/drawing/2014/main" id="{FB9D40AD-B072-8AB2-EDE1-1BB5BED1EC26}"/>
                      </a:ext>
                    </a:extLst>
                  </p:cNvPr>
                  <p:cNvSpPr txBox="1"/>
                  <p:nvPr/>
                </p:nvSpPr>
                <p:spPr>
                  <a:xfrm>
                    <a:off x="670951" y="4874200"/>
                    <a:ext cx="1537702" cy="984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b="1" spc="-30" dirty="0">
                        <a:solidFill>
                          <a:srgbClr val="343434"/>
                        </a:solidFill>
                        <a:latin typeface="Poppins" panose="00000500000000000000" pitchFamily="2" charset="0"/>
                      </a:rPr>
                      <a:t>Strategic Partnerships Program</a:t>
                    </a:r>
                  </a:p>
                </p:txBody>
              </p:sp>
            </p:grpSp>
          </p:grpSp>
        </p:grpSp>
        <p:sp>
          <p:nvSpPr>
            <p:cNvPr id="127" name="TemplateLAB"/>
            <p:cNvSpPr/>
            <p:nvPr/>
          </p:nvSpPr>
          <p:spPr>
            <a:xfrm rot="5400000">
              <a:off x="2534463" y="6530020"/>
              <a:ext cx="524023" cy="86464"/>
            </a:xfrm>
            <a:custGeom>
              <a:avLst/>
              <a:gdLst/>
              <a:ahLst/>
              <a:cxnLst/>
              <a:rect l="l" t="t" r="r" b="b"/>
              <a:pathLst>
                <a:path w="524023" h="86464">
                  <a:moveTo>
                    <a:pt x="0" y="0"/>
                  </a:moveTo>
                  <a:lnTo>
                    <a:pt x="524022" y="0"/>
                  </a:lnTo>
                  <a:lnTo>
                    <a:pt x="524022" y="86463"/>
                  </a:lnTo>
                  <a:lnTo>
                    <a:pt x="0" y="86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148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5</cp:revision>
  <dcterms:created xsi:type="dcterms:W3CDTF">2006-08-16T00:00:00Z</dcterms:created>
  <dcterms:modified xsi:type="dcterms:W3CDTF">2023-12-21T04:26:06Z</dcterms:modified>
  <dc:identifier>DAF3kxHriPA</dc:identifier>
</cp:coreProperties>
</file>