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60" r:id="rId2"/>
  </p:sldIdLst>
  <p:sldSz cx="10693400" cy="75565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oppins" panose="00000500000000000000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19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4" autoAdjust="0"/>
    <p:restoredTop sz="94622" autoAdjust="0"/>
  </p:normalViewPr>
  <p:slideViewPr>
    <p:cSldViewPr>
      <p:cViewPr>
        <p:scale>
          <a:sx n="75" d="100"/>
          <a:sy n="75" d="100"/>
        </p:scale>
        <p:origin x="2194" y="6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15389-C907-4AD3-A073-3445ADFC3554}" type="datetimeFigureOut">
              <a:rPr lang="en-US" smtClean="0"/>
              <a:t>12/21/2023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90C03-1E64-43DF-B48D-B454A4E9BB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799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90C03-1E64-43DF-B48D-B454A4E9BB3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17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5">
            <a:extLst>
              <a:ext uri="{FF2B5EF4-FFF2-40B4-BE49-F238E27FC236}">
                <a16:creationId xmlns:a16="http://schemas.microsoft.com/office/drawing/2014/main" id="{1C56AC8C-2BC0-E1D7-2935-11AED6C05F4E}"/>
              </a:ext>
            </a:extLst>
          </p:cNvPr>
          <p:cNvGrpSpPr/>
          <p:nvPr/>
        </p:nvGrpSpPr>
        <p:grpSpPr>
          <a:xfrm>
            <a:off x="623542" y="563151"/>
            <a:ext cx="9632114" cy="6414648"/>
            <a:chOff x="623542" y="563151"/>
            <a:chExt cx="9632114" cy="641464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A82FA10-935A-7020-A0FB-7B9F36615EFA}"/>
                </a:ext>
              </a:extLst>
            </p:cNvPr>
            <p:cNvGrpSpPr/>
            <p:nvPr/>
          </p:nvGrpSpPr>
          <p:grpSpPr>
            <a:xfrm>
              <a:off x="623542" y="2175392"/>
              <a:ext cx="9444918" cy="4802407"/>
              <a:chOff x="623542" y="2175392"/>
              <a:chExt cx="9444918" cy="480240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623542" y="2175392"/>
                <a:ext cx="9444918" cy="4802407"/>
              </a:xfrm>
              <a:prstGeom prst="roundRect">
                <a:avLst>
                  <a:gd name="adj" fmla="val 641"/>
                </a:avLst>
              </a:prstGeom>
              <a:solidFill>
                <a:srgbClr val="FFFFFF"/>
              </a:solidFill>
              <a:ln w="9525" cap="sq">
                <a:solidFill>
                  <a:srgbClr val="39719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AutoShape 16"/>
              <p:cNvSpPr/>
              <p:nvPr/>
            </p:nvSpPr>
            <p:spPr>
              <a:xfrm>
                <a:off x="623542" y="3580604"/>
                <a:ext cx="9444915" cy="0"/>
              </a:xfrm>
              <a:prstGeom prst="line">
                <a:avLst/>
              </a:prstGeom>
              <a:ln w="9525" cap="flat">
                <a:solidFill>
                  <a:srgbClr val="397191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AutoShape 17"/>
              <p:cNvSpPr/>
              <p:nvPr/>
            </p:nvSpPr>
            <p:spPr>
              <a:xfrm>
                <a:off x="623542" y="4431093"/>
                <a:ext cx="9444915" cy="0"/>
              </a:xfrm>
              <a:prstGeom prst="line">
                <a:avLst/>
              </a:prstGeom>
              <a:ln w="9525" cap="flat">
                <a:solidFill>
                  <a:srgbClr val="397191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>
                <a:off x="623542" y="5281583"/>
                <a:ext cx="9444915" cy="0"/>
              </a:xfrm>
              <a:prstGeom prst="line">
                <a:avLst/>
              </a:prstGeom>
              <a:ln w="9525" cap="flat">
                <a:solidFill>
                  <a:srgbClr val="397191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>
                <a:off x="623542" y="6132072"/>
                <a:ext cx="9444915" cy="0"/>
              </a:xfrm>
              <a:prstGeom prst="line">
                <a:avLst/>
              </a:prstGeom>
              <a:ln w="9525" cap="flat">
                <a:solidFill>
                  <a:srgbClr val="397191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 flipH="1">
                <a:off x="1804157" y="2175392"/>
                <a:ext cx="0" cy="4802407"/>
              </a:xfrm>
              <a:prstGeom prst="line">
                <a:avLst/>
              </a:prstGeom>
              <a:ln w="9525" cap="flat">
                <a:solidFill>
                  <a:srgbClr val="397191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2984772" y="2175392"/>
                <a:ext cx="0" cy="4802407"/>
              </a:xfrm>
              <a:prstGeom prst="line">
                <a:avLst/>
              </a:prstGeom>
              <a:ln w="9525" cap="flat">
                <a:solidFill>
                  <a:srgbClr val="397191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4165387" y="2175392"/>
                <a:ext cx="0" cy="4802407"/>
              </a:xfrm>
              <a:prstGeom prst="line">
                <a:avLst/>
              </a:prstGeom>
              <a:ln w="9525" cap="flat">
                <a:solidFill>
                  <a:srgbClr val="397191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5346002" y="2175392"/>
                <a:ext cx="0" cy="4802407"/>
              </a:xfrm>
              <a:prstGeom prst="line">
                <a:avLst/>
              </a:prstGeom>
              <a:ln w="9525" cap="flat">
                <a:solidFill>
                  <a:srgbClr val="397191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6526617" y="2175392"/>
                <a:ext cx="0" cy="4802407"/>
              </a:xfrm>
              <a:prstGeom prst="line">
                <a:avLst/>
              </a:prstGeom>
              <a:ln w="9525" cap="flat">
                <a:solidFill>
                  <a:srgbClr val="397191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7707232" y="2175392"/>
                <a:ext cx="0" cy="4802407"/>
              </a:xfrm>
              <a:prstGeom prst="line">
                <a:avLst/>
              </a:prstGeom>
              <a:ln w="9525" cap="flat">
                <a:solidFill>
                  <a:srgbClr val="397191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8887847" y="2175392"/>
                <a:ext cx="0" cy="4802407"/>
              </a:xfrm>
              <a:prstGeom prst="line">
                <a:avLst/>
              </a:prstGeom>
              <a:ln w="9525" cap="flat">
                <a:solidFill>
                  <a:srgbClr val="397191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9FAB2D55-F5CC-D762-82B4-5EE9E402AA89}"/>
                </a:ext>
              </a:extLst>
            </p:cNvPr>
            <p:cNvGrpSpPr/>
            <p:nvPr/>
          </p:nvGrpSpPr>
          <p:grpSpPr>
            <a:xfrm>
              <a:off x="678246" y="2904577"/>
              <a:ext cx="9287102" cy="3873679"/>
              <a:chOff x="678246" y="2904577"/>
              <a:chExt cx="9287102" cy="3873679"/>
            </a:xfrm>
          </p:grpSpPr>
          <p:sp>
            <p:nvSpPr>
              <p:cNvPr id="122" name="Freeform 122"/>
              <p:cNvSpPr/>
              <p:nvPr/>
            </p:nvSpPr>
            <p:spPr>
              <a:xfrm>
                <a:off x="5833456" y="3047448"/>
                <a:ext cx="215822" cy="21582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BC5118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Freeform 59"/>
              <p:cNvSpPr/>
              <p:nvPr/>
            </p:nvSpPr>
            <p:spPr>
              <a:xfrm>
                <a:off x="5822746" y="3897938"/>
                <a:ext cx="215822" cy="21582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397191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1858266" y="3874404"/>
                <a:ext cx="1071803" cy="2628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40"/>
                  </a:lnSpc>
                </a:pPr>
                <a:r>
                  <a:rPr lang="en-US" sz="800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IT </a:t>
                </a:r>
              </a:p>
              <a:p>
                <a:pPr marL="0" lvl="0" indent="0" algn="ctr">
                  <a:lnSpc>
                    <a:spcPts val="1040"/>
                  </a:lnSpc>
                </a:pPr>
                <a:r>
                  <a:rPr lang="en-US" sz="800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Director</a:t>
                </a:r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678246" y="3874404"/>
                <a:ext cx="1071803" cy="2628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40"/>
                  </a:lnSpc>
                </a:pPr>
                <a:r>
                  <a:rPr lang="en-US" sz="800" b="1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Alex </a:t>
                </a:r>
              </a:p>
              <a:p>
                <a:pPr marL="0" lvl="0" indent="0" algn="ctr">
                  <a:lnSpc>
                    <a:spcPts val="1040"/>
                  </a:lnSpc>
                </a:pPr>
                <a:r>
                  <a:rPr lang="en-US" sz="800" b="1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Rodriguez</a:t>
                </a:r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3038285" y="3943396"/>
                <a:ext cx="1071803" cy="12490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40"/>
                  </a:lnSpc>
                </a:pPr>
                <a:r>
                  <a:rPr lang="en-US" sz="800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External</a:t>
                </a:r>
              </a:p>
            </p:txBody>
          </p:sp>
          <p:sp>
            <p:nvSpPr>
              <p:cNvPr id="65" name="Freeform 65"/>
              <p:cNvSpPr/>
              <p:nvPr/>
            </p:nvSpPr>
            <p:spPr>
              <a:xfrm>
                <a:off x="4645106" y="3897938"/>
                <a:ext cx="215822" cy="21582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8240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DD0398B9-2DEA-C859-34C2-76D614288367}"/>
                  </a:ext>
                </a:extLst>
              </p:cNvPr>
              <p:cNvGrpSpPr/>
              <p:nvPr/>
            </p:nvGrpSpPr>
            <p:grpSpPr>
              <a:xfrm>
                <a:off x="8994489" y="3755067"/>
                <a:ext cx="970859" cy="501564"/>
                <a:chOff x="8994489" y="3748915"/>
                <a:chExt cx="970859" cy="501564"/>
              </a:xfrm>
            </p:grpSpPr>
            <p:sp>
              <p:nvSpPr>
                <p:cNvPr id="67" name="TextBox 67"/>
                <p:cNvSpPr txBox="1"/>
                <p:nvPr/>
              </p:nvSpPr>
              <p:spPr>
                <a:xfrm>
                  <a:off x="8994489" y="3748915"/>
                  <a:ext cx="970859" cy="9848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780"/>
                    </a:lnSpc>
                  </a:pPr>
                  <a:r>
                    <a:rPr lang="en-US" sz="600" b="1" dirty="0">
                      <a:solidFill>
                        <a:srgbClr val="404040"/>
                      </a:solidFill>
                      <a:latin typeface="Poppins" panose="00000500000000000000" pitchFamily="2" charset="0"/>
                    </a:rPr>
                    <a:t>Slack</a:t>
                  </a:r>
                </a:p>
              </p:txBody>
            </p:sp>
            <p:sp>
              <p:nvSpPr>
                <p:cNvPr id="68" name="TextBox 68"/>
                <p:cNvSpPr txBox="1"/>
                <p:nvPr/>
              </p:nvSpPr>
              <p:spPr>
                <a:xfrm>
                  <a:off x="8994489" y="3860080"/>
                  <a:ext cx="970859" cy="8707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715"/>
                    </a:lnSpc>
                  </a:pPr>
                  <a:r>
                    <a:rPr lang="en-US" sz="550" dirty="0">
                      <a:solidFill>
                        <a:srgbClr val="404040"/>
                      </a:solidFill>
                      <a:latin typeface="Poppins" panose="00000500000000000000" pitchFamily="2" charset="0"/>
                    </a:rPr>
                    <a:t> @alex_rodriguez</a:t>
                  </a:r>
                </a:p>
              </p:txBody>
            </p:sp>
            <p:sp>
              <p:nvSpPr>
                <p:cNvPr id="69" name="TextBox 69"/>
                <p:cNvSpPr txBox="1"/>
                <p:nvPr/>
              </p:nvSpPr>
              <p:spPr>
                <a:xfrm>
                  <a:off x="8994489" y="4052240"/>
                  <a:ext cx="970859" cy="9848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780"/>
                    </a:lnSpc>
                  </a:pPr>
                  <a:r>
                    <a:rPr lang="en-US" sz="600" b="1" dirty="0">
                      <a:solidFill>
                        <a:srgbClr val="404040"/>
                      </a:solidFill>
                      <a:latin typeface="Poppins" panose="00000500000000000000" pitchFamily="2" charset="0"/>
                    </a:rPr>
                    <a:t>Zoom</a:t>
                  </a:r>
                </a:p>
              </p:txBody>
            </p:sp>
            <p:sp>
              <p:nvSpPr>
                <p:cNvPr id="70" name="TextBox 70"/>
                <p:cNvSpPr txBox="1"/>
                <p:nvPr/>
              </p:nvSpPr>
              <p:spPr>
                <a:xfrm>
                  <a:off x="8994489" y="4163404"/>
                  <a:ext cx="970859" cy="8707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715"/>
                    </a:lnSpc>
                  </a:pPr>
                  <a:r>
                    <a:rPr lang="en-US" sz="550" dirty="0">
                      <a:solidFill>
                        <a:srgbClr val="404040"/>
                      </a:solidFill>
                      <a:latin typeface="Poppins" panose="00000500000000000000" pitchFamily="2" charset="0"/>
                    </a:rPr>
                    <a:t>  Meeting ID - 123-456-7890</a:t>
                  </a:r>
                </a:p>
              </p:txBody>
            </p:sp>
          </p:grpSp>
          <p:sp>
            <p:nvSpPr>
              <p:cNvPr id="71" name="TextBox 71"/>
              <p:cNvSpPr txBox="1"/>
              <p:nvPr/>
            </p:nvSpPr>
            <p:spPr>
              <a:xfrm>
                <a:off x="6637148" y="3802717"/>
                <a:ext cx="970859" cy="4062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780"/>
                  </a:lnSpc>
                </a:pPr>
                <a:r>
                  <a:rPr lang="en-US" sz="600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Cybersecurity vulnerabilities may arise. Rigorous testing crucial for threat prevention</a:t>
                </a:r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7818357" y="3802717"/>
                <a:ext cx="970859" cy="4062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80"/>
                  </a:lnSpc>
                </a:pPr>
                <a:r>
                  <a:rPr lang="en-US" sz="600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Regular security </a:t>
                </a:r>
              </a:p>
              <a:p>
                <a:pPr algn="ctr">
                  <a:lnSpc>
                    <a:spcPts val="780"/>
                  </a:lnSpc>
                </a:pPr>
                <a:r>
                  <a:rPr lang="en-US" sz="600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audits, employee </a:t>
                </a:r>
              </a:p>
              <a:p>
                <a:pPr algn="ctr">
                  <a:lnSpc>
                    <a:spcPts val="780"/>
                  </a:lnSpc>
                </a:pPr>
                <a:r>
                  <a:rPr lang="en-US" sz="600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training, swift response </a:t>
                </a:r>
              </a:p>
              <a:p>
                <a:pPr marL="0" lvl="0" indent="0" algn="ctr">
                  <a:lnSpc>
                    <a:spcPts val="780"/>
                  </a:lnSpc>
                </a:pPr>
                <a:r>
                  <a:rPr lang="en-US" sz="600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to emerging threats</a:t>
                </a:r>
              </a:p>
            </p:txBody>
          </p:sp>
          <p:sp>
            <p:nvSpPr>
              <p:cNvPr id="74" name="Freeform 74"/>
              <p:cNvSpPr/>
              <p:nvPr/>
            </p:nvSpPr>
            <p:spPr>
              <a:xfrm>
                <a:off x="5833456" y="4733410"/>
                <a:ext cx="215822" cy="21582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8240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1858266" y="4709876"/>
                <a:ext cx="1071803" cy="2628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40"/>
                  </a:lnSpc>
                </a:pPr>
                <a:r>
                  <a:rPr lang="en-US" sz="800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Communication Specialist</a:t>
                </a:r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678246" y="4709876"/>
                <a:ext cx="1071803" cy="2628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40"/>
                  </a:lnSpc>
                </a:pPr>
                <a:r>
                  <a:rPr lang="en-US" sz="800" b="1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Emily </a:t>
                </a:r>
              </a:p>
              <a:p>
                <a:pPr marL="0" lvl="0" indent="0" algn="ctr">
                  <a:lnSpc>
                    <a:spcPts val="1040"/>
                  </a:lnSpc>
                </a:pPr>
                <a:r>
                  <a:rPr lang="en-US" sz="800" b="1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Chen</a:t>
                </a:r>
              </a:p>
            </p:txBody>
          </p:sp>
          <p:sp>
            <p:nvSpPr>
              <p:cNvPr id="78" name="TextBox 78"/>
              <p:cNvSpPr txBox="1"/>
              <p:nvPr/>
            </p:nvSpPr>
            <p:spPr>
              <a:xfrm>
                <a:off x="3038285" y="4778868"/>
                <a:ext cx="1071803" cy="12490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40"/>
                  </a:lnSpc>
                </a:pPr>
                <a:r>
                  <a:rPr lang="en-US" sz="800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Internal</a:t>
                </a:r>
              </a:p>
            </p:txBody>
          </p:sp>
          <p:sp>
            <p:nvSpPr>
              <p:cNvPr id="80" name="Freeform 80"/>
              <p:cNvSpPr/>
              <p:nvPr/>
            </p:nvSpPr>
            <p:spPr>
              <a:xfrm>
                <a:off x="4652247" y="4733410"/>
                <a:ext cx="215822" cy="21582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397191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5511D75F-5DE9-A8C4-7099-424FC4B781DA}"/>
                  </a:ext>
                </a:extLst>
              </p:cNvPr>
              <p:cNvGrpSpPr/>
              <p:nvPr/>
            </p:nvGrpSpPr>
            <p:grpSpPr>
              <a:xfrm>
                <a:off x="8994489" y="4590539"/>
                <a:ext cx="970859" cy="501564"/>
                <a:chOff x="8994489" y="4599405"/>
                <a:chExt cx="970859" cy="501564"/>
              </a:xfrm>
            </p:grpSpPr>
            <p:sp>
              <p:nvSpPr>
                <p:cNvPr id="82" name="TextBox 82"/>
                <p:cNvSpPr txBox="1"/>
                <p:nvPr/>
              </p:nvSpPr>
              <p:spPr>
                <a:xfrm>
                  <a:off x="8994489" y="4599405"/>
                  <a:ext cx="970859" cy="9848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780"/>
                    </a:lnSpc>
                  </a:pPr>
                  <a:r>
                    <a:rPr lang="en-US" sz="600" b="1" dirty="0">
                      <a:solidFill>
                        <a:srgbClr val="404040"/>
                      </a:solidFill>
                      <a:latin typeface="Poppins" panose="00000500000000000000" pitchFamily="2" charset="0"/>
                    </a:rPr>
                    <a:t>Microsoft Teams</a:t>
                  </a:r>
                </a:p>
              </p:txBody>
            </p:sp>
            <p:sp>
              <p:nvSpPr>
                <p:cNvPr id="83" name="TextBox 83"/>
                <p:cNvSpPr txBox="1"/>
                <p:nvPr/>
              </p:nvSpPr>
              <p:spPr>
                <a:xfrm>
                  <a:off x="8994489" y="4710569"/>
                  <a:ext cx="970859" cy="8707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715"/>
                    </a:lnSpc>
                  </a:pPr>
                  <a:r>
                    <a:rPr lang="en-US" sz="550" dirty="0">
                      <a:solidFill>
                        <a:srgbClr val="404040"/>
                      </a:solidFill>
                      <a:latin typeface="Poppins" panose="00000500000000000000" pitchFamily="2" charset="0"/>
                    </a:rPr>
                    <a:t>Chat: @emily_chen</a:t>
                  </a:r>
                </a:p>
              </p:txBody>
            </p:sp>
            <p:sp>
              <p:nvSpPr>
                <p:cNvPr id="84" name="TextBox 84"/>
                <p:cNvSpPr txBox="1"/>
                <p:nvPr/>
              </p:nvSpPr>
              <p:spPr>
                <a:xfrm>
                  <a:off x="8994489" y="4902729"/>
                  <a:ext cx="970859" cy="9848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780"/>
                    </a:lnSpc>
                  </a:pPr>
                  <a:r>
                    <a:rPr lang="en-US" sz="600" b="1" dirty="0">
                      <a:solidFill>
                        <a:srgbClr val="404040"/>
                      </a:solidFill>
                      <a:latin typeface="Poppins" panose="00000500000000000000" pitchFamily="2" charset="0"/>
                    </a:rPr>
                    <a:t>Email</a:t>
                  </a:r>
                </a:p>
              </p:txBody>
            </p:sp>
            <p:sp>
              <p:nvSpPr>
                <p:cNvPr id="85" name="TextBox 85"/>
                <p:cNvSpPr txBox="1"/>
                <p:nvPr/>
              </p:nvSpPr>
              <p:spPr>
                <a:xfrm>
                  <a:off x="8994489" y="5013894"/>
                  <a:ext cx="970859" cy="8707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715"/>
                    </a:lnSpc>
                  </a:pPr>
                  <a:r>
                    <a:rPr lang="en-US" sz="550" dirty="0">
                      <a:solidFill>
                        <a:srgbClr val="404040"/>
                      </a:solidFill>
                      <a:latin typeface="Poppins" panose="00000500000000000000" pitchFamily="2" charset="0"/>
                    </a:rPr>
                    <a:t>emily.chen@email.com</a:t>
                  </a:r>
                </a:p>
              </p:txBody>
            </p:sp>
          </p:grpSp>
          <p:sp>
            <p:nvSpPr>
              <p:cNvPr id="86" name="TextBox 86"/>
              <p:cNvSpPr txBox="1"/>
              <p:nvPr/>
            </p:nvSpPr>
            <p:spPr>
              <a:xfrm>
                <a:off x="6637148" y="4638188"/>
                <a:ext cx="970859" cy="4062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780"/>
                  </a:lnSpc>
                </a:pPr>
                <a:r>
                  <a:rPr lang="en-US" sz="600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 Communication breakdowns might occur. Proactive engagement crucial for risk mitigation</a:t>
                </a:r>
              </a:p>
            </p:txBody>
          </p:sp>
          <p:sp>
            <p:nvSpPr>
              <p:cNvPr id="87" name="TextBox 87"/>
              <p:cNvSpPr txBox="1"/>
              <p:nvPr/>
            </p:nvSpPr>
            <p:spPr>
              <a:xfrm>
                <a:off x="7818357" y="4586892"/>
                <a:ext cx="970859" cy="50885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80"/>
                  </a:lnSpc>
                </a:pPr>
                <a:r>
                  <a:rPr lang="en-US" sz="600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 Clear communication channels, regular updates, feedback </a:t>
                </a:r>
              </a:p>
              <a:p>
                <a:pPr marL="0" lvl="0" indent="0" algn="ctr">
                  <a:lnSpc>
                    <a:spcPts val="780"/>
                  </a:lnSpc>
                </a:pPr>
                <a:r>
                  <a:rPr lang="en-US" sz="600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loops for continuous improvement</a:t>
                </a:r>
              </a:p>
            </p:txBody>
          </p:sp>
          <p:sp>
            <p:nvSpPr>
              <p:cNvPr id="89" name="Freeform 89"/>
              <p:cNvSpPr/>
              <p:nvPr/>
            </p:nvSpPr>
            <p:spPr>
              <a:xfrm>
                <a:off x="5822746" y="5589391"/>
                <a:ext cx="215822" cy="21582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397191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" name="TextBox 91"/>
              <p:cNvSpPr txBox="1"/>
              <p:nvPr/>
            </p:nvSpPr>
            <p:spPr>
              <a:xfrm>
                <a:off x="1858266" y="5565857"/>
                <a:ext cx="1071803" cy="2628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40"/>
                  </a:lnSpc>
                </a:pPr>
                <a:r>
                  <a:rPr lang="en-US" sz="800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Data </a:t>
                </a:r>
              </a:p>
              <a:p>
                <a:pPr marL="0" lvl="0" indent="0" algn="ctr">
                  <a:lnSpc>
                    <a:spcPts val="1040"/>
                  </a:lnSpc>
                </a:pPr>
                <a:r>
                  <a:rPr lang="en-US" sz="800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Security Officer</a:t>
                </a:r>
              </a:p>
            </p:txBody>
          </p:sp>
          <p:sp>
            <p:nvSpPr>
              <p:cNvPr id="92" name="TextBox 92"/>
              <p:cNvSpPr txBox="1"/>
              <p:nvPr/>
            </p:nvSpPr>
            <p:spPr>
              <a:xfrm>
                <a:off x="678246" y="5565857"/>
                <a:ext cx="1071803" cy="2628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40"/>
                  </a:lnSpc>
                </a:pPr>
                <a:r>
                  <a:rPr lang="en-US" sz="800" b="1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Jonathan </a:t>
                </a:r>
              </a:p>
              <a:p>
                <a:pPr marL="0" lvl="0" indent="0" algn="ctr">
                  <a:lnSpc>
                    <a:spcPts val="1040"/>
                  </a:lnSpc>
                </a:pPr>
                <a:r>
                  <a:rPr lang="en-US" sz="800" b="1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Harper</a:t>
                </a:r>
              </a:p>
            </p:txBody>
          </p:sp>
          <p:sp>
            <p:nvSpPr>
              <p:cNvPr id="93" name="TextBox 93"/>
              <p:cNvSpPr txBox="1"/>
              <p:nvPr/>
            </p:nvSpPr>
            <p:spPr>
              <a:xfrm>
                <a:off x="3038285" y="5634849"/>
                <a:ext cx="1071803" cy="12490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40"/>
                  </a:lnSpc>
                </a:pPr>
                <a:r>
                  <a:rPr lang="en-US" sz="800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External</a:t>
                </a:r>
              </a:p>
            </p:txBody>
          </p:sp>
          <p:sp>
            <p:nvSpPr>
              <p:cNvPr id="95" name="Freeform 95"/>
              <p:cNvSpPr/>
              <p:nvPr/>
            </p:nvSpPr>
            <p:spPr>
              <a:xfrm>
                <a:off x="4645106" y="5589391"/>
                <a:ext cx="215822" cy="21582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8240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FE9AB0EA-773B-8C5E-CA17-EEFBC39C015C}"/>
                  </a:ext>
                </a:extLst>
              </p:cNvPr>
              <p:cNvGrpSpPr/>
              <p:nvPr/>
            </p:nvGrpSpPr>
            <p:grpSpPr>
              <a:xfrm>
                <a:off x="8994489" y="5446520"/>
                <a:ext cx="970859" cy="501564"/>
                <a:chOff x="8994489" y="5449894"/>
                <a:chExt cx="970859" cy="501564"/>
              </a:xfrm>
            </p:grpSpPr>
            <p:sp>
              <p:nvSpPr>
                <p:cNvPr id="97" name="TextBox 97"/>
                <p:cNvSpPr txBox="1"/>
                <p:nvPr/>
              </p:nvSpPr>
              <p:spPr>
                <a:xfrm>
                  <a:off x="8994489" y="5449894"/>
                  <a:ext cx="970859" cy="9848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780"/>
                    </a:lnSpc>
                  </a:pPr>
                  <a:r>
                    <a:rPr lang="en-US" sz="600" b="1" dirty="0">
                      <a:solidFill>
                        <a:srgbClr val="404040"/>
                      </a:solidFill>
                      <a:latin typeface="Poppins" panose="00000500000000000000" pitchFamily="2" charset="0"/>
                    </a:rPr>
                    <a:t> LinkedIn</a:t>
                  </a:r>
                </a:p>
              </p:txBody>
            </p:sp>
            <p:sp>
              <p:nvSpPr>
                <p:cNvPr id="98" name="TextBox 98"/>
                <p:cNvSpPr txBox="1"/>
                <p:nvPr/>
              </p:nvSpPr>
              <p:spPr>
                <a:xfrm>
                  <a:off x="8994489" y="5561059"/>
                  <a:ext cx="970859" cy="8707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715"/>
                    </a:lnSpc>
                  </a:pPr>
                  <a:r>
                    <a:rPr lang="en-US" sz="550" dirty="0">
                      <a:solidFill>
                        <a:srgbClr val="404040"/>
                      </a:solidFill>
                      <a:latin typeface="Poppins" panose="00000500000000000000" pitchFamily="2" charset="0"/>
                    </a:rPr>
                    <a:t>linkedin.com/in/Jonathan</a:t>
                  </a:r>
                </a:p>
              </p:txBody>
            </p:sp>
            <p:sp>
              <p:nvSpPr>
                <p:cNvPr id="99" name="TextBox 99"/>
                <p:cNvSpPr txBox="1"/>
                <p:nvPr/>
              </p:nvSpPr>
              <p:spPr>
                <a:xfrm>
                  <a:off x="8994489" y="5753219"/>
                  <a:ext cx="970859" cy="9848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780"/>
                    </a:lnSpc>
                  </a:pPr>
                  <a:r>
                    <a:rPr lang="en-US" sz="600" b="1" dirty="0">
                      <a:solidFill>
                        <a:srgbClr val="404040"/>
                      </a:solidFill>
                      <a:latin typeface="Poppins" panose="00000500000000000000" pitchFamily="2" charset="0"/>
                    </a:rPr>
                    <a:t> Phone</a:t>
                  </a:r>
                </a:p>
              </p:txBody>
            </p:sp>
            <p:sp>
              <p:nvSpPr>
                <p:cNvPr id="100" name="TextBox 100"/>
                <p:cNvSpPr txBox="1"/>
                <p:nvPr/>
              </p:nvSpPr>
              <p:spPr>
                <a:xfrm>
                  <a:off x="8994489" y="5864383"/>
                  <a:ext cx="970859" cy="8707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715"/>
                    </a:lnSpc>
                  </a:pPr>
                  <a:r>
                    <a:rPr lang="en-US" sz="550" dirty="0">
                      <a:solidFill>
                        <a:srgbClr val="404040"/>
                      </a:solidFill>
                      <a:latin typeface="Poppins" panose="00000500000000000000" pitchFamily="2" charset="0"/>
                    </a:rPr>
                    <a:t>+1-555-987-6543</a:t>
                  </a:r>
                </a:p>
              </p:txBody>
            </p:sp>
          </p:grpSp>
          <p:sp>
            <p:nvSpPr>
              <p:cNvPr id="101" name="TextBox 101"/>
              <p:cNvSpPr txBox="1"/>
              <p:nvPr/>
            </p:nvSpPr>
            <p:spPr>
              <a:xfrm>
                <a:off x="6637148" y="5494170"/>
                <a:ext cx="970859" cy="4062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80"/>
                  </a:lnSpc>
                </a:pPr>
                <a:r>
                  <a:rPr lang="en-US" sz="600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Data breaches pose </a:t>
                </a:r>
              </a:p>
              <a:p>
                <a:pPr marL="0" lvl="0" indent="0" algn="ctr">
                  <a:lnSpc>
                    <a:spcPts val="780"/>
                  </a:lnSpc>
                </a:pPr>
                <a:r>
                  <a:rPr lang="en-US" sz="600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a significant threat. Robust encryption measures are critical</a:t>
                </a:r>
              </a:p>
            </p:txBody>
          </p:sp>
          <p:sp>
            <p:nvSpPr>
              <p:cNvPr id="102" name="TextBox 102"/>
              <p:cNvSpPr txBox="1"/>
              <p:nvPr/>
            </p:nvSpPr>
            <p:spPr>
              <a:xfrm>
                <a:off x="7818357" y="5494170"/>
                <a:ext cx="970859" cy="4062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780"/>
                  </a:lnSpc>
                </a:pPr>
                <a:r>
                  <a:rPr lang="en-US" sz="600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End-to-end encryption, regular vulnerability assessments, strict access controls</a:t>
                </a:r>
              </a:p>
            </p:txBody>
          </p:sp>
          <p:sp>
            <p:nvSpPr>
              <p:cNvPr id="104" name="Freeform 104"/>
              <p:cNvSpPr/>
              <p:nvPr/>
            </p:nvSpPr>
            <p:spPr>
              <a:xfrm>
                <a:off x="5822746" y="6415917"/>
                <a:ext cx="215822" cy="21582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BC5118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" name="TextBox 106"/>
              <p:cNvSpPr txBox="1"/>
              <p:nvPr/>
            </p:nvSpPr>
            <p:spPr>
              <a:xfrm>
                <a:off x="1858266" y="6392382"/>
                <a:ext cx="1071803" cy="2628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40"/>
                  </a:lnSpc>
                </a:pPr>
                <a:r>
                  <a:rPr lang="en-US" sz="800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 User Experience Coordinator</a:t>
                </a:r>
              </a:p>
            </p:txBody>
          </p:sp>
          <p:sp>
            <p:nvSpPr>
              <p:cNvPr id="107" name="TextBox 107"/>
              <p:cNvSpPr txBox="1"/>
              <p:nvPr/>
            </p:nvSpPr>
            <p:spPr>
              <a:xfrm>
                <a:off x="678246" y="6392382"/>
                <a:ext cx="1071803" cy="2628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40"/>
                  </a:lnSpc>
                </a:pPr>
                <a:r>
                  <a:rPr lang="en-US" sz="800" b="1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Olivia </a:t>
                </a:r>
              </a:p>
              <a:p>
                <a:pPr marL="0" lvl="0" indent="0" algn="ctr">
                  <a:lnSpc>
                    <a:spcPts val="1040"/>
                  </a:lnSpc>
                </a:pPr>
                <a:r>
                  <a:rPr lang="en-US" sz="800" b="1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Reynolds</a:t>
                </a:r>
              </a:p>
            </p:txBody>
          </p:sp>
          <p:sp>
            <p:nvSpPr>
              <p:cNvPr id="108" name="TextBox 108"/>
              <p:cNvSpPr txBox="1"/>
              <p:nvPr/>
            </p:nvSpPr>
            <p:spPr>
              <a:xfrm>
                <a:off x="3038285" y="6461374"/>
                <a:ext cx="1071803" cy="12490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40"/>
                  </a:lnSpc>
                </a:pPr>
                <a:r>
                  <a:rPr lang="en-US" sz="800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Internal</a:t>
                </a:r>
              </a:p>
            </p:txBody>
          </p:sp>
          <p:sp>
            <p:nvSpPr>
              <p:cNvPr id="110" name="Freeform 110"/>
              <p:cNvSpPr/>
              <p:nvPr/>
            </p:nvSpPr>
            <p:spPr>
              <a:xfrm>
                <a:off x="4645106" y="6415917"/>
                <a:ext cx="215822" cy="21582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BC5118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2254E00E-0340-0F14-D369-7F6EE586F968}"/>
                  </a:ext>
                </a:extLst>
              </p:cNvPr>
              <p:cNvGrpSpPr/>
              <p:nvPr/>
            </p:nvGrpSpPr>
            <p:grpSpPr>
              <a:xfrm>
                <a:off x="8994489" y="6273045"/>
                <a:ext cx="970859" cy="501564"/>
                <a:chOff x="8994489" y="6300384"/>
                <a:chExt cx="970859" cy="501564"/>
              </a:xfrm>
            </p:grpSpPr>
            <p:sp>
              <p:nvSpPr>
                <p:cNvPr id="112" name="TextBox 112"/>
                <p:cNvSpPr txBox="1"/>
                <p:nvPr/>
              </p:nvSpPr>
              <p:spPr>
                <a:xfrm>
                  <a:off x="8994489" y="6300384"/>
                  <a:ext cx="970859" cy="9848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780"/>
                    </a:lnSpc>
                  </a:pPr>
                  <a:r>
                    <a:rPr lang="en-US" sz="600" b="1" dirty="0">
                      <a:solidFill>
                        <a:srgbClr val="404040"/>
                      </a:solidFill>
                      <a:latin typeface="Poppins" panose="00000500000000000000" pitchFamily="2" charset="0"/>
                    </a:rPr>
                    <a:t>Twitter</a:t>
                  </a:r>
                </a:p>
              </p:txBody>
            </p:sp>
            <p:sp>
              <p:nvSpPr>
                <p:cNvPr id="113" name="TextBox 113"/>
                <p:cNvSpPr txBox="1"/>
                <p:nvPr/>
              </p:nvSpPr>
              <p:spPr>
                <a:xfrm>
                  <a:off x="8994489" y="6411548"/>
                  <a:ext cx="970859" cy="8707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715"/>
                    </a:lnSpc>
                  </a:pPr>
                  <a:r>
                    <a:rPr lang="en-US" sz="550" dirty="0">
                      <a:solidFill>
                        <a:srgbClr val="404040"/>
                      </a:solidFill>
                      <a:latin typeface="Poppins" panose="00000500000000000000" pitchFamily="2" charset="0"/>
                    </a:rPr>
                    <a:t>@olivia_reynolds</a:t>
                  </a:r>
                </a:p>
              </p:txBody>
            </p:sp>
            <p:sp>
              <p:nvSpPr>
                <p:cNvPr id="114" name="TextBox 114"/>
                <p:cNvSpPr txBox="1"/>
                <p:nvPr/>
              </p:nvSpPr>
              <p:spPr>
                <a:xfrm>
                  <a:off x="8994489" y="6603708"/>
                  <a:ext cx="970859" cy="9848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780"/>
                    </a:lnSpc>
                  </a:pPr>
                  <a:r>
                    <a:rPr lang="en-US" sz="600" b="1" dirty="0">
                      <a:solidFill>
                        <a:srgbClr val="404040"/>
                      </a:solidFill>
                      <a:latin typeface="Poppins" panose="00000500000000000000" pitchFamily="2" charset="0"/>
                    </a:rPr>
                    <a:t>Email</a:t>
                  </a:r>
                </a:p>
              </p:txBody>
            </p:sp>
            <p:sp>
              <p:nvSpPr>
                <p:cNvPr id="115" name="TextBox 115"/>
                <p:cNvSpPr txBox="1"/>
                <p:nvPr/>
              </p:nvSpPr>
              <p:spPr>
                <a:xfrm>
                  <a:off x="8994489" y="6714873"/>
                  <a:ext cx="970859" cy="8707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715"/>
                    </a:lnSpc>
                  </a:pPr>
                  <a:r>
                    <a:rPr lang="en-US" sz="550" dirty="0">
                      <a:solidFill>
                        <a:srgbClr val="404040"/>
                      </a:solidFill>
                      <a:latin typeface="Poppins" panose="00000500000000000000" pitchFamily="2" charset="0"/>
                    </a:rPr>
                    <a:t>olivia.reynolds@email.com</a:t>
                  </a:r>
                </a:p>
              </p:txBody>
            </p:sp>
          </p:grpSp>
          <p:sp>
            <p:nvSpPr>
              <p:cNvPr id="116" name="TextBox 116"/>
              <p:cNvSpPr txBox="1"/>
              <p:nvPr/>
            </p:nvSpPr>
            <p:spPr>
              <a:xfrm>
                <a:off x="6637148" y="6320695"/>
                <a:ext cx="970859" cy="4062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780"/>
                  </a:lnSpc>
                </a:pPr>
                <a:r>
                  <a:rPr lang="en-US" sz="600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User resistance to change may impact adoption. User training and support vital</a:t>
                </a:r>
              </a:p>
            </p:txBody>
          </p:sp>
          <p:sp>
            <p:nvSpPr>
              <p:cNvPr id="117" name="TextBox 117"/>
              <p:cNvSpPr txBox="1"/>
              <p:nvPr/>
            </p:nvSpPr>
            <p:spPr>
              <a:xfrm>
                <a:off x="7818357" y="6269399"/>
                <a:ext cx="970859" cy="50885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780"/>
                  </a:lnSpc>
                </a:pPr>
                <a:r>
                  <a:rPr lang="en-US" sz="600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Comprehensive user training sessions, accessible support channels, positive reinforcement</a:t>
                </a:r>
              </a:p>
            </p:txBody>
          </p:sp>
          <p:sp>
            <p:nvSpPr>
              <p:cNvPr id="124" name="TextBox 124"/>
              <p:cNvSpPr txBox="1"/>
              <p:nvPr/>
            </p:nvSpPr>
            <p:spPr>
              <a:xfrm>
                <a:off x="1858266" y="3023914"/>
                <a:ext cx="1071803" cy="26289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40"/>
                  </a:lnSpc>
                </a:pPr>
                <a:r>
                  <a:rPr lang="en-US" sz="800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 Project </a:t>
                </a:r>
              </a:p>
              <a:p>
                <a:pPr marL="0" lvl="0" indent="0" algn="ctr">
                  <a:lnSpc>
                    <a:spcPts val="1040"/>
                  </a:lnSpc>
                </a:pPr>
                <a:r>
                  <a:rPr lang="en-US" sz="800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Manager</a:t>
                </a:r>
              </a:p>
            </p:txBody>
          </p:sp>
          <p:sp>
            <p:nvSpPr>
              <p:cNvPr id="125" name="TextBox 125"/>
              <p:cNvSpPr txBox="1"/>
              <p:nvPr/>
            </p:nvSpPr>
            <p:spPr>
              <a:xfrm>
                <a:off x="678246" y="3023914"/>
                <a:ext cx="1071803" cy="2628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40"/>
                  </a:lnSpc>
                </a:pPr>
                <a:r>
                  <a:rPr lang="en-US" sz="800" b="1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Sarah </a:t>
                </a:r>
              </a:p>
              <a:p>
                <a:pPr marL="0" lvl="0" indent="0" algn="ctr">
                  <a:lnSpc>
                    <a:spcPts val="1040"/>
                  </a:lnSpc>
                </a:pPr>
                <a:r>
                  <a:rPr lang="en-US" sz="800" b="1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Thompson</a:t>
                </a:r>
              </a:p>
            </p:txBody>
          </p:sp>
          <p:sp>
            <p:nvSpPr>
              <p:cNvPr id="126" name="TextBox 126"/>
              <p:cNvSpPr txBox="1"/>
              <p:nvPr/>
            </p:nvSpPr>
            <p:spPr>
              <a:xfrm>
                <a:off x="3038285" y="3092906"/>
                <a:ext cx="1071803" cy="12490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40"/>
                  </a:lnSpc>
                </a:pPr>
                <a:r>
                  <a:rPr lang="en-US" sz="800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Internal</a:t>
                </a:r>
              </a:p>
            </p:txBody>
          </p:sp>
          <p:sp>
            <p:nvSpPr>
              <p:cNvPr id="128" name="Freeform 128"/>
              <p:cNvSpPr/>
              <p:nvPr/>
            </p:nvSpPr>
            <p:spPr>
              <a:xfrm>
                <a:off x="4645106" y="3047448"/>
                <a:ext cx="215822" cy="21582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BC5118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0" name="TextBox 130"/>
              <p:cNvSpPr txBox="1"/>
              <p:nvPr/>
            </p:nvSpPr>
            <p:spPr>
              <a:xfrm>
                <a:off x="6637148" y="2952227"/>
                <a:ext cx="970859" cy="4062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80"/>
                  </a:lnSpc>
                </a:pPr>
                <a:r>
                  <a:rPr lang="en-US" sz="600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 Budget overruns </a:t>
                </a:r>
              </a:p>
              <a:p>
                <a:pPr algn="ctr">
                  <a:lnSpc>
                    <a:spcPts val="780"/>
                  </a:lnSpc>
                </a:pPr>
                <a:r>
                  <a:rPr lang="en-US" sz="600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may impact timelines. Mitigation essential </a:t>
                </a:r>
              </a:p>
              <a:p>
                <a:pPr marL="0" lvl="0" indent="0" algn="ctr">
                  <a:lnSpc>
                    <a:spcPts val="780"/>
                  </a:lnSpc>
                </a:pPr>
                <a:r>
                  <a:rPr lang="en-US" sz="600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for project success</a:t>
                </a:r>
              </a:p>
            </p:txBody>
          </p:sp>
          <p:sp>
            <p:nvSpPr>
              <p:cNvPr id="131" name="TextBox 131"/>
              <p:cNvSpPr txBox="1"/>
              <p:nvPr/>
            </p:nvSpPr>
            <p:spPr>
              <a:xfrm>
                <a:off x="7818357" y="2952227"/>
                <a:ext cx="970859" cy="4062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80"/>
                  </a:lnSpc>
                </a:pPr>
                <a:r>
                  <a:rPr lang="en-US" sz="600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 Continuous monitoring, regular budget reviews, proactive adjustments </a:t>
                </a:r>
              </a:p>
              <a:p>
                <a:pPr marL="0" lvl="0" indent="0" algn="ctr">
                  <a:lnSpc>
                    <a:spcPts val="780"/>
                  </a:lnSpc>
                </a:pPr>
                <a:r>
                  <a:rPr lang="en-US" sz="600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to prevent overruns</a:t>
                </a:r>
              </a:p>
            </p:txBody>
          </p: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A103520A-B84D-C970-6D71-3336A34D0687}"/>
                  </a:ext>
                </a:extLst>
              </p:cNvPr>
              <p:cNvGrpSpPr/>
              <p:nvPr/>
            </p:nvGrpSpPr>
            <p:grpSpPr>
              <a:xfrm>
                <a:off x="8994489" y="2904577"/>
                <a:ext cx="970859" cy="501564"/>
                <a:chOff x="8994489" y="2898426"/>
                <a:chExt cx="970859" cy="501564"/>
              </a:xfrm>
            </p:grpSpPr>
            <p:sp>
              <p:nvSpPr>
                <p:cNvPr id="132" name="TextBox 132"/>
                <p:cNvSpPr txBox="1"/>
                <p:nvPr/>
              </p:nvSpPr>
              <p:spPr>
                <a:xfrm>
                  <a:off x="8994489" y="2898426"/>
                  <a:ext cx="970859" cy="9848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780"/>
                    </a:lnSpc>
                  </a:pPr>
                  <a:r>
                    <a:rPr lang="en-US" sz="600" b="1" dirty="0">
                      <a:solidFill>
                        <a:srgbClr val="404040"/>
                      </a:solidFill>
                      <a:latin typeface="Poppins" panose="00000500000000000000" pitchFamily="2" charset="0"/>
                    </a:rPr>
                    <a:t>Email</a:t>
                  </a:r>
                </a:p>
              </p:txBody>
            </p:sp>
            <p:sp>
              <p:nvSpPr>
                <p:cNvPr id="133" name="TextBox 133"/>
                <p:cNvSpPr txBox="1"/>
                <p:nvPr/>
              </p:nvSpPr>
              <p:spPr>
                <a:xfrm>
                  <a:off x="8994489" y="3009590"/>
                  <a:ext cx="970859" cy="8707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715"/>
                    </a:lnSpc>
                  </a:pPr>
                  <a:r>
                    <a:rPr lang="en-US" sz="550" dirty="0">
                      <a:solidFill>
                        <a:srgbClr val="404040"/>
                      </a:solidFill>
                      <a:latin typeface="Poppins" panose="00000500000000000000" pitchFamily="2" charset="0"/>
                    </a:rPr>
                    <a:t>sarah@email.com</a:t>
                  </a:r>
                </a:p>
              </p:txBody>
            </p:sp>
            <p:sp>
              <p:nvSpPr>
                <p:cNvPr id="134" name="TextBox 134"/>
                <p:cNvSpPr txBox="1"/>
                <p:nvPr/>
              </p:nvSpPr>
              <p:spPr>
                <a:xfrm>
                  <a:off x="8994489" y="3201751"/>
                  <a:ext cx="970859" cy="9848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780"/>
                    </a:lnSpc>
                  </a:pPr>
                  <a:r>
                    <a:rPr lang="en-US" sz="600" b="1" dirty="0">
                      <a:solidFill>
                        <a:srgbClr val="404040"/>
                      </a:solidFill>
                      <a:latin typeface="Poppins" panose="00000500000000000000" pitchFamily="2" charset="0"/>
                    </a:rPr>
                    <a:t> Phone</a:t>
                  </a:r>
                </a:p>
              </p:txBody>
            </p:sp>
            <p:sp>
              <p:nvSpPr>
                <p:cNvPr id="135" name="TextBox 135"/>
                <p:cNvSpPr txBox="1"/>
                <p:nvPr/>
              </p:nvSpPr>
              <p:spPr>
                <a:xfrm>
                  <a:off x="8994489" y="3312915"/>
                  <a:ext cx="970859" cy="8707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715"/>
                    </a:lnSpc>
                  </a:pPr>
                  <a:r>
                    <a:rPr lang="en-US" sz="550" dirty="0">
                      <a:solidFill>
                        <a:srgbClr val="404040"/>
                      </a:solidFill>
                      <a:latin typeface="Poppins" panose="00000500000000000000" pitchFamily="2" charset="0"/>
                    </a:rPr>
                    <a:t>+1-555-123-4567</a:t>
                  </a:r>
                </a:p>
              </p:txBody>
            </p:sp>
          </p:grp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B780A309-8E51-3293-DEF5-650F1AAE0D81}"/>
                </a:ext>
              </a:extLst>
            </p:cNvPr>
            <p:cNvGrpSpPr/>
            <p:nvPr/>
          </p:nvGrpSpPr>
          <p:grpSpPr>
            <a:xfrm>
              <a:off x="623542" y="2175392"/>
              <a:ext cx="9444918" cy="554723"/>
              <a:chOff x="623542" y="2175392"/>
              <a:chExt cx="9444918" cy="55472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623542" y="2175392"/>
                <a:ext cx="9444918" cy="554723"/>
              </a:xfrm>
              <a:prstGeom prst="roundRect">
                <a:avLst>
                  <a:gd name="adj" fmla="val 7051"/>
                </a:avLst>
              </a:prstGeom>
              <a:solidFill>
                <a:srgbClr val="397191"/>
              </a:solidFill>
              <a:ln w="9525" cap="sq">
                <a:solidFill>
                  <a:srgbClr val="39719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5394756" y="2378887"/>
                <a:ext cx="1071803" cy="1477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70"/>
                  </a:lnSpc>
                </a:pPr>
                <a:r>
                  <a:rPr lang="en-US" sz="900" b="1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Impact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1858266" y="2378887"/>
                <a:ext cx="1071803" cy="1477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70"/>
                  </a:lnSpc>
                </a:pPr>
                <a:r>
                  <a:rPr lang="en-US" sz="900" b="1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Role in project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729626" y="2378887"/>
                <a:ext cx="969041" cy="1477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70"/>
                  </a:lnSpc>
                </a:pPr>
                <a:r>
                  <a:rPr lang="en-US" sz="900" b="1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Stakeholders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3038285" y="2378887"/>
                <a:ext cx="1071803" cy="1477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70"/>
                  </a:lnSpc>
                </a:pPr>
                <a:r>
                  <a:rPr lang="en-US" sz="900" b="1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Category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4217115" y="2378887"/>
                <a:ext cx="1071803" cy="1477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70"/>
                  </a:lnSpc>
                </a:pPr>
                <a:r>
                  <a:rPr lang="en-US" sz="900" b="1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Interest</a:t>
                </a: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8944017" y="2301943"/>
                <a:ext cx="1071803" cy="3016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70"/>
                  </a:lnSpc>
                </a:pPr>
                <a:r>
                  <a:rPr lang="en-US" sz="900" b="1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Interact Preferences</a:t>
                </a:r>
              </a:p>
            </p:txBody>
          </p:sp>
          <p:sp>
            <p:nvSpPr>
              <p:cNvPr id="118" name="TextBox 118"/>
              <p:cNvSpPr txBox="1"/>
              <p:nvPr/>
            </p:nvSpPr>
            <p:spPr>
              <a:xfrm>
                <a:off x="6586675" y="2378887"/>
                <a:ext cx="1071803" cy="1477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70"/>
                  </a:lnSpc>
                </a:pPr>
                <a:r>
                  <a:rPr lang="en-US" sz="900" b="1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Risks</a:t>
                </a:r>
              </a:p>
            </p:txBody>
          </p:sp>
          <p:sp>
            <p:nvSpPr>
              <p:cNvPr id="119" name="TextBox 119"/>
              <p:cNvSpPr txBox="1"/>
              <p:nvPr/>
            </p:nvSpPr>
            <p:spPr>
              <a:xfrm>
                <a:off x="7767885" y="2378887"/>
                <a:ext cx="1071803" cy="1477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70"/>
                  </a:lnSpc>
                </a:pPr>
                <a:r>
                  <a:rPr lang="en-US" sz="900" b="1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Strategies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7FCDC21-F1B5-C57B-8126-E58946496211}"/>
                </a:ext>
              </a:extLst>
            </p:cNvPr>
            <p:cNvGrpSpPr/>
            <p:nvPr/>
          </p:nvGrpSpPr>
          <p:grpSpPr>
            <a:xfrm>
              <a:off x="1804157" y="2175392"/>
              <a:ext cx="7083690" cy="554723"/>
              <a:chOff x="1804157" y="2175392"/>
              <a:chExt cx="7083690" cy="554723"/>
            </a:xfrm>
          </p:grpSpPr>
          <p:sp>
            <p:nvSpPr>
              <p:cNvPr id="4" name="AutoShape 20">
                <a:extLst>
                  <a:ext uri="{FF2B5EF4-FFF2-40B4-BE49-F238E27FC236}">
                    <a16:creationId xmlns:a16="http://schemas.microsoft.com/office/drawing/2014/main" id="{27028110-6033-F5B2-D247-27466325618E}"/>
                  </a:ext>
                </a:extLst>
              </p:cNvPr>
              <p:cNvSpPr/>
              <p:nvPr/>
            </p:nvSpPr>
            <p:spPr>
              <a:xfrm flipH="1">
                <a:off x="1804157" y="2175392"/>
                <a:ext cx="0" cy="554723"/>
              </a:xfrm>
              <a:prstGeom prst="line">
                <a:avLst/>
              </a:prstGeom>
              <a:ln w="9525" cap="flat">
                <a:solidFill>
                  <a:schemeClr val="bg1">
                    <a:alpha val="40000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AutoShape 20">
                <a:extLst>
                  <a:ext uri="{FF2B5EF4-FFF2-40B4-BE49-F238E27FC236}">
                    <a16:creationId xmlns:a16="http://schemas.microsoft.com/office/drawing/2014/main" id="{FB5A1346-1A08-49B2-F2F8-71EC4DDBAF06}"/>
                  </a:ext>
                </a:extLst>
              </p:cNvPr>
              <p:cNvSpPr/>
              <p:nvPr/>
            </p:nvSpPr>
            <p:spPr>
              <a:xfrm flipH="1">
                <a:off x="2984772" y="2175392"/>
                <a:ext cx="0" cy="554723"/>
              </a:xfrm>
              <a:prstGeom prst="line">
                <a:avLst/>
              </a:prstGeom>
              <a:ln w="9525" cap="flat">
                <a:solidFill>
                  <a:schemeClr val="bg1">
                    <a:alpha val="40000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AutoShape 20">
                <a:extLst>
                  <a:ext uri="{FF2B5EF4-FFF2-40B4-BE49-F238E27FC236}">
                    <a16:creationId xmlns:a16="http://schemas.microsoft.com/office/drawing/2014/main" id="{B74BDF9C-5214-4090-CB76-641C6D6E7B8E}"/>
                  </a:ext>
                </a:extLst>
              </p:cNvPr>
              <p:cNvSpPr/>
              <p:nvPr/>
            </p:nvSpPr>
            <p:spPr>
              <a:xfrm flipH="1">
                <a:off x="4165387" y="2175392"/>
                <a:ext cx="0" cy="554723"/>
              </a:xfrm>
              <a:prstGeom prst="line">
                <a:avLst/>
              </a:prstGeom>
              <a:ln w="9525" cap="flat">
                <a:solidFill>
                  <a:schemeClr val="bg1">
                    <a:alpha val="40000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AutoShape 20">
                <a:extLst>
                  <a:ext uri="{FF2B5EF4-FFF2-40B4-BE49-F238E27FC236}">
                    <a16:creationId xmlns:a16="http://schemas.microsoft.com/office/drawing/2014/main" id="{34C8C5DC-FE4E-447C-DE17-0F0B7B795922}"/>
                  </a:ext>
                </a:extLst>
              </p:cNvPr>
              <p:cNvSpPr/>
              <p:nvPr/>
            </p:nvSpPr>
            <p:spPr>
              <a:xfrm flipH="1">
                <a:off x="5346002" y="2175392"/>
                <a:ext cx="0" cy="554723"/>
              </a:xfrm>
              <a:prstGeom prst="line">
                <a:avLst/>
              </a:prstGeom>
              <a:ln w="9525" cap="flat">
                <a:solidFill>
                  <a:schemeClr val="bg1">
                    <a:alpha val="40000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AutoShape 20">
                <a:extLst>
                  <a:ext uri="{FF2B5EF4-FFF2-40B4-BE49-F238E27FC236}">
                    <a16:creationId xmlns:a16="http://schemas.microsoft.com/office/drawing/2014/main" id="{6508EC1B-F6D6-6CD7-EBE0-874DEBC0C7B4}"/>
                  </a:ext>
                </a:extLst>
              </p:cNvPr>
              <p:cNvSpPr/>
              <p:nvPr/>
            </p:nvSpPr>
            <p:spPr>
              <a:xfrm flipH="1">
                <a:off x="6526617" y="2175392"/>
                <a:ext cx="0" cy="554723"/>
              </a:xfrm>
              <a:prstGeom prst="line">
                <a:avLst/>
              </a:prstGeom>
              <a:ln w="9525" cap="flat">
                <a:solidFill>
                  <a:schemeClr val="bg1">
                    <a:alpha val="40000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AutoShape 20">
                <a:extLst>
                  <a:ext uri="{FF2B5EF4-FFF2-40B4-BE49-F238E27FC236}">
                    <a16:creationId xmlns:a16="http://schemas.microsoft.com/office/drawing/2014/main" id="{0EFF96A1-98C8-22BC-703F-253AC93A43B3}"/>
                  </a:ext>
                </a:extLst>
              </p:cNvPr>
              <p:cNvSpPr/>
              <p:nvPr/>
            </p:nvSpPr>
            <p:spPr>
              <a:xfrm flipH="1">
                <a:off x="7707232" y="2175392"/>
                <a:ext cx="0" cy="554723"/>
              </a:xfrm>
              <a:prstGeom prst="line">
                <a:avLst/>
              </a:prstGeom>
              <a:ln w="9525" cap="flat">
                <a:solidFill>
                  <a:schemeClr val="bg1">
                    <a:alpha val="40000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0">
                <a:extLst>
                  <a:ext uri="{FF2B5EF4-FFF2-40B4-BE49-F238E27FC236}">
                    <a16:creationId xmlns:a16="http://schemas.microsoft.com/office/drawing/2014/main" id="{15B5133C-4521-5B71-02BF-FAD9F0365450}"/>
                  </a:ext>
                </a:extLst>
              </p:cNvPr>
              <p:cNvSpPr/>
              <p:nvPr/>
            </p:nvSpPr>
            <p:spPr>
              <a:xfrm flipH="1">
                <a:off x="8887847" y="2175392"/>
                <a:ext cx="0" cy="554723"/>
              </a:xfrm>
              <a:prstGeom prst="line">
                <a:avLst/>
              </a:prstGeom>
              <a:ln w="9525" cap="flat">
                <a:solidFill>
                  <a:schemeClr val="bg1">
                    <a:alpha val="40000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F9614CD7-AA78-D6D6-82A5-D91F5AC27003}"/>
                </a:ext>
              </a:extLst>
            </p:cNvPr>
            <p:cNvGrpSpPr/>
            <p:nvPr/>
          </p:nvGrpSpPr>
          <p:grpSpPr>
            <a:xfrm>
              <a:off x="623542" y="1016182"/>
              <a:ext cx="9444918" cy="997285"/>
              <a:chOff x="623542" y="1016182"/>
              <a:chExt cx="9444918" cy="997285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623542" y="1016182"/>
                <a:ext cx="9444918" cy="997285"/>
              </a:xfrm>
              <a:prstGeom prst="roundRect">
                <a:avLst>
                  <a:gd name="adj" fmla="val 4951"/>
                </a:avLst>
              </a:prstGeom>
              <a:solidFill>
                <a:srgbClr val="397191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756000" y="1152422"/>
                <a:ext cx="1018008" cy="724804"/>
              </a:xfrm>
              <a:prstGeom prst="roundRect">
                <a:avLst>
                  <a:gd name="adj" fmla="val 4752"/>
                </a:avLst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AutoShape 8"/>
              <p:cNvSpPr/>
              <p:nvPr/>
            </p:nvSpPr>
            <p:spPr>
              <a:xfrm>
                <a:off x="7707232" y="1152422"/>
                <a:ext cx="0" cy="724804"/>
              </a:xfrm>
              <a:prstGeom prst="line">
                <a:avLst/>
              </a:prstGeom>
              <a:ln w="9525" cap="flat">
                <a:solidFill>
                  <a:srgbClr val="FFFFFF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848055" y="1352793"/>
                <a:ext cx="833897" cy="32406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60"/>
                  </a:lnSpc>
                </a:pPr>
                <a:r>
                  <a:rPr lang="en-US" sz="900" b="1" dirty="0">
                    <a:solidFill>
                      <a:srgbClr val="397191"/>
                    </a:solidFill>
                    <a:latin typeface="Poppins" panose="00000500000000000000" pitchFamily="2" charset="0"/>
                  </a:rPr>
                  <a:t>Project</a:t>
                </a:r>
              </a:p>
              <a:p>
                <a:pPr algn="ctr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b="1" dirty="0">
                    <a:solidFill>
                      <a:srgbClr val="397191"/>
                    </a:solidFill>
                    <a:latin typeface="Poppins" panose="00000500000000000000" pitchFamily="2" charset="0"/>
                  </a:rPr>
                  <a:t>Overview</a:t>
                </a:r>
              </a:p>
            </p:txBody>
          </p: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A2683546-48CB-B338-E7B6-D56B99B4A936}"/>
                  </a:ext>
                </a:extLst>
              </p:cNvPr>
              <p:cNvGrpSpPr/>
              <p:nvPr/>
            </p:nvGrpSpPr>
            <p:grpSpPr>
              <a:xfrm>
                <a:off x="7855986" y="1248344"/>
                <a:ext cx="2080014" cy="532960"/>
                <a:chOff x="7855986" y="1243200"/>
                <a:chExt cx="2080014" cy="532960"/>
              </a:xfrm>
            </p:grpSpPr>
            <p:sp>
              <p:nvSpPr>
                <p:cNvPr id="9" name="AutoShape 9"/>
                <p:cNvSpPr/>
                <p:nvPr/>
              </p:nvSpPr>
              <p:spPr>
                <a:xfrm>
                  <a:off x="7855986" y="1509680"/>
                  <a:ext cx="2080014" cy="0"/>
                </a:xfrm>
                <a:prstGeom prst="line">
                  <a:avLst/>
                </a:prstGeom>
                <a:ln w="9525" cap="flat">
                  <a:solidFill>
                    <a:srgbClr val="FFFFFF">
                      <a:alpha val="40000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" name="TextBox 37"/>
                <p:cNvSpPr txBox="1"/>
                <p:nvPr/>
              </p:nvSpPr>
              <p:spPr>
                <a:xfrm>
                  <a:off x="7896785" y="1243200"/>
                  <a:ext cx="1186366" cy="15735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260"/>
                    </a:lnSpc>
                    <a:spcBef>
                      <a:spcPct val="0"/>
                    </a:spcBef>
                  </a:pPr>
                  <a:r>
                    <a:rPr lang="en-US" sz="900" b="1" dirty="0">
                      <a:solidFill>
                        <a:srgbClr val="FFFFFF"/>
                      </a:solidFill>
                      <a:latin typeface="Poppins" panose="00000500000000000000" pitchFamily="2" charset="0"/>
                    </a:rPr>
                    <a:t>Budget: </a:t>
                  </a:r>
                  <a:r>
                    <a:rPr lang="en-US" sz="900" dirty="0">
                      <a:solidFill>
                        <a:srgbClr val="FFFFFF"/>
                      </a:solidFill>
                      <a:latin typeface="Poppins" panose="00000500000000000000" pitchFamily="2" charset="0"/>
                    </a:rPr>
                    <a:t>$10.000</a:t>
                  </a:r>
                </a:p>
              </p:txBody>
            </p:sp>
            <p:sp>
              <p:nvSpPr>
                <p:cNvPr id="38" name="TextBox 38"/>
                <p:cNvSpPr txBox="1"/>
                <p:nvPr/>
              </p:nvSpPr>
              <p:spPr>
                <a:xfrm>
                  <a:off x="7896785" y="1618809"/>
                  <a:ext cx="2009500" cy="15735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260"/>
                    </a:lnSpc>
                    <a:spcBef>
                      <a:spcPct val="0"/>
                    </a:spcBef>
                  </a:pPr>
                  <a:r>
                    <a:rPr lang="en-US" sz="900" b="1" dirty="0">
                      <a:solidFill>
                        <a:srgbClr val="FFFFFF"/>
                      </a:solidFill>
                      <a:latin typeface="Poppins" panose="00000500000000000000" pitchFamily="2" charset="0"/>
                    </a:rPr>
                    <a:t>Deadline: </a:t>
                  </a:r>
                  <a:r>
                    <a:rPr lang="en-US" sz="900" dirty="0">
                      <a:solidFill>
                        <a:srgbClr val="FFFFFF"/>
                      </a:solidFill>
                      <a:latin typeface="Poppins" panose="00000500000000000000" pitchFamily="2" charset="0"/>
                    </a:rPr>
                    <a:t>Friday, January 5, 2024</a:t>
                  </a:r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58970714-59D5-57C0-A206-B45789C5B2EE}"/>
                  </a:ext>
                </a:extLst>
              </p:cNvPr>
              <p:cNvGrpSpPr/>
              <p:nvPr/>
            </p:nvGrpSpPr>
            <p:grpSpPr>
              <a:xfrm>
                <a:off x="2057060" y="1216771"/>
                <a:ext cx="5451335" cy="596106"/>
                <a:chOff x="2057060" y="1243200"/>
                <a:chExt cx="5451335" cy="596106"/>
              </a:xfrm>
            </p:grpSpPr>
            <p:sp>
              <p:nvSpPr>
                <p:cNvPr id="39" name="TextBox 39"/>
                <p:cNvSpPr txBox="1"/>
                <p:nvPr/>
              </p:nvSpPr>
              <p:spPr>
                <a:xfrm>
                  <a:off x="2057060" y="1243200"/>
                  <a:ext cx="1572471" cy="15735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260"/>
                    </a:lnSpc>
                    <a:spcBef>
                      <a:spcPct val="0"/>
                    </a:spcBef>
                  </a:pPr>
                  <a:r>
                    <a:rPr lang="en-US" sz="900" b="1" dirty="0">
                      <a:solidFill>
                        <a:srgbClr val="FFFFFF"/>
                      </a:solidFill>
                      <a:latin typeface="Poppins" panose="00000500000000000000" pitchFamily="2" charset="0"/>
                    </a:rPr>
                    <a:t>Project Description</a:t>
                  </a:r>
                </a:p>
              </p:txBody>
            </p:sp>
            <p:sp>
              <p:nvSpPr>
                <p:cNvPr id="40" name="TextBox 40"/>
                <p:cNvSpPr txBox="1"/>
                <p:nvPr/>
              </p:nvSpPr>
              <p:spPr>
                <a:xfrm>
                  <a:off x="2057060" y="1433041"/>
                  <a:ext cx="5451335" cy="40626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780"/>
                    </a:lnSpc>
                  </a:pPr>
                  <a:r>
                    <a:rPr lang="en-US" sz="600" dirty="0">
                      <a:solidFill>
                        <a:srgbClr val="FFFFFF"/>
                      </a:solidFill>
                      <a:latin typeface="Poppins" panose="00000500000000000000" pitchFamily="2" charset="0"/>
                    </a:rPr>
                    <a:t>Project Name focuses on modernizing our internal communication infrastructure. By integrating cloud-based collaboration tools, enhancing cybersecurity protocols, and optimizing data-sharing processes, Project Name aims to streamline communication channels and bolster security measures. This project aligns with our commitment to fostering a more agile and secure work environment, enabling seamless collaboration and information exchange across teams while ensuring the confidentiality and integrity of sensitive data.</a:t>
                  </a:r>
                </a:p>
              </p:txBody>
            </p:sp>
          </p:grp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D53B7D51-C2A2-718D-7F8F-504F37A15767}"/>
                </a:ext>
              </a:extLst>
            </p:cNvPr>
            <p:cNvGrpSpPr/>
            <p:nvPr/>
          </p:nvGrpSpPr>
          <p:grpSpPr>
            <a:xfrm>
              <a:off x="623542" y="563151"/>
              <a:ext cx="9381068" cy="282129"/>
              <a:chOff x="623542" y="563151"/>
              <a:chExt cx="9381068" cy="282129"/>
            </a:xfrm>
          </p:grpSpPr>
          <p:sp>
            <p:nvSpPr>
              <p:cNvPr id="35" name="TextBox 35"/>
              <p:cNvSpPr txBox="1"/>
              <p:nvPr/>
            </p:nvSpPr>
            <p:spPr>
              <a:xfrm>
                <a:off x="623542" y="563151"/>
                <a:ext cx="4488152" cy="2821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234"/>
                  </a:lnSpc>
                </a:pPr>
                <a:r>
                  <a:rPr lang="en-US" sz="1850" b="1" spc="36" dirty="0">
                    <a:solidFill>
                      <a:srgbClr val="397191"/>
                    </a:solidFill>
                    <a:latin typeface="Poppins" panose="00000500000000000000" pitchFamily="2" charset="0"/>
                  </a:rPr>
                  <a:t>PROJECT STAKEHOLDER MAP</a:t>
                </a:r>
              </a:p>
            </p:txBody>
          </p:sp>
          <p:sp>
            <p:nvSpPr>
              <p:cNvPr id="46" name="Freeform 46"/>
              <p:cNvSpPr/>
              <p:nvPr/>
            </p:nvSpPr>
            <p:spPr>
              <a:xfrm>
                <a:off x="7784173" y="596304"/>
                <a:ext cx="215822" cy="21582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397191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8081417" y="654971"/>
                <a:ext cx="247721" cy="9848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780"/>
                  </a:lnSpc>
                </a:pPr>
                <a:r>
                  <a:rPr lang="en-US" sz="600" b="1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LOW</a:t>
                </a:r>
              </a:p>
            </p:txBody>
          </p:sp>
          <p:sp>
            <p:nvSpPr>
              <p:cNvPr id="50" name="Freeform 50"/>
              <p:cNvSpPr/>
              <p:nvPr/>
            </p:nvSpPr>
            <p:spPr>
              <a:xfrm>
                <a:off x="8553946" y="596304"/>
                <a:ext cx="215822" cy="21582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8240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8851190" y="654971"/>
                <a:ext cx="383648" cy="9848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780"/>
                  </a:lnSpc>
                </a:pPr>
                <a:r>
                  <a:rPr lang="en-US" sz="600" b="1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MEDIUM</a:t>
                </a:r>
              </a:p>
            </p:txBody>
          </p:sp>
          <p:sp>
            <p:nvSpPr>
              <p:cNvPr id="54" name="Freeform 54"/>
              <p:cNvSpPr/>
              <p:nvPr/>
            </p:nvSpPr>
            <p:spPr>
              <a:xfrm>
                <a:off x="9459645" y="596304"/>
                <a:ext cx="215822" cy="21582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BC5118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9756889" y="654971"/>
                <a:ext cx="247721" cy="9848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780"/>
                  </a:lnSpc>
                </a:pPr>
                <a:r>
                  <a:rPr lang="en-US" sz="600" b="1" dirty="0">
                    <a:solidFill>
                      <a:srgbClr val="404040"/>
                    </a:solidFill>
                    <a:latin typeface="Poppins" panose="00000500000000000000" pitchFamily="2" charset="0"/>
                  </a:rPr>
                  <a:t>HIGH</a:t>
                </a:r>
              </a:p>
            </p:txBody>
          </p:sp>
        </p:grpSp>
        <p:sp>
          <p:nvSpPr>
            <p:cNvPr id="120" name="TemplateLAB"/>
            <p:cNvSpPr/>
            <p:nvPr/>
          </p:nvSpPr>
          <p:spPr>
            <a:xfrm rot="5400000">
              <a:off x="9931052" y="6653196"/>
              <a:ext cx="557259" cy="91948"/>
            </a:xfrm>
            <a:custGeom>
              <a:avLst/>
              <a:gdLst/>
              <a:ahLst/>
              <a:cxnLst/>
              <a:rect l="l" t="t" r="r" b="b"/>
              <a:pathLst>
                <a:path w="557259" h="91948">
                  <a:moveTo>
                    <a:pt x="0" y="0"/>
                  </a:moveTo>
                  <a:lnTo>
                    <a:pt x="557259" y="0"/>
                  </a:lnTo>
                  <a:lnTo>
                    <a:pt x="557259" y="91948"/>
                  </a:lnTo>
                  <a:lnTo>
                    <a:pt x="0" y="919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317</Words>
  <Application>Microsoft Office PowerPoint</Application>
  <PresentationFormat>Custom</PresentationFormat>
  <Paragraphs>80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Poppins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Stakeholder map (Landscape)</dc:title>
  <dc:creator>Hoang Anh</dc:creator>
  <cp:lastModifiedBy>Hoang Anh</cp:lastModifiedBy>
  <cp:revision>7</cp:revision>
  <dcterms:created xsi:type="dcterms:W3CDTF">2006-08-16T00:00:00Z</dcterms:created>
  <dcterms:modified xsi:type="dcterms:W3CDTF">2023-12-21T11:23:44Z</dcterms:modified>
  <dc:identifier>DAF3kxHriPA</dc:identifier>
</cp:coreProperties>
</file>