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2" r:id="rId2"/>
    <p:sldId id="273" r:id="rId3"/>
    <p:sldId id="274" r:id="rId4"/>
    <p:sldId id="275" r:id="rId5"/>
    <p:sldId id="276" r:id="rId6"/>
    <p:sldId id="277" r:id="rId7"/>
    <p:sldId id="278" r:id="rId8"/>
    <p:sldId id="279" r:id="rId9"/>
  </p:sldIdLst>
  <p:sldSz cx="7556500" cy="10693400"/>
  <p:notesSz cx="6858000" cy="9144000"/>
  <p:embeddedFontLst>
    <p:embeddedFont>
      <p:font typeface="Calibri" panose="020F0502020204030204" pitchFamily="34" charset="0"/>
      <p:regular r:id="rId10"/>
      <p:bold r:id="rId11"/>
      <p:italic r:id="rId12"/>
      <p:boldItalic r:id="rId13"/>
    </p:embeddedFont>
    <p:embeddedFont>
      <p:font typeface="DM Sans" pitchFamily="2"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Red Hat Display" panose="02010303040201060303"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autoAdjust="0"/>
    <p:restoredTop sz="94564" autoAdjust="0"/>
  </p:normalViewPr>
  <p:slideViewPr>
    <p:cSldViewPr>
      <p:cViewPr varScale="1">
        <p:scale>
          <a:sx n="75" d="100"/>
          <a:sy n="75" d="100"/>
        </p:scale>
        <p:origin x="2702"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5.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image" Target="../media/image2.svg"/><Relationship Id="rId1" Type="http://schemas.openxmlformats.org/officeDocument/2006/relationships/tags" Target="../tags/tag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1.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1722"/>
        </a:solidFill>
        <a:effectLst/>
      </p:bgPr>
    </p:bg>
    <p:spTree>
      <p:nvGrpSpPr>
        <p:cNvPr id="1" name=""/>
        <p:cNvGrpSpPr/>
        <p:nvPr/>
      </p:nvGrpSpPr>
      <p:grpSpPr>
        <a:xfrm>
          <a:off x="0" y="0"/>
          <a:ext cx="0" cy="0"/>
          <a:chOff x="0" y="0"/>
          <a:chExt cx="0" cy="0"/>
        </a:xfrm>
      </p:grpSpPr>
      <p:grpSp>
        <p:nvGrpSpPr>
          <p:cNvPr id="12" name="Group 7 - Page 1">
            <a:extLst>
              <a:ext uri="{FF2B5EF4-FFF2-40B4-BE49-F238E27FC236}">
                <a16:creationId xmlns:a16="http://schemas.microsoft.com/office/drawing/2014/main" id="{258068F9-281C-192D-23CD-A31CF78FE394}"/>
              </a:ext>
            </a:extLst>
          </p:cNvPr>
          <p:cNvGrpSpPr/>
          <p:nvPr/>
        </p:nvGrpSpPr>
        <p:grpSpPr>
          <a:xfrm>
            <a:off x="0" y="877444"/>
            <a:ext cx="7560000" cy="9293259"/>
            <a:chOff x="0" y="877444"/>
            <a:chExt cx="7560000" cy="9293259"/>
          </a:xfrm>
        </p:grpSpPr>
        <p:sp>
          <p:nvSpPr>
            <p:cNvPr id="5" name="TextBox 5"/>
            <p:cNvSpPr txBox="1"/>
            <p:nvPr/>
          </p:nvSpPr>
          <p:spPr>
            <a:xfrm>
              <a:off x="4418437" y="9749882"/>
              <a:ext cx="2383612" cy="420821"/>
            </a:xfrm>
            <a:prstGeom prst="rect">
              <a:avLst/>
            </a:prstGeom>
          </p:spPr>
          <p:txBody>
            <a:bodyPr lIns="0" tIns="0" rIns="0" bIns="0" rtlCol="0" anchor="t">
              <a:spAutoFit/>
            </a:bodyPr>
            <a:lstStyle/>
            <a:p>
              <a:pPr marL="0" lvl="0" indent="0" algn="r">
                <a:lnSpc>
                  <a:spcPts val="1079"/>
                </a:lnSpc>
                <a:spcBef>
                  <a:spcPct val="0"/>
                </a:spcBef>
              </a:pPr>
              <a:r>
                <a:rPr lang="en-US" sz="899" u="none" strike="noStrike" dirty="0">
                  <a:solidFill>
                    <a:srgbClr val="FFFFFF"/>
                  </a:solidFill>
                  <a:latin typeface="DM Sans" pitchFamily="2" charset="0"/>
                </a:rPr>
                <a:t>123 Anywhere St., Any City</a:t>
              </a:r>
            </a:p>
            <a:p>
              <a:pPr marL="0" lvl="0" indent="0" algn="r">
                <a:lnSpc>
                  <a:spcPts val="1079"/>
                </a:lnSpc>
                <a:spcBef>
                  <a:spcPct val="0"/>
                </a:spcBef>
              </a:pPr>
              <a:r>
                <a:rPr lang="en-US" sz="899" u="none" strike="noStrike" dirty="0">
                  <a:solidFill>
                    <a:srgbClr val="FFFFFF"/>
                  </a:solidFill>
                  <a:latin typeface="DM Sans" pitchFamily="2" charset="0"/>
                </a:rPr>
                <a:t>+123-456-7890</a:t>
              </a:r>
            </a:p>
            <a:p>
              <a:pPr marL="0" lvl="0" indent="0" algn="r">
                <a:lnSpc>
                  <a:spcPts val="1079"/>
                </a:lnSpc>
                <a:spcBef>
                  <a:spcPct val="0"/>
                </a:spcBef>
              </a:pPr>
              <a:r>
                <a:rPr lang="en-US" sz="899" u="none" strike="noStrike" dirty="0">
                  <a:solidFill>
                    <a:srgbClr val="FFFFFF"/>
                  </a:solidFill>
                  <a:latin typeface="DM Sans" pitchFamily="2" charset="0"/>
                </a:rPr>
                <a:t>www.Quirkifystudio.com</a:t>
              </a:r>
            </a:p>
          </p:txBody>
        </p:sp>
        <p:sp>
          <p:nvSpPr>
            <p:cNvPr id="7" name="TextBox 7"/>
            <p:cNvSpPr txBox="1"/>
            <p:nvPr/>
          </p:nvSpPr>
          <p:spPr>
            <a:xfrm>
              <a:off x="1344124" y="9708486"/>
              <a:ext cx="1191707" cy="461665"/>
            </a:xfrm>
            <a:prstGeom prst="rect">
              <a:avLst/>
            </a:prstGeom>
          </p:spPr>
          <p:txBody>
            <a:bodyPr lIns="0" tIns="0" rIns="0" bIns="0" rtlCol="0" anchor="t">
              <a:spAutoFit/>
            </a:bodyPr>
            <a:lstStyle/>
            <a:p>
              <a:pPr>
                <a:lnSpc>
                  <a:spcPts val="1817"/>
                </a:lnSpc>
              </a:pPr>
              <a:r>
                <a:rPr lang="en-US" sz="1502" b="1" dirty="0">
                  <a:solidFill>
                    <a:srgbClr val="FFFFFF"/>
                  </a:solidFill>
                  <a:latin typeface="Red Hat Display" panose="02010303040201060303" pitchFamily="2" charset="0"/>
                </a:rPr>
                <a:t>QUIRKIFY </a:t>
              </a:r>
            </a:p>
            <a:p>
              <a:pPr>
                <a:lnSpc>
                  <a:spcPts val="1817"/>
                </a:lnSpc>
              </a:pPr>
              <a:r>
                <a:rPr lang="en-US" sz="1502" b="1" dirty="0">
                  <a:solidFill>
                    <a:srgbClr val="FFFFFF"/>
                  </a:solidFill>
                  <a:latin typeface="Red Hat Display" panose="02010303040201060303" pitchFamily="2" charset="0"/>
                </a:rPr>
                <a:t>STUDIO</a:t>
              </a:r>
            </a:p>
          </p:txBody>
        </p:sp>
        <p:sp>
          <p:nvSpPr>
            <p:cNvPr id="6" name="Freeform 6"/>
            <p:cNvSpPr/>
            <p:nvPr/>
          </p:nvSpPr>
          <p:spPr>
            <a:xfrm>
              <a:off x="754049" y="9708486"/>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pic>
          <p:nvPicPr>
            <p:cNvPr id="3" name="Picture 3"/>
            <p:cNvPicPr>
              <a:picLocks noChangeAspect="1"/>
            </p:cNvPicPr>
            <p:nvPr/>
          </p:nvPicPr>
          <p:blipFill>
            <a:blip r:embed="rId4"/>
            <a:srcRect l="1057" r="6190"/>
            <a:stretch>
              <a:fillRect/>
            </a:stretch>
          </p:blipFill>
          <p:spPr>
            <a:xfrm>
              <a:off x="0" y="3824907"/>
              <a:ext cx="7560000" cy="5430475"/>
            </a:xfrm>
            <a:prstGeom prst="rect">
              <a:avLst/>
            </a:prstGeom>
          </p:spPr>
        </p:pic>
        <p:sp>
          <p:nvSpPr>
            <p:cNvPr id="10" name="TextBox 10"/>
            <p:cNvSpPr txBox="1"/>
            <p:nvPr/>
          </p:nvSpPr>
          <p:spPr>
            <a:xfrm>
              <a:off x="756000" y="3040596"/>
              <a:ext cx="6048000" cy="230832"/>
            </a:xfrm>
            <a:prstGeom prst="rect">
              <a:avLst/>
            </a:prstGeom>
          </p:spPr>
          <p:txBody>
            <a:bodyPr lIns="0" tIns="0" rIns="0" bIns="0" rtlCol="0" anchor="t">
              <a:spAutoFit/>
            </a:bodyPr>
            <a:lstStyle/>
            <a:p>
              <a:pPr marL="0" lvl="0" indent="0" algn="ctr">
                <a:lnSpc>
                  <a:spcPts val="1817"/>
                </a:lnSpc>
                <a:spcBef>
                  <a:spcPct val="0"/>
                </a:spcBef>
              </a:pPr>
              <a:r>
                <a:rPr lang="en-US" sz="1502" b="1" u="none" strike="noStrike" dirty="0">
                  <a:solidFill>
                    <a:srgbClr val="D1FF95"/>
                  </a:solidFill>
                  <a:latin typeface="Red Hat Display" panose="02010303040201060303" pitchFamily="2" charset="0"/>
                </a:rPr>
                <a:t>ENHANCING COMMUNICATION, ACHIEVING SYNERGY</a:t>
              </a:r>
            </a:p>
          </p:txBody>
        </p:sp>
        <p:sp>
          <p:nvSpPr>
            <p:cNvPr id="9" name="TextBox 9"/>
            <p:cNvSpPr txBox="1"/>
            <p:nvPr/>
          </p:nvSpPr>
          <p:spPr>
            <a:xfrm>
              <a:off x="756000" y="877444"/>
              <a:ext cx="6048000" cy="2163153"/>
            </a:xfrm>
            <a:prstGeom prst="rect">
              <a:avLst/>
            </a:prstGeom>
          </p:spPr>
          <p:txBody>
            <a:bodyPr lIns="0" tIns="0" rIns="0" bIns="0" rtlCol="0" anchor="t">
              <a:spAutoFit/>
            </a:bodyPr>
            <a:lstStyle/>
            <a:p>
              <a:pPr marL="0" lvl="0" indent="0" algn="ctr">
                <a:lnSpc>
                  <a:spcPts val="8199"/>
                </a:lnSpc>
              </a:pPr>
              <a:r>
                <a:rPr lang="en-US" sz="8199" b="1" u="none" strike="noStrike" dirty="0">
                  <a:solidFill>
                    <a:srgbClr val="FFFFFF"/>
                  </a:solidFill>
                  <a:latin typeface="Red Hat Display" panose="02010303040201060303" pitchFamily="2" charset="0"/>
                </a:rPr>
                <a:t>TRAINING BOOKLET</a:t>
              </a:r>
            </a:p>
          </p:txBody>
        </p:sp>
        <p:sp>
          <p:nvSpPr>
            <p:cNvPr id="11" name="TemplateLAB"/>
            <p:cNvSpPr/>
            <p:nvPr/>
          </p:nvSpPr>
          <p:spPr>
            <a:xfrm>
              <a:off x="3413970" y="10042856"/>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1722"/>
        </a:solidFill>
        <a:effectLst/>
      </p:bgPr>
    </p:bg>
    <p:spTree>
      <p:nvGrpSpPr>
        <p:cNvPr id="1" name=""/>
        <p:cNvGrpSpPr/>
        <p:nvPr/>
      </p:nvGrpSpPr>
      <p:grpSpPr>
        <a:xfrm>
          <a:off x="0" y="0"/>
          <a:ext cx="0" cy="0"/>
          <a:chOff x="0" y="0"/>
          <a:chExt cx="0" cy="0"/>
        </a:xfrm>
      </p:grpSpPr>
      <p:grpSp>
        <p:nvGrpSpPr>
          <p:cNvPr id="44" name="Group 7 - Page 2">
            <a:extLst>
              <a:ext uri="{FF2B5EF4-FFF2-40B4-BE49-F238E27FC236}">
                <a16:creationId xmlns:a16="http://schemas.microsoft.com/office/drawing/2014/main" id="{EADE2F3C-F8C3-F45A-91AD-D798AED921E2}"/>
              </a:ext>
            </a:extLst>
          </p:cNvPr>
          <p:cNvGrpSpPr/>
          <p:nvPr/>
        </p:nvGrpSpPr>
        <p:grpSpPr>
          <a:xfrm>
            <a:off x="756000" y="756000"/>
            <a:ext cx="6535684" cy="9416022"/>
            <a:chOff x="756000" y="756000"/>
            <a:chExt cx="6535684" cy="9416022"/>
          </a:xfrm>
        </p:grpSpPr>
        <p:sp>
          <p:nvSpPr>
            <p:cNvPr id="30" name="TextBox 30"/>
            <p:cNvSpPr txBox="1"/>
            <p:nvPr/>
          </p:nvSpPr>
          <p:spPr>
            <a:xfrm>
              <a:off x="756000" y="10015056"/>
              <a:ext cx="986324" cy="156966"/>
            </a:xfrm>
            <a:prstGeom prst="rect">
              <a:avLst/>
            </a:prstGeom>
          </p:spPr>
          <p:txBody>
            <a:bodyPr lIns="0" tIns="0" rIns="0" bIns="0" rtlCol="0" anchor="t">
              <a:spAutoFit/>
            </a:bodyPr>
            <a:lstStyle/>
            <a:p>
              <a:pPr marL="0" lvl="0" indent="0" algn="just">
                <a:lnSpc>
                  <a:spcPts val="1260"/>
                </a:lnSpc>
                <a:spcBef>
                  <a:spcPct val="0"/>
                </a:spcBef>
              </a:pPr>
              <a:r>
                <a:rPr lang="en-US" sz="900" b="1" dirty="0">
                  <a:solidFill>
                    <a:srgbClr val="FFFFFF"/>
                  </a:solidFill>
                  <a:latin typeface="Red Hat Display" panose="02010303040201060303" pitchFamily="2" charset="0"/>
                </a:rPr>
                <a:t>PAGE  2 </a:t>
              </a:r>
              <a:r>
                <a:rPr lang="en-US" sz="900" b="1" dirty="0">
                  <a:solidFill>
                    <a:srgbClr val="FFFFFF"/>
                  </a:solidFill>
                  <a:latin typeface="Red Hat Display"/>
                </a:rPr>
                <a:t>I</a:t>
              </a:r>
            </a:p>
          </p:txBody>
        </p:sp>
        <p:grpSp>
          <p:nvGrpSpPr>
            <p:cNvPr id="43" name="Group 42">
              <a:extLst>
                <a:ext uri="{FF2B5EF4-FFF2-40B4-BE49-F238E27FC236}">
                  <a16:creationId xmlns:a16="http://schemas.microsoft.com/office/drawing/2014/main" id="{A14617D7-8C31-AEC4-93EC-6EC5E3904C52}"/>
                </a:ext>
              </a:extLst>
            </p:cNvPr>
            <p:cNvGrpSpPr/>
            <p:nvPr/>
          </p:nvGrpSpPr>
          <p:grpSpPr>
            <a:xfrm>
              <a:off x="3436141" y="1885405"/>
              <a:ext cx="3855543" cy="7842534"/>
              <a:chOff x="3436141" y="1885405"/>
              <a:chExt cx="3855543" cy="7842534"/>
            </a:xfrm>
          </p:grpSpPr>
          <p:grpSp>
            <p:nvGrpSpPr>
              <p:cNvPr id="42" name="Group 41">
                <a:extLst>
                  <a:ext uri="{FF2B5EF4-FFF2-40B4-BE49-F238E27FC236}">
                    <a16:creationId xmlns:a16="http://schemas.microsoft.com/office/drawing/2014/main" id="{68AFF1AF-D373-3843-9EDB-690F7C0A90C7}"/>
                  </a:ext>
                </a:extLst>
              </p:cNvPr>
              <p:cNvGrpSpPr/>
              <p:nvPr/>
            </p:nvGrpSpPr>
            <p:grpSpPr>
              <a:xfrm>
                <a:off x="3436141" y="9096814"/>
                <a:ext cx="3367859" cy="631125"/>
                <a:chOff x="3436141" y="9096814"/>
                <a:chExt cx="3367859" cy="631125"/>
              </a:xfrm>
            </p:grpSpPr>
            <p:sp>
              <p:nvSpPr>
                <p:cNvPr id="6" name="TextBox 6"/>
                <p:cNvSpPr txBox="1"/>
                <p:nvPr/>
              </p:nvSpPr>
              <p:spPr>
                <a:xfrm>
                  <a:off x="3436141" y="9096814"/>
                  <a:ext cx="687719" cy="487313"/>
                </a:xfrm>
                <a:prstGeom prst="rect">
                  <a:avLst/>
                </a:prstGeom>
              </p:spPr>
              <p:txBody>
                <a:bodyPr lIns="0" tIns="0" rIns="0" bIns="0" rtlCol="0" anchor="t">
                  <a:spAutoFit/>
                </a:bodyPr>
                <a:lstStyle/>
                <a:p>
                  <a:pPr algn="ctr">
                    <a:lnSpc>
                      <a:spcPts val="3784"/>
                    </a:lnSpc>
                  </a:pPr>
                  <a:r>
                    <a:rPr lang="en-US" sz="3300" b="1" dirty="0">
                      <a:solidFill>
                        <a:srgbClr val="D1FF95"/>
                      </a:solidFill>
                      <a:latin typeface="Red Hat Display" panose="02010303040201060303" pitchFamily="2" charset="0"/>
                    </a:rPr>
                    <a:t>08</a:t>
                  </a:r>
                </a:p>
              </p:txBody>
            </p:sp>
            <p:sp>
              <p:nvSpPr>
                <p:cNvPr id="7" name="TextBox 7"/>
                <p:cNvSpPr txBox="1"/>
                <p:nvPr/>
              </p:nvSpPr>
              <p:spPr>
                <a:xfrm>
                  <a:off x="4531718" y="9172168"/>
                  <a:ext cx="2272282" cy="205184"/>
                </a:xfrm>
                <a:prstGeom prst="rect">
                  <a:avLst/>
                </a:prstGeom>
              </p:spPr>
              <p:txBody>
                <a:bodyPr lIns="0" tIns="0" rIns="0" bIns="0" rtlCol="0" anchor="t">
                  <a:spAutoFit/>
                </a:bodyPr>
                <a:lstStyle/>
                <a:p>
                  <a:pPr marL="0" lvl="0" indent="0" algn="l">
                    <a:lnSpc>
                      <a:spcPts val="1596"/>
                    </a:lnSpc>
                    <a:spcBef>
                      <a:spcPct val="0"/>
                    </a:spcBef>
                  </a:pPr>
                  <a:r>
                    <a:rPr lang="en-US" sz="1400" b="1" dirty="0">
                      <a:solidFill>
                        <a:srgbClr val="D1FF95"/>
                      </a:solidFill>
                      <a:latin typeface="Red Hat Display" panose="02010303040201060303" pitchFamily="2" charset="0"/>
                    </a:rPr>
                    <a:t>Contact Information</a:t>
                  </a:r>
                </a:p>
              </p:txBody>
            </p:sp>
            <p:sp>
              <p:nvSpPr>
                <p:cNvPr id="8" name="TextBox 8"/>
                <p:cNvSpPr txBox="1"/>
                <p:nvPr/>
              </p:nvSpPr>
              <p:spPr>
                <a:xfrm>
                  <a:off x="4543196" y="9425740"/>
                  <a:ext cx="1656165" cy="302199"/>
                </a:xfrm>
                <a:prstGeom prst="rect">
                  <a:avLst/>
                </a:prstGeom>
              </p:spPr>
              <p:txBody>
                <a:bodyPr lIns="0" tIns="0" rIns="0" bIns="0" rtlCol="0" anchor="t">
                  <a:spAutoFit/>
                </a:bodyPr>
                <a:lstStyle/>
                <a:p>
                  <a:pPr marL="0" lvl="0" indent="0" algn="l">
                    <a:lnSpc>
                      <a:spcPts val="1169"/>
                    </a:lnSpc>
                  </a:pPr>
                  <a:r>
                    <a:rPr lang="en-US" sz="899" u="none" strike="noStrike" dirty="0">
                      <a:solidFill>
                        <a:srgbClr val="FFFFFF">
                          <a:alpha val="94902"/>
                        </a:srgbClr>
                      </a:solidFill>
                      <a:latin typeface="DM Sans" pitchFamily="2" charset="0"/>
                    </a:rPr>
                    <a:t>Reach out to us easily through our provided contact details</a:t>
                  </a:r>
                </a:p>
              </p:txBody>
            </p:sp>
          </p:grpSp>
          <p:grpSp>
            <p:nvGrpSpPr>
              <p:cNvPr id="41" name="Group 40">
                <a:extLst>
                  <a:ext uri="{FF2B5EF4-FFF2-40B4-BE49-F238E27FC236}">
                    <a16:creationId xmlns:a16="http://schemas.microsoft.com/office/drawing/2014/main" id="{B611FD0E-8090-2C23-CCD0-0923DC5F0E50}"/>
                  </a:ext>
                </a:extLst>
              </p:cNvPr>
              <p:cNvGrpSpPr/>
              <p:nvPr/>
            </p:nvGrpSpPr>
            <p:grpSpPr>
              <a:xfrm>
                <a:off x="3436141" y="7654532"/>
                <a:ext cx="3855543" cy="785013"/>
                <a:chOff x="3436141" y="7654532"/>
                <a:chExt cx="3855543" cy="785013"/>
              </a:xfrm>
            </p:grpSpPr>
            <p:sp>
              <p:nvSpPr>
                <p:cNvPr id="9" name="TextBox 9"/>
                <p:cNvSpPr txBox="1"/>
                <p:nvPr/>
              </p:nvSpPr>
              <p:spPr>
                <a:xfrm>
                  <a:off x="3436141" y="7654532"/>
                  <a:ext cx="687719" cy="487313"/>
                </a:xfrm>
                <a:prstGeom prst="rect">
                  <a:avLst/>
                </a:prstGeom>
              </p:spPr>
              <p:txBody>
                <a:bodyPr lIns="0" tIns="0" rIns="0" bIns="0" rtlCol="0" anchor="t">
                  <a:normAutofit/>
                </a:bodyPr>
                <a:lstStyle/>
                <a:p>
                  <a:pPr algn="ctr">
                    <a:lnSpc>
                      <a:spcPts val="3784"/>
                    </a:lnSpc>
                  </a:pPr>
                  <a:r>
                    <a:rPr lang="en-US" sz="3300" b="1" dirty="0">
                      <a:solidFill>
                        <a:srgbClr val="D1FF95"/>
                      </a:solidFill>
                      <a:latin typeface="Red Hat Display" panose="02010303040201060303" pitchFamily="2" charset="0"/>
                    </a:rPr>
                    <a:t>07</a:t>
                  </a:r>
                </a:p>
              </p:txBody>
            </p:sp>
            <p:sp>
              <p:nvSpPr>
                <p:cNvPr id="10" name="TextBox 10"/>
                <p:cNvSpPr txBox="1"/>
                <p:nvPr/>
              </p:nvSpPr>
              <p:spPr>
                <a:xfrm>
                  <a:off x="4531718" y="7729886"/>
                  <a:ext cx="2759966" cy="205184"/>
                </a:xfrm>
                <a:prstGeom prst="rect">
                  <a:avLst/>
                </a:prstGeom>
              </p:spPr>
              <p:txBody>
                <a:bodyPr lIns="0" tIns="0" rIns="0" bIns="0" rtlCol="0" anchor="t">
                  <a:spAutoFit/>
                </a:bodyPr>
                <a:lstStyle/>
                <a:p>
                  <a:pPr marL="0" lvl="0" indent="0" algn="l">
                    <a:lnSpc>
                      <a:spcPts val="1596"/>
                    </a:lnSpc>
                    <a:spcBef>
                      <a:spcPct val="0"/>
                    </a:spcBef>
                  </a:pPr>
                  <a:r>
                    <a:rPr lang="en-US" sz="1400" b="1" dirty="0">
                      <a:solidFill>
                        <a:srgbClr val="D1FF95"/>
                      </a:solidFill>
                      <a:latin typeface="Red Hat Display" panose="02010303040201060303" pitchFamily="2" charset="0"/>
                    </a:rPr>
                    <a:t>Time Management</a:t>
                  </a:r>
                </a:p>
              </p:txBody>
            </p:sp>
            <p:sp>
              <p:nvSpPr>
                <p:cNvPr id="11" name="TextBox 11"/>
                <p:cNvSpPr txBox="1"/>
                <p:nvPr/>
              </p:nvSpPr>
              <p:spPr>
                <a:xfrm>
                  <a:off x="4543196" y="7983458"/>
                  <a:ext cx="1656165" cy="456087"/>
                </a:xfrm>
                <a:prstGeom prst="rect">
                  <a:avLst/>
                </a:prstGeom>
              </p:spPr>
              <p:txBody>
                <a:bodyPr lIns="0" tIns="0" rIns="0" bIns="0" rtlCol="0" anchor="t">
                  <a:spAutoFit/>
                </a:bodyPr>
                <a:lstStyle/>
                <a:p>
                  <a:pPr>
                    <a:lnSpc>
                      <a:spcPts val="1169"/>
                    </a:lnSpc>
                  </a:pPr>
                  <a:r>
                    <a:rPr lang="en-US" sz="899" dirty="0">
                      <a:solidFill>
                        <a:srgbClr val="FFFFFF">
                          <a:alpha val="94902"/>
                        </a:srgbClr>
                      </a:solidFill>
                      <a:latin typeface="DM Sans" pitchFamily="2" charset="0"/>
                    </a:rPr>
                    <a:t>Improve efficiency with</a:t>
                  </a:r>
                </a:p>
                <a:p>
                  <a:pPr marL="0" lvl="0" indent="0" algn="l">
                    <a:lnSpc>
                      <a:spcPts val="1169"/>
                    </a:lnSpc>
                  </a:pPr>
                  <a:r>
                    <a:rPr lang="en-US" sz="899" dirty="0">
                      <a:solidFill>
                        <a:srgbClr val="FFFFFF">
                          <a:alpha val="94902"/>
                        </a:srgbClr>
                      </a:solidFill>
                      <a:latin typeface="DM Sans" pitchFamily="2" charset="0"/>
                    </a:rPr>
                    <a:t>time skills and smart task prioritization for productivity</a:t>
                  </a:r>
                </a:p>
              </p:txBody>
            </p:sp>
          </p:grpSp>
          <p:grpSp>
            <p:nvGrpSpPr>
              <p:cNvPr id="40" name="Group 39">
                <a:extLst>
                  <a:ext uri="{FF2B5EF4-FFF2-40B4-BE49-F238E27FC236}">
                    <a16:creationId xmlns:a16="http://schemas.microsoft.com/office/drawing/2014/main" id="{DC4430DA-0F4A-A55E-336C-36535F96C5DB}"/>
                  </a:ext>
                </a:extLst>
              </p:cNvPr>
              <p:cNvGrpSpPr/>
              <p:nvPr/>
            </p:nvGrpSpPr>
            <p:grpSpPr>
              <a:xfrm>
                <a:off x="3436141" y="6212250"/>
                <a:ext cx="3367859" cy="785013"/>
                <a:chOff x="3436141" y="6212250"/>
                <a:chExt cx="3367859" cy="785013"/>
              </a:xfrm>
            </p:grpSpPr>
            <p:sp>
              <p:nvSpPr>
                <p:cNvPr id="12" name="TextBox 12"/>
                <p:cNvSpPr txBox="1"/>
                <p:nvPr/>
              </p:nvSpPr>
              <p:spPr>
                <a:xfrm>
                  <a:off x="3436141" y="6212250"/>
                  <a:ext cx="687719" cy="487313"/>
                </a:xfrm>
                <a:prstGeom prst="rect">
                  <a:avLst/>
                </a:prstGeom>
              </p:spPr>
              <p:txBody>
                <a:bodyPr lIns="0" tIns="0" rIns="0" bIns="0" rtlCol="0" anchor="t">
                  <a:normAutofit/>
                </a:bodyPr>
                <a:lstStyle/>
                <a:p>
                  <a:pPr algn="ctr">
                    <a:lnSpc>
                      <a:spcPts val="3784"/>
                    </a:lnSpc>
                  </a:pPr>
                  <a:r>
                    <a:rPr lang="en-US" sz="3300" b="1" dirty="0">
                      <a:solidFill>
                        <a:srgbClr val="D1FF95"/>
                      </a:solidFill>
                      <a:latin typeface="Red Hat Display" panose="02010303040201060303" pitchFamily="2" charset="0"/>
                    </a:rPr>
                    <a:t>06</a:t>
                  </a:r>
                </a:p>
              </p:txBody>
            </p:sp>
            <p:sp>
              <p:nvSpPr>
                <p:cNvPr id="13" name="TextBox 13"/>
                <p:cNvSpPr txBox="1"/>
                <p:nvPr/>
              </p:nvSpPr>
              <p:spPr>
                <a:xfrm>
                  <a:off x="4531718" y="6287604"/>
                  <a:ext cx="2272282" cy="205184"/>
                </a:xfrm>
                <a:prstGeom prst="rect">
                  <a:avLst/>
                </a:prstGeom>
              </p:spPr>
              <p:txBody>
                <a:bodyPr lIns="0" tIns="0" rIns="0" bIns="0" rtlCol="0" anchor="t">
                  <a:spAutoFit/>
                </a:bodyPr>
                <a:lstStyle/>
                <a:p>
                  <a:pPr marL="0" lvl="0" indent="0" algn="l">
                    <a:lnSpc>
                      <a:spcPts val="1596"/>
                    </a:lnSpc>
                    <a:spcBef>
                      <a:spcPct val="0"/>
                    </a:spcBef>
                  </a:pPr>
                  <a:r>
                    <a:rPr lang="en-US" sz="1400" b="1" dirty="0">
                      <a:solidFill>
                        <a:srgbClr val="D1FF95"/>
                      </a:solidFill>
                      <a:latin typeface="Red Hat Display" panose="02010303040201060303" pitchFamily="2" charset="0"/>
                    </a:rPr>
                    <a:t>Tech Mastery Basics</a:t>
                  </a:r>
                </a:p>
              </p:txBody>
            </p:sp>
            <p:sp>
              <p:nvSpPr>
                <p:cNvPr id="14" name="TextBox 14"/>
                <p:cNvSpPr txBox="1"/>
                <p:nvPr/>
              </p:nvSpPr>
              <p:spPr>
                <a:xfrm>
                  <a:off x="4543196" y="6541176"/>
                  <a:ext cx="1732366" cy="456087"/>
                </a:xfrm>
                <a:prstGeom prst="rect">
                  <a:avLst/>
                </a:prstGeom>
              </p:spPr>
              <p:txBody>
                <a:bodyPr lIns="0" tIns="0" rIns="0" bIns="0" rtlCol="0" anchor="t">
                  <a:spAutoFit/>
                </a:bodyPr>
                <a:lstStyle/>
                <a:p>
                  <a:pPr marL="0" lvl="0" indent="0" algn="l">
                    <a:lnSpc>
                      <a:spcPts val="1169"/>
                    </a:lnSpc>
                  </a:pPr>
                  <a:r>
                    <a:rPr lang="en-US" sz="899" u="none" strike="noStrike" dirty="0">
                      <a:solidFill>
                        <a:srgbClr val="FFFFFF">
                          <a:alpha val="94902"/>
                        </a:srgbClr>
                      </a:solidFill>
                      <a:latin typeface="DM Sans" pitchFamily="2" charset="0"/>
                    </a:rPr>
                    <a:t>Acquire fundamental skills </a:t>
                  </a:r>
                </a:p>
                <a:p>
                  <a:pPr marL="0" lvl="0" indent="0" algn="l">
                    <a:lnSpc>
                      <a:spcPts val="1169"/>
                    </a:lnSpc>
                  </a:pPr>
                  <a:r>
                    <a:rPr lang="en-US" sz="899" u="none" strike="noStrike" dirty="0">
                      <a:solidFill>
                        <a:srgbClr val="FFFFFF">
                          <a:alpha val="94902"/>
                        </a:srgbClr>
                      </a:solidFill>
                      <a:latin typeface="DM Sans" pitchFamily="2" charset="0"/>
                    </a:rPr>
                    <a:t>for using essential workplace technologies efficiently</a:t>
                  </a:r>
                </a:p>
              </p:txBody>
            </p:sp>
          </p:grpSp>
          <p:grpSp>
            <p:nvGrpSpPr>
              <p:cNvPr id="39" name="Group 38">
                <a:extLst>
                  <a:ext uri="{FF2B5EF4-FFF2-40B4-BE49-F238E27FC236}">
                    <a16:creationId xmlns:a16="http://schemas.microsoft.com/office/drawing/2014/main" id="{9C7F613A-E7ED-773F-E71B-FDCFA22D66FA}"/>
                  </a:ext>
                </a:extLst>
              </p:cNvPr>
              <p:cNvGrpSpPr/>
              <p:nvPr/>
            </p:nvGrpSpPr>
            <p:grpSpPr>
              <a:xfrm>
                <a:off x="3436141" y="4769969"/>
                <a:ext cx="3577213" cy="785013"/>
                <a:chOff x="3436141" y="4769969"/>
                <a:chExt cx="3577213" cy="785013"/>
              </a:xfrm>
            </p:grpSpPr>
            <p:sp>
              <p:nvSpPr>
                <p:cNvPr id="15" name="TextBox 15"/>
                <p:cNvSpPr txBox="1"/>
                <p:nvPr/>
              </p:nvSpPr>
              <p:spPr>
                <a:xfrm>
                  <a:off x="3436141" y="4769969"/>
                  <a:ext cx="687719" cy="487313"/>
                </a:xfrm>
                <a:prstGeom prst="rect">
                  <a:avLst/>
                </a:prstGeom>
              </p:spPr>
              <p:txBody>
                <a:bodyPr lIns="0" tIns="0" rIns="0" bIns="0" rtlCol="0" anchor="t">
                  <a:normAutofit/>
                </a:bodyPr>
                <a:lstStyle/>
                <a:p>
                  <a:pPr algn="ctr">
                    <a:lnSpc>
                      <a:spcPts val="3784"/>
                    </a:lnSpc>
                  </a:pPr>
                  <a:r>
                    <a:rPr lang="en-US" sz="3300" b="1" dirty="0">
                      <a:solidFill>
                        <a:srgbClr val="D1FF95"/>
                      </a:solidFill>
                      <a:latin typeface="Red Hat Display" panose="02010303040201060303" pitchFamily="2" charset="0"/>
                    </a:rPr>
                    <a:t>05</a:t>
                  </a:r>
                </a:p>
              </p:txBody>
            </p:sp>
            <p:sp>
              <p:nvSpPr>
                <p:cNvPr id="16" name="TextBox 16"/>
                <p:cNvSpPr txBox="1"/>
                <p:nvPr/>
              </p:nvSpPr>
              <p:spPr>
                <a:xfrm>
                  <a:off x="4531718" y="4845323"/>
                  <a:ext cx="2481636" cy="205184"/>
                </a:xfrm>
                <a:prstGeom prst="rect">
                  <a:avLst/>
                </a:prstGeom>
              </p:spPr>
              <p:txBody>
                <a:bodyPr lIns="0" tIns="0" rIns="0" bIns="0" rtlCol="0" anchor="t">
                  <a:spAutoFit/>
                </a:bodyPr>
                <a:lstStyle/>
                <a:p>
                  <a:pPr marL="0" lvl="0" indent="0" algn="l">
                    <a:lnSpc>
                      <a:spcPts val="1596"/>
                    </a:lnSpc>
                    <a:spcBef>
                      <a:spcPct val="0"/>
                    </a:spcBef>
                  </a:pPr>
                  <a:r>
                    <a:rPr lang="en-US" sz="1400" b="1" dirty="0">
                      <a:solidFill>
                        <a:srgbClr val="D1FF95"/>
                      </a:solidFill>
                      <a:latin typeface="Red Hat Display" panose="02010303040201060303" pitchFamily="2" charset="0"/>
                    </a:rPr>
                    <a:t>Team Dynamics</a:t>
                  </a:r>
                </a:p>
              </p:txBody>
            </p:sp>
            <p:sp>
              <p:nvSpPr>
                <p:cNvPr id="17" name="TextBox 17"/>
                <p:cNvSpPr txBox="1"/>
                <p:nvPr/>
              </p:nvSpPr>
              <p:spPr>
                <a:xfrm>
                  <a:off x="4543196" y="5098895"/>
                  <a:ext cx="1894774" cy="456087"/>
                </a:xfrm>
                <a:prstGeom prst="rect">
                  <a:avLst/>
                </a:prstGeom>
              </p:spPr>
              <p:txBody>
                <a:bodyPr lIns="0" tIns="0" rIns="0" bIns="0" rtlCol="0" anchor="t">
                  <a:spAutoFit/>
                </a:bodyPr>
                <a:lstStyle/>
                <a:p>
                  <a:pPr marL="0" lvl="0" indent="0" algn="l">
                    <a:lnSpc>
                      <a:spcPts val="1169"/>
                    </a:lnSpc>
                  </a:pPr>
                  <a:r>
                    <a:rPr lang="en-US" sz="899" u="none" strike="noStrike" dirty="0">
                      <a:solidFill>
                        <a:srgbClr val="FFFFFF">
                          <a:alpha val="94902"/>
                        </a:srgbClr>
                      </a:solidFill>
                      <a:latin typeface="DM Sans" pitchFamily="2" charset="0"/>
                    </a:rPr>
                    <a:t>Foster a collaborative environment through effective communication </a:t>
                  </a:r>
                </a:p>
                <a:p>
                  <a:pPr marL="0" lvl="0" indent="0" algn="l">
                    <a:lnSpc>
                      <a:spcPts val="1169"/>
                    </a:lnSpc>
                  </a:pPr>
                  <a:r>
                    <a:rPr lang="en-US" sz="899" u="none" strike="noStrike" dirty="0">
                      <a:solidFill>
                        <a:srgbClr val="FFFFFF">
                          <a:alpha val="94902"/>
                        </a:srgbClr>
                      </a:solidFill>
                      <a:latin typeface="DM Sans" pitchFamily="2" charset="0"/>
                    </a:rPr>
                    <a:t>and teamwork strategies</a:t>
                  </a:r>
                </a:p>
              </p:txBody>
            </p:sp>
          </p:grpSp>
          <p:grpSp>
            <p:nvGrpSpPr>
              <p:cNvPr id="38" name="Group 37">
                <a:extLst>
                  <a:ext uri="{FF2B5EF4-FFF2-40B4-BE49-F238E27FC236}">
                    <a16:creationId xmlns:a16="http://schemas.microsoft.com/office/drawing/2014/main" id="{063F59FC-EA42-5163-1F1F-DDEA5A0EE53E}"/>
                  </a:ext>
                </a:extLst>
              </p:cNvPr>
              <p:cNvGrpSpPr/>
              <p:nvPr/>
            </p:nvGrpSpPr>
            <p:grpSpPr>
              <a:xfrm>
                <a:off x="3436141" y="3327687"/>
                <a:ext cx="3367859" cy="785013"/>
                <a:chOff x="3436141" y="3327687"/>
                <a:chExt cx="3367859" cy="785013"/>
              </a:xfrm>
            </p:grpSpPr>
            <p:sp>
              <p:nvSpPr>
                <p:cNvPr id="18" name="TextBox 18"/>
                <p:cNvSpPr txBox="1"/>
                <p:nvPr/>
              </p:nvSpPr>
              <p:spPr>
                <a:xfrm>
                  <a:off x="3436141" y="3327687"/>
                  <a:ext cx="687719" cy="487313"/>
                </a:xfrm>
                <a:prstGeom prst="rect">
                  <a:avLst/>
                </a:prstGeom>
              </p:spPr>
              <p:txBody>
                <a:bodyPr lIns="0" tIns="0" rIns="0" bIns="0" rtlCol="0" anchor="t">
                  <a:normAutofit/>
                </a:bodyPr>
                <a:lstStyle/>
                <a:p>
                  <a:pPr algn="ctr">
                    <a:lnSpc>
                      <a:spcPts val="3784"/>
                    </a:lnSpc>
                  </a:pPr>
                  <a:r>
                    <a:rPr lang="en-US" sz="3300" b="1" dirty="0">
                      <a:solidFill>
                        <a:srgbClr val="D1FF95"/>
                      </a:solidFill>
                      <a:latin typeface="Red Hat Display" panose="02010303040201060303" pitchFamily="2" charset="0"/>
                    </a:rPr>
                    <a:t>04</a:t>
                  </a:r>
                </a:p>
              </p:txBody>
            </p:sp>
            <p:sp>
              <p:nvSpPr>
                <p:cNvPr id="19" name="TextBox 19"/>
                <p:cNvSpPr txBox="1"/>
                <p:nvPr/>
              </p:nvSpPr>
              <p:spPr>
                <a:xfrm>
                  <a:off x="4531718" y="3403041"/>
                  <a:ext cx="2272282" cy="205184"/>
                </a:xfrm>
                <a:prstGeom prst="rect">
                  <a:avLst/>
                </a:prstGeom>
              </p:spPr>
              <p:txBody>
                <a:bodyPr lIns="0" tIns="0" rIns="0" bIns="0" rtlCol="0" anchor="t">
                  <a:spAutoFit/>
                </a:bodyPr>
                <a:lstStyle/>
                <a:p>
                  <a:pPr marL="0" lvl="0" indent="0" algn="l">
                    <a:lnSpc>
                      <a:spcPts val="1596"/>
                    </a:lnSpc>
                    <a:spcBef>
                      <a:spcPct val="0"/>
                    </a:spcBef>
                  </a:pPr>
                  <a:r>
                    <a:rPr lang="en-US" sz="1400" b="1" dirty="0">
                      <a:solidFill>
                        <a:srgbClr val="D1FF95"/>
                      </a:solidFill>
                      <a:latin typeface="Red Hat Display" panose="02010303040201060303" pitchFamily="2" charset="0"/>
                    </a:rPr>
                    <a:t>Safety First</a:t>
                  </a:r>
                </a:p>
              </p:txBody>
            </p:sp>
            <p:sp>
              <p:nvSpPr>
                <p:cNvPr id="20" name="TextBox 20"/>
                <p:cNvSpPr txBox="1"/>
                <p:nvPr/>
              </p:nvSpPr>
              <p:spPr>
                <a:xfrm>
                  <a:off x="4543196" y="3656613"/>
                  <a:ext cx="1528745" cy="456087"/>
                </a:xfrm>
                <a:prstGeom prst="rect">
                  <a:avLst/>
                </a:prstGeom>
              </p:spPr>
              <p:txBody>
                <a:bodyPr lIns="0" tIns="0" rIns="0" bIns="0" rtlCol="0" anchor="t">
                  <a:spAutoFit/>
                </a:bodyPr>
                <a:lstStyle/>
                <a:p>
                  <a:pPr marL="0" lvl="0" indent="0" algn="l">
                    <a:lnSpc>
                      <a:spcPts val="1169"/>
                    </a:lnSpc>
                  </a:pPr>
                  <a:r>
                    <a:rPr lang="en-US" sz="899" u="none" strike="noStrike" dirty="0">
                      <a:solidFill>
                        <a:srgbClr val="FFFFFF">
                          <a:alpha val="94902"/>
                        </a:srgbClr>
                      </a:solidFill>
                      <a:latin typeface="DM Sans" pitchFamily="2" charset="0"/>
                    </a:rPr>
                    <a:t>Prioritize and practice safety protocols to ensure a secure work environment</a:t>
                  </a:r>
                </a:p>
              </p:txBody>
            </p:sp>
          </p:grpSp>
          <p:grpSp>
            <p:nvGrpSpPr>
              <p:cNvPr id="37" name="Group 36">
                <a:extLst>
                  <a:ext uri="{FF2B5EF4-FFF2-40B4-BE49-F238E27FC236}">
                    <a16:creationId xmlns:a16="http://schemas.microsoft.com/office/drawing/2014/main" id="{BCBDC817-FE51-88CC-CDFD-190E25D88C85}"/>
                  </a:ext>
                </a:extLst>
              </p:cNvPr>
              <p:cNvGrpSpPr/>
              <p:nvPr/>
            </p:nvGrpSpPr>
            <p:grpSpPr>
              <a:xfrm>
                <a:off x="3436141" y="1885405"/>
                <a:ext cx="3367859" cy="785013"/>
                <a:chOff x="3436141" y="1885405"/>
                <a:chExt cx="3367859" cy="785013"/>
              </a:xfrm>
            </p:grpSpPr>
            <p:sp>
              <p:nvSpPr>
                <p:cNvPr id="21" name="TextBox 21"/>
                <p:cNvSpPr txBox="1"/>
                <p:nvPr/>
              </p:nvSpPr>
              <p:spPr>
                <a:xfrm>
                  <a:off x="3436141" y="1885405"/>
                  <a:ext cx="687719" cy="487313"/>
                </a:xfrm>
                <a:prstGeom prst="rect">
                  <a:avLst/>
                </a:prstGeom>
              </p:spPr>
              <p:txBody>
                <a:bodyPr lIns="0" tIns="0" rIns="0" bIns="0" rtlCol="0" anchor="t">
                  <a:normAutofit/>
                </a:bodyPr>
                <a:lstStyle/>
                <a:p>
                  <a:pPr algn="ctr">
                    <a:lnSpc>
                      <a:spcPts val="3784"/>
                    </a:lnSpc>
                  </a:pPr>
                  <a:r>
                    <a:rPr lang="en-US" sz="3300" b="1" dirty="0">
                      <a:solidFill>
                        <a:srgbClr val="D1FF95"/>
                      </a:solidFill>
                      <a:latin typeface="Red Hat Display" panose="02010303040201060303" pitchFamily="2" charset="0"/>
                    </a:rPr>
                    <a:t>03</a:t>
                  </a:r>
                </a:p>
              </p:txBody>
            </p:sp>
            <p:sp>
              <p:nvSpPr>
                <p:cNvPr id="22" name="TextBox 22"/>
                <p:cNvSpPr txBox="1"/>
                <p:nvPr/>
              </p:nvSpPr>
              <p:spPr>
                <a:xfrm>
                  <a:off x="4531718" y="1960759"/>
                  <a:ext cx="2272282" cy="205184"/>
                </a:xfrm>
                <a:prstGeom prst="rect">
                  <a:avLst/>
                </a:prstGeom>
              </p:spPr>
              <p:txBody>
                <a:bodyPr lIns="0" tIns="0" rIns="0" bIns="0" rtlCol="0" anchor="t">
                  <a:spAutoFit/>
                </a:bodyPr>
                <a:lstStyle/>
                <a:p>
                  <a:pPr marL="0" lvl="0" indent="0" algn="l">
                    <a:lnSpc>
                      <a:spcPts val="1596"/>
                    </a:lnSpc>
                    <a:spcBef>
                      <a:spcPct val="0"/>
                    </a:spcBef>
                  </a:pPr>
                  <a:r>
                    <a:rPr lang="en-US" sz="1400" b="1" dirty="0">
                      <a:solidFill>
                        <a:srgbClr val="D1FF95"/>
                      </a:solidFill>
                      <a:latin typeface="Red Hat Display" panose="02010303040201060303" pitchFamily="2" charset="0"/>
                    </a:rPr>
                    <a:t>Welcome Message</a:t>
                  </a:r>
                </a:p>
              </p:txBody>
            </p:sp>
            <p:sp>
              <p:nvSpPr>
                <p:cNvPr id="23" name="TextBox 23"/>
                <p:cNvSpPr txBox="1"/>
                <p:nvPr/>
              </p:nvSpPr>
              <p:spPr>
                <a:xfrm>
                  <a:off x="4543196" y="2214331"/>
                  <a:ext cx="1368505" cy="456087"/>
                </a:xfrm>
                <a:prstGeom prst="rect">
                  <a:avLst/>
                </a:prstGeom>
              </p:spPr>
              <p:txBody>
                <a:bodyPr lIns="0" tIns="0" rIns="0" bIns="0" rtlCol="0" anchor="t">
                  <a:spAutoFit/>
                </a:bodyPr>
                <a:lstStyle/>
                <a:p>
                  <a:pPr marL="0" lvl="0" indent="0" algn="l">
                    <a:lnSpc>
                      <a:spcPts val="1169"/>
                    </a:lnSpc>
                  </a:pPr>
                  <a:r>
                    <a:rPr lang="en-US" sz="899" u="none" strike="noStrike" dirty="0">
                      <a:solidFill>
                        <a:srgbClr val="FFFFFF">
                          <a:alpha val="94902"/>
                        </a:srgbClr>
                      </a:solidFill>
                      <a:latin typeface="DM Sans" pitchFamily="2" charset="0"/>
                    </a:rPr>
                    <a:t>CEO welcome message extends warm greetings to new team members</a:t>
                  </a:r>
                </a:p>
              </p:txBody>
            </p:sp>
          </p:grpSp>
          <p:sp>
            <p:nvSpPr>
              <p:cNvPr id="24" name="AutoShape 24"/>
              <p:cNvSpPr/>
              <p:nvPr/>
            </p:nvSpPr>
            <p:spPr>
              <a:xfrm flipH="1">
                <a:off x="3780001" y="8330182"/>
                <a:ext cx="0" cy="487313"/>
              </a:xfrm>
              <a:prstGeom prst="line">
                <a:avLst/>
              </a:prstGeom>
              <a:ln w="9525" cap="flat">
                <a:solidFill>
                  <a:srgbClr val="FFFFFF">
                    <a:alpha val="69804"/>
                  </a:srgbClr>
                </a:solidFill>
                <a:prstDash val="solid"/>
                <a:headEnd type="none" w="sm" len="sm"/>
                <a:tailEnd type="none" w="sm" len="sm"/>
              </a:ln>
            </p:spPr>
            <p:txBody>
              <a:bodyPr>
                <a:normAutofit fontScale="25000" lnSpcReduction="20000"/>
              </a:bodyPr>
              <a:lstStyle/>
              <a:p>
                <a:endParaRPr lang="en-US" dirty="0"/>
              </a:p>
            </p:txBody>
          </p:sp>
          <p:sp>
            <p:nvSpPr>
              <p:cNvPr id="25" name="AutoShape 25"/>
              <p:cNvSpPr/>
              <p:nvPr/>
            </p:nvSpPr>
            <p:spPr>
              <a:xfrm flipH="1">
                <a:off x="3780001" y="6887901"/>
                <a:ext cx="0" cy="487313"/>
              </a:xfrm>
              <a:prstGeom prst="line">
                <a:avLst/>
              </a:prstGeom>
              <a:ln w="9525" cap="flat">
                <a:solidFill>
                  <a:srgbClr val="FFFFFF">
                    <a:alpha val="69804"/>
                  </a:srgbClr>
                </a:solidFill>
                <a:prstDash val="solid"/>
                <a:headEnd type="none" w="sm" len="sm"/>
                <a:tailEnd type="none" w="sm" len="sm"/>
              </a:ln>
            </p:spPr>
            <p:txBody>
              <a:bodyPr>
                <a:normAutofit fontScale="25000" lnSpcReduction="20000"/>
              </a:bodyPr>
              <a:lstStyle/>
              <a:p>
                <a:endParaRPr lang="en-US" dirty="0"/>
              </a:p>
            </p:txBody>
          </p:sp>
          <p:sp>
            <p:nvSpPr>
              <p:cNvPr id="26" name="AutoShape 26"/>
              <p:cNvSpPr/>
              <p:nvPr/>
            </p:nvSpPr>
            <p:spPr>
              <a:xfrm flipH="1">
                <a:off x="3780001" y="5445619"/>
                <a:ext cx="0" cy="487313"/>
              </a:xfrm>
              <a:prstGeom prst="line">
                <a:avLst/>
              </a:prstGeom>
              <a:ln w="9525" cap="flat">
                <a:solidFill>
                  <a:srgbClr val="FFFFFF">
                    <a:alpha val="69804"/>
                  </a:srgbClr>
                </a:solidFill>
                <a:prstDash val="solid"/>
                <a:headEnd type="none" w="sm" len="sm"/>
                <a:tailEnd type="none" w="sm" len="sm"/>
              </a:ln>
            </p:spPr>
            <p:txBody>
              <a:bodyPr>
                <a:normAutofit fontScale="25000" lnSpcReduction="20000"/>
              </a:bodyPr>
              <a:lstStyle/>
              <a:p>
                <a:endParaRPr lang="en-US" dirty="0"/>
              </a:p>
            </p:txBody>
          </p:sp>
          <p:sp>
            <p:nvSpPr>
              <p:cNvPr id="27" name="AutoShape 27"/>
              <p:cNvSpPr/>
              <p:nvPr/>
            </p:nvSpPr>
            <p:spPr>
              <a:xfrm flipH="1">
                <a:off x="3780001" y="4003337"/>
                <a:ext cx="0" cy="487313"/>
              </a:xfrm>
              <a:prstGeom prst="line">
                <a:avLst/>
              </a:prstGeom>
              <a:ln w="9525" cap="flat">
                <a:solidFill>
                  <a:srgbClr val="FFFFFF">
                    <a:alpha val="69804"/>
                  </a:srgbClr>
                </a:solidFill>
                <a:prstDash val="solid"/>
                <a:headEnd type="none" w="sm" len="sm"/>
                <a:tailEnd type="none" w="sm" len="sm"/>
              </a:ln>
            </p:spPr>
            <p:txBody>
              <a:bodyPr>
                <a:normAutofit fontScale="25000" lnSpcReduction="20000"/>
              </a:bodyPr>
              <a:lstStyle/>
              <a:p>
                <a:endParaRPr lang="en-US" dirty="0"/>
              </a:p>
            </p:txBody>
          </p:sp>
          <p:sp>
            <p:nvSpPr>
              <p:cNvPr id="28" name="AutoShape 28"/>
              <p:cNvSpPr/>
              <p:nvPr/>
            </p:nvSpPr>
            <p:spPr>
              <a:xfrm flipH="1">
                <a:off x="3780001" y="2561056"/>
                <a:ext cx="0" cy="487313"/>
              </a:xfrm>
              <a:prstGeom prst="line">
                <a:avLst/>
              </a:prstGeom>
              <a:ln w="9525" cap="flat">
                <a:solidFill>
                  <a:srgbClr val="FFFFFF">
                    <a:alpha val="69804"/>
                  </a:srgbClr>
                </a:solidFill>
                <a:prstDash val="solid"/>
                <a:headEnd type="none" w="sm" len="sm"/>
                <a:tailEnd type="none" w="sm" len="sm"/>
              </a:ln>
            </p:spPr>
            <p:txBody>
              <a:bodyPr>
                <a:normAutofit fontScale="25000" lnSpcReduction="20000"/>
              </a:bodyPr>
              <a:lstStyle/>
              <a:p>
                <a:endParaRPr lang="en-US" dirty="0"/>
              </a:p>
            </p:txBody>
          </p:sp>
        </p:grpSp>
        <p:sp>
          <p:nvSpPr>
            <p:cNvPr id="29" name="TextBox 29"/>
            <p:cNvSpPr txBox="1"/>
            <p:nvPr/>
          </p:nvSpPr>
          <p:spPr>
            <a:xfrm>
              <a:off x="756000" y="4807257"/>
              <a:ext cx="2322954" cy="1078885"/>
            </a:xfrm>
            <a:prstGeom prst="rect">
              <a:avLst/>
            </a:prstGeom>
          </p:spPr>
          <p:txBody>
            <a:bodyPr lIns="0" tIns="0" rIns="0" bIns="0" rtlCol="0" anchor="t">
              <a:spAutoFit/>
            </a:bodyPr>
            <a:lstStyle/>
            <a:p>
              <a:pPr marL="0" lvl="0" indent="0" algn="l">
                <a:lnSpc>
                  <a:spcPts val="4227"/>
                </a:lnSpc>
                <a:spcBef>
                  <a:spcPct val="0"/>
                </a:spcBef>
              </a:pPr>
              <a:r>
                <a:rPr lang="en-US" sz="3850" b="1" u="none" strike="noStrike" dirty="0">
                  <a:solidFill>
                    <a:srgbClr val="FFFFFF"/>
                  </a:solidFill>
                  <a:latin typeface="Red Hat Display" panose="02010303040201060303" pitchFamily="2" charset="0"/>
                </a:rPr>
                <a:t>Table of contents</a:t>
              </a:r>
            </a:p>
          </p:txBody>
        </p:sp>
        <p:grpSp>
          <p:nvGrpSpPr>
            <p:cNvPr id="32" name="Group 31">
              <a:extLst>
                <a:ext uri="{FF2B5EF4-FFF2-40B4-BE49-F238E27FC236}">
                  <a16:creationId xmlns:a16="http://schemas.microsoft.com/office/drawing/2014/main" id="{ECC935F1-2FBA-D231-8DE7-02165869687A}"/>
                </a:ext>
              </a:extLst>
            </p:cNvPr>
            <p:cNvGrpSpPr/>
            <p:nvPr/>
          </p:nvGrpSpPr>
          <p:grpSpPr>
            <a:xfrm>
              <a:off x="756000" y="756000"/>
              <a:ext cx="6048000" cy="462217"/>
              <a:chOff x="756000" y="756000"/>
              <a:chExt cx="6048000" cy="462217"/>
            </a:xfrm>
          </p:grpSpPr>
          <p:sp>
            <p:nvSpPr>
              <p:cNvPr id="3" name="TextBox 3"/>
              <p:cNvSpPr txBox="1"/>
              <p:nvPr/>
            </p:nvSpPr>
            <p:spPr>
              <a:xfrm>
                <a:off x="4420388" y="797396"/>
                <a:ext cx="2383612" cy="420821"/>
              </a:xfrm>
              <a:prstGeom prst="rect">
                <a:avLst/>
              </a:prstGeom>
            </p:spPr>
            <p:txBody>
              <a:bodyPr lIns="0" tIns="0" rIns="0" bIns="0" rtlCol="0" anchor="t">
                <a:spAutoFit/>
              </a:bodyPr>
              <a:lstStyle/>
              <a:p>
                <a:pPr algn="r">
                  <a:lnSpc>
                    <a:spcPts val="1079"/>
                  </a:lnSpc>
                </a:pPr>
                <a:r>
                  <a:rPr lang="en-US" sz="899" dirty="0">
                    <a:solidFill>
                      <a:srgbClr val="FFFFFF"/>
                    </a:solidFill>
                    <a:latin typeface="DM Sans" pitchFamily="2" charset="0"/>
                  </a:rPr>
                  <a:t>123 Anywhere St., Any City</a:t>
                </a:r>
              </a:p>
              <a:p>
                <a:pPr algn="r">
                  <a:lnSpc>
                    <a:spcPts val="1079"/>
                  </a:lnSpc>
                </a:pPr>
                <a:r>
                  <a:rPr lang="en-US" sz="899" dirty="0">
                    <a:solidFill>
                      <a:srgbClr val="FFFFFF"/>
                    </a:solidFill>
                    <a:latin typeface="DM Sans" pitchFamily="2" charset="0"/>
                  </a:rPr>
                  <a:t>+123-456-7890</a:t>
                </a:r>
              </a:p>
              <a:p>
                <a:pPr algn="r">
                  <a:lnSpc>
                    <a:spcPts val="1079"/>
                  </a:lnSpc>
                </a:pPr>
                <a:r>
                  <a:rPr lang="en-US" sz="899" dirty="0">
                    <a:solidFill>
                      <a:srgbClr val="FFFFFF"/>
                    </a:solidFill>
                    <a:latin typeface="DM Sans" pitchFamily="2" charset="0"/>
                  </a:rPr>
                  <a:t>www.Quirkifystudio.com</a:t>
                </a:r>
              </a:p>
            </p:txBody>
          </p:sp>
          <p:sp>
            <p:nvSpPr>
              <p:cNvPr id="4" name="Freeform 4"/>
              <p:cNvSpPr/>
              <p:nvPr/>
            </p:nvSpPr>
            <p:spPr>
              <a:xfrm>
                <a:off x="756000" y="756000"/>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 name="TextBox 5"/>
              <p:cNvSpPr txBox="1"/>
              <p:nvPr/>
            </p:nvSpPr>
            <p:spPr>
              <a:xfrm>
                <a:off x="1346075" y="756000"/>
                <a:ext cx="1191707" cy="461665"/>
              </a:xfrm>
              <a:prstGeom prst="rect">
                <a:avLst/>
              </a:prstGeom>
            </p:spPr>
            <p:txBody>
              <a:bodyPr lIns="0" tIns="0" rIns="0" bIns="0" rtlCol="0" anchor="t">
                <a:spAutoFit/>
              </a:bodyPr>
              <a:lstStyle/>
              <a:p>
                <a:pPr>
                  <a:lnSpc>
                    <a:spcPts val="1817"/>
                  </a:lnSpc>
                </a:pPr>
                <a:r>
                  <a:rPr lang="en-US" sz="1502" b="1" dirty="0">
                    <a:solidFill>
                      <a:srgbClr val="FFFFFF"/>
                    </a:solidFill>
                    <a:latin typeface="Red Hat Display" panose="02010303040201060303" pitchFamily="2" charset="0"/>
                  </a:rPr>
                  <a:t>QUIRKIFY </a:t>
                </a:r>
              </a:p>
              <a:p>
                <a:pPr>
                  <a:lnSpc>
                    <a:spcPts val="1817"/>
                  </a:lnSpc>
                </a:pPr>
                <a:r>
                  <a:rPr lang="en-US" sz="1502" b="1" dirty="0">
                    <a:solidFill>
                      <a:srgbClr val="FFFFFF"/>
                    </a:solidFill>
                    <a:latin typeface="Red Hat Display" panose="02010303040201060303" pitchFamily="2" charset="0"/>
                  </a:rPr>
                  <a:t>STUDIO</a:t>
                </a:r>
              </a:p>
            </p:txBody>
          </p:sp>
        </p:grpSp>
        <p:sp>
          <p:nvSpPr>
            <p:cNvPr id="31" name="TemplateLAB"/>
            <p:cNvSpPr/>
            <p:nvPr/>
          </p:nvSpPr>
          <p:spPr>
            <a:xfrm>
              <a:off x="6071941"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7 - Page 3">
            <a:extLst>
              <a:ext uri="{FF2B5EF4-FFF2-40B4-BE49-F238E27FC236}">
                <a16:creationId xmlns:a16="http://schemas.microsoft.com/office/drawing/2014/main" id="{C3F93D14-62CF-07E6-FF17-5B41278E82F5}"/>
              </a:ext>
            </a:extLst>
          </p:cNvPr>
          <p:cNvGrpSpPr/>
          <p:nvPr/>
        </p:nvGrpSpPr>
        <p:grpSpPr>
          <a:xfrm>
            <a:off x="0" y="756000"/>
            <a:ext cx="6810383" cy="9416022"/>
            <a:chOff x="0" y="756000"/>
            <a:chExt cx="6810383" cy="9416022"/>
          </a:xfrm>
        </p:grpSpPr>
        <p:sp>
          <p:nvSpPr>
            <p:cNvPr id="12" name="TextBox 12"/>
            <p:cNvSpPr txBox="1"/>
            <p:nvPr/>
          </p:nvSpPr>
          <p:spPr>
            <a:xfrm>
              <a:off x="5817676" y="10015056"/>
              <a:ext cx="986324" cy="156966"/>
            </a:xfrm>
            <a:prstGeom prst="rect">
              <a:avLst/>
            </a:prstGeom>
          </p:spPr>
          <p:txBody>
            <a:bodyPr lIns="0" tIns="0" rIns="0" bIns="0" rtlCol="0" anchor="t">
              <a:spAutoFit/>
            </a:bodyPr>
            <a:lstStyle/>
            <a:p>
              <a:pPr marL="0" lvl="0" indent="0" algn="r">
                <a:lnSpc>
                  <a:spcPts val="1260"/>
                </a:lnSpc>
                <a:spcBef>
                  <a:spcPct val="0"/>
                </a:spcBef>
              </a:pPr>
              <a:r>
                <a:rPr lang="en-US" sz="900" b="1" dirty="0">
                  <a:solidFill>
                    <a:srgbClr val="121722"/>
                  </a:solidFill>
                  <a:latin typeface="Red Hat Display"/>
                </a:rPr>
                <a:t> I </a:t>
              </a:r>
              <a:r>
                <a:rPr lang="en-US" sz="900" b="1" dirty="0">
                  <a:solidFill>
                    <a:srgbClr val="121722"/>
                  </a:solidFill>
                  <a:latin typeface="Red Hat Display" panose="02010303040201060303" pitchFamily="2" charset="0"/>
                </a:rPr>
                <a:t>PAGE 3</a:t>
              </a:r>
            </a:p>
          </p:txBody>
        </p:sp>
        <p:pic>
          <p:nvPicPr>
            <p:cNvPr id="3" name="Picture 3"/>
            <p:cNvPicPr>
              <a:picLocks noChangeAspect="1"/>
            </p:cNvPicPr>
            <p:nvPr/>
          </p:nvPicPr>
          <p:blipFill rotWithShape="1">
            <a:blip r:embed="rId3"/>
            <a:srcRect l="22714" r="13766" b="3874"/>
            <a:stretch/>
          </p:blipFill>
          <p:spPr>
            <a:xfrm>
              <a:off x="0" y="1620651"/>
              <a:ext cx="3519009" cy="7993249"/>
            </a:xfrm>
            <a:prstGeom prst="rect">
              <a:avLst/>
            </a:prstGeom>
          </p:spPr>
        </p:pic>
        <p:grpSp>
          <p:nvGrpSpPr>
            <p:cNvPr id="19" name="Group 18">
              <a:extLst>
                <a:ext uri="{FF2B5EF4-FFF2-40B4-BE49-F238E27FC236}">
                  <a16:creationId xmlns:a16="http://schemas.microsoft.com/office/drawing/2014/main" id="{6AA357A0-A221-5FBB-6881-36692EDB1EB2}"/>
                </a:ext>
              </a:extLst>
            </p:cNvPr>
            <p:cNvGrpSpPr/>
            <p:nvPr/>
          </p:nvGrpSpPr>
          <p:grpSpPr>
            <a:xfrm>
              <a:off x="4060880" y="1680351"/>
              <a:ext cx="2749503" cy="7012209"/>
              <a:chOff x="4060880" y="1680351"/>
              <a:chExt cx="2749503" cy="7012209"/>
            </a:xfrm>
          </p:grpSpPr>
          <p:sp>
            <p:nvSpPr>
              <p:cNvPr id="4" name="TextBox 4"/>
              <p:cNvSpPr txBox="1"/>
              <p:nvPr/>
            </p:nvSpPr>
            <p:spPr>
              <a:xfrm>
                <a:off x="4060880" y="1680351"/>
                <a:ext cx="2749503" cy="1610614"/>
              </a:xfrm>
              <a:prstGeom prst="rect">
                <a:avLst/>
              </a:prstGeom>
            </p:spPr>
            <p:txBody>
              <a:bodyPr lIns="0" tIns="0" rIns="0" bIns="0" rtlCol="0" anchor="t">
                <a:spAutoFit/>
              </a:bodyPr>
              <a:lstStyle/>
              <a:p>
                <a:pPr marL="0" lvl="0" indent="0" algn="l">
                  <a:lnSpc>
                    <a:spcPts val="4227"/>
                  </a:lnSpc>
                  <a:spcBef>
                    <a:spcPct val="0"/>
                  </a:spcBef>
                </a:pPr>
                <a:r>
                  <a:rPr lang="en-US" sz="3850" b="1" dirty="0">
                    <a:solidFill>
                      <a:srgbClr val="121722"/>
                    </a:solidFill>
                    <a:latin typeface="Red Hat Display" panose="02010303040201060303" pitchFamily="2" charset="0"/>
                  </a:rPr>
                  <a:t>Welcome to Quirkify Studio!</a:t>
                </a:r>
              </a:p>
            </p:txBody>
          </p:sp>
          <p:sp>
            <p:nvSpPr>
              <p:cNvPr id="5" name="TextBox 5"/>
              <p:cNvSpPr txBox="1"/>
              <p:nvPr/>
            </p:nvSpPr>
            <p:spPr>
              <a:xfrm>
                <a:off x="4060880" y="3868161"/>
                <a:ext cx="2749503" cy="1161921"/>
              </a:xfrm>
              <a:prstGeom prst="rect">
                <a:avLst/>
              </a:prstGeom>
            </p:spPr>
            <p:txBody>
              <a:bodyPr lIns="0" tIns="0" rIns="0" bIns="0" rtlCol="0" anchor="t">
                <a:spAutoFit/>
              </a:bodyPr>
              <a:lstStyle/>
              <a:p>
                <a:pPr marL="0" lvl="0" indent="0" algn="l">
                  <a:lnSpc>
                    <a:spcPts val="1299"/>
                  </a:lnSpc>
                </a:pPr>
                <a:r>
                  <a:rPr lang="en-US" sz="999" u="none" strike="noStrike" dirty="0">
                    <a:solidFill>
                      <a:srgbClr val="2B2B2B"/>
                    </a:solidFill>
                    <a:latin typeface="DM Sans" pitchFamily="2" charset="0"/>
                  </a:rPr>
                  <a:t>I am thrilled to extend a warm welcome </a:t>
                </a:r>
              </a:p>
              <a:p>
                <a:pPr marL="0" lvl="0" indent="0" algn="l">
                  <a:lnSpc>
                    <a:spcPts val="1299"/>
                  </a:lnSpc>
                </a:pPr>
                <a:r>
                  <a:rPr lang="en-US" sz="999" u="none" strike="noStrike" dirty="0">
                    <a:solidFill>
                      <a:srgbClr val="2B2B2B"/>
                    </a:solidFill>
                    <a:latin typeface="DM Sans" pitchFamily="2" charset="0"/>
                  </a:rPr>
                  <a:t>to each new member joining our vibrant community. At Quirkify, we believe in the power of creativity, collaboration, and innovation. As the CEO, I am excited </a:t>
                </a:r>
              </a:p>
              <a:p>
                <a:pPr marL="0" lvl="0" indent="0" algn="l">
                  <a:lnSpc>
                    <a:spcPts val="1299"/>
                  </a:lnSpc>
                </a:pPr>
                <a:r>
                  <a:rPr lang="en-US" sz="999" u="none" strike="noStrike" dirty="0">
                    <a:solidFill>
                      <a:srgbClr val="2B2B2B"/>
                    </a:solidFill>
                    <a:latin typeface="DM Sans" pitchFamily="2" charset="0"/>
                  </a:rPr>
                  <a:t>to witness the unique talents and </a:t>
                </a:r>
              </a:p>
              <a:p>
                <a:pPr marL="0" lvl="0" indent="0" algn="l">
                  <a:lnSpc>
                    <a:spcPts val="1299"/>
                  </a:lnSpc>
                </a:pPr>
                <a:r>
                  <a:rPr lang="en-US" sz="999" u="none" strike="noStrike" dirty="0">
                    <a:solidFill>
                      <a:srgbClr val="2B2B2B"/>
                    </a:solidFill>
                    <a:latin typeface="DM Sans" pitchFamily="2" charset="0"/>
                  </a:rPr>
                  <a:t>perspectives you bring to our studio.</a:t>
                </a:r>
              </a:p>
            </p:txBody>
          </p:sp>
          <p:sp>
            <p:nvSpPr>
              <p:cNvPr id="6" name="TextBox 6"/>
              <p:cNvSpPr txBox="1"/>
              <p:nvPr/>
            </p:nvSpPr>
            <p:spPr>
              <a:xfrm>
                <a:off x="4060880" y="5237856"/>
                <a:ext cx="2743120" cy="1328633"/>
              </a:xfrm>
              <a:prstGeom prst="rect">
                <a:avLst/>
              </a:prstGeom>
            </p:spPr>
            <p:txBody>
              <a:bodyPr lIns="0" tIns="0" rIns="0" bIns="0" rtlCol="0" anchor="t">
                <a:spAutoFit/>
              </a:bodyPr>
              <a:lstStyle/>
              <a:p>
                <a:pPr marL="0" lvl="0" indent="0" algn="l">
                  <a:lnSpc>
                    <a:spcPts val="1299"/>
                  </a:lnSpc>
                </a:pPr>
                <a:r>
                  <a:rPr lang="en-US" sz="999" dirty="0">
                    <a:solidFill>
                      <a:srgbClr val="2B2B2B"/>
                    </a:solidFill>
                    <a:latin typeface="DM Sans" pitchFamily="2" charset="0"/>
                  </a:rPr>
                  <a:t>Quirkify Studio transcends a mere workplace, evolving into a vibrant ecosystem where passion converges with purpose. Collaboratively, we forge extraordinary experiences, challenging the frontiers of creativity and design. Your engagement with us extends beyond a job; it's a chance to contribute to something truly exceptional.</a:t>
                </a:r>
              </a:p>
            </p:txBody>
          </p:sp>
          <p:sp>
            <p:nvSpPr>
              <p:cNvPr id="7" name="TextBox 7"/>
              <p:cNvSpPr txBox="1"/>
              <p:nvPr/>
            </p:nvSpPr>
            <p:spPr>
              <a:xfrm>
                <a:off x="4060880" y="6774263"/>
                <a:ext cx="2749503" cy="828497"/>
              </a:xfrm>
              <a:prstGeom prst="rect">
                <a:avLst/>
              </a:prstGeom>
            </p:spPr>
            <p:txBody>
              <a:bodyPr lIns="0" tIns="0" rIns="0" bIns="0" rtlCol="0" anchor="t">
                <a:spAutoFit/>
              </a:bodyPr>
              <a:lstStyle/>
              <a:p>
                <a:pPr marL="0" lvl="0" indent="0" algn="l">
                  <a:lnSpc>
                    <a:spcPts val="1299"/>
                  </a:lnSpc>
                </a:pPr>
                <a:r>
                  <a:rPr lang="en-US" sz="999" dirty="0">
                    <a:solidFill>
                      <a:srgbClr val="2B2B2B"/>
                    </a:solidFill>
                    <a:latin typeface="DM Sans" pitchFamily="2" charset="0"/>
                  </a:rPr>
                  <a:t>Our commitment to fostering a positive and inclusive environment is at the core of our success. Embrace the quirkiness, embrace </a:t>
                </a:r>
              </a:p>
              <a:p>
                <a:pPr marL="0" lvl="0" indent="0" algn="l">
                  <a:lnSpc>
                    <a:spcPts val="1299"/>
                  </a:lnSpc>
                </a:pPr>
                <a:r>
                  <a:rPr lang="en-US" sz="999" dirty="0">
                    <a:solidFill>
                      <a:srgbClr val="2B2B2B"/>
                    </a:solidFill>
                    <a:latin typeface="DM Sans" pitchFamily="2" charset="0"/>
                  </a:rPr>
                  <a:t>the creativity, celebrate diversity, and most importantly, embrace the sense of belonging.</a:t>
                </a:r>
              </a:p>
            </p:txBody>
          </p:sp>
          <p:sp>
            <p:nvSpPr>
              <p:cNvPr id="8" name="TextBox 8"/>
              <p:cNvSpPr txBox="1"/>
              <p:nvPr/>
            </p:nvSpPr>
            <p:spPr>
              <a:xfrm>
                <a:off x="4060880" y="7810534"/>
                <a:ext cx="2749503" cy="328360"/>
              </a:xfrm>
              <a:prstGeom prst="rect">
                <a:avLst/>
              </a:prstGeom>
            </p:spPr>
            <p:txBody>
              <a:bodyPr lIns="0" tIns="0" rIns="0" bIns="0" rtlCol="0" anchor="t">
                <a:spAutoFit/>
              </a:bodyPr>
              <a:lstStyle/>
              <a:p>
                <a:pPr marL="0" lvl="0" indent="0" algn="l">
                  <a:lnSpc>
                    <a:spcPts val="1299"/>
                  </a:lnSpc>
                </a:pPr>
                <a:r>
                  <a:rPr lang="en-US" sz="999" dirty="0">
                    <a:solidFill>
                      <a:srgbClr val="2B2B2B"/>
                    </a:solidFill>
                    <a:latin typeface="DM Sans" pitchFamily="2" charset="0"/>
                  </a:rPr>
                  <a:t>Welcome to Quirkify Studio – where imagination knows no bounds.</a:t>
                </a:r>
              </a:p>
            </p:txBody>
          </p:sp>
          <p:grpSp>
            <p:nvGrpSpPr>
              <p:cNvPr id="14" name="Group 13">
                <a:extLst>
                  <a:ext uri="{FF2B5EF4-FFF2-40B4-BE49-F238E27FC236}">
                    <a16:creationId xmlns:a16="http://schemas.microsoft.com/office/drawing/2014/main" id="{D121015E-6EAB-2883-90C3-35D4D5BDD3FF}"/>
                  </a:ext>
                </a:extLst>
              </p:cNvPr>
              <p:cNvGrpSpPr/>
              <p:nvPr/>
            </p:nvGrpSpPr>
            <p:grpSpPr>
              <a:xfrm>
                <a:off x="4060880" y="8346670"/>
                <a:ext cx="2749503" cy="345890"/>
                <a:chOff x="4060880" y="8346670"/>
                <a:chExt cx="2749503" cy="345890"/>
              </a:xfrm>
            </p:grpSpPr>
            <p:sp>
              <p:nvSpPr>
                <p:cNvPr id="10" name="TextBox 10"/>
                <p:cNvSpPr txBox="1"/>
                <p:nvPr/>
              </p:nvSpPr>
              <p:spPr>
                <a:xfrm>
                  <a:off x="4060880" y="8521295"/>
                  <a:ext cx="2749503" cy="171265"/>
                </a:xfrm>
                <a:prstGeom prst="rect">
                  <a:avLst/>
                </a:prstGeom>
              </p:spPr>
              <p:txBody>
                <a:bodyPr lIns="0" tIns="0" rIns="0" bIns="0" rtlCol="0" anchor="t">
                  <a:spAutoFit/>
                </a:bodyPr>
                <a:lstStyle/>
                <a:p>
                  <a:pPr>
                    <a:lnSpc>
                      <a:spcPts val="1399"/>
                    </a:lnSpc>
                    <a:spcBef>
                      <a:spcPct val="0"/>
                    </a:spcBef>
                  </a:pPr>
                  <a:r>
                    <a:rPr lang="en-US" sz="999" b="1" dirty="0">
                      <a:solidFill>
                        <a:srgbClr val="121722"/>
                      </a:solidFill>
                      <a:latin typeface="DM Sans" pitchFamily="2" charset="0"/>
                    </a:rPr>
                    <a:t>Quinlan Everhart - CEO, Quirkify Studio</a:t>
                  </a:r>
                </a:p>
              </p:txBody>
            </p:sp>
            <p:sp>
              <p:nvSpPr>
                <p:cNvPr id="11" name="TextBox 11"/>
                <p:cNvSpPr txBox="1"/>
                <p:nvPr/>
              </p:nvSpPr>
              <p:spPr>
                <a:xfrm>
                  <a:off x="4060880" y="8346670"/>
                  <a:ext cx="1401494" cy="171265"/>
                </a:xfrm>
                <a:prstGeom prst="rect">
                  <a:avLst/>
                </a:prstGeom>
              </p:spPr>
              <p:txBody>
                <a:bodyPr lIns="0" tIns="0" rIns="0" bIns="0" rtlCol="0" anchor="t">
                  <a:spAutoFit/>
                </a:bodyPr>
                <a:lstStyle/>
                <a:p>
                  <a:pPr>
                    <a:lnSpc>
                      <a:spcPts val="1399"/>
                    </a:lnSpc>
                    <a:spcBef>
                      <a:spcPct val="0"/>
                    </a:spcBef>
                  </a:pPr>
                  <a:r>
                    <a:rPr lang="en-US" sz="999" dirty="0">
                      <a:solidFill>
                        <a:srgbClr val="2B2B2B"/>
                      </a:solidFill>
                      <a:latin typeface="DM Sans" pitchFamily="2" charset="0"/>
                    </a:rPr>
                    <a:t>Best Regards,</a:t>
                  </a:r>
                </a:p>
              </p:txBody>
            </p:sp>
          </p:grpSp>
          <p:sp>
            <p:nvSpPr>
              <p:cNvPr id="18" name="TextBox 5">
                <a:extLst>
                  <a:ext uri="{FF2B5EF4-FFF2-40B4-BE49-F238E27FC236}">
                    <a16:creationId xmlns:a16="http://schemas.microsoft.com/office/drawing/2014/main" id="{5923C4DD-FF76-5971-9678-552BA310FB48}"/>
                  </a:ext>
                </a:extLst>
              </p:cNvPr>
              <p:cNvSpPr txBox="1"/>
              <p:nvPr/>
            </p:nvSpPr>
            <p:spPr>
              <a:xfrm>
                <a:off x="4060880" y="3498740"/>
                <a:ext cx="2749503" cy="161647"/>
              </a:xfrm>
              <a:prstGeom prst="rect">
                <a:avLst/>
              </a:prstGeom>
            </p:spPr>
            <p:txBody>
              <a:bodyPr lIns="0" tIns="0" rIns="0" bIns="0" rtlCol="0" anchor="t">
                <a:spAutoFit/>
              </a:bodyPr>
              <a:lstStyle/>
              <a:p>
                <a:pPr marL="0" lvl="0" indent="0" algn="l">
                  <a:lnSpc>
                    <a:spcPts val="1299"/>
                  </a:lnSpc>
                </a:pPr>
                <a:r>
                  <a:rPr lang="en-US" sz="999" b="1" u="none" strike="noStrike" dirty="0">
                    <a:solidFill>
                      <a:srgbClr val="121722"/>
                    </a:solidFill>
                    <a:latin typeface="DM Sans" pitchFamily="2" charset="0"/>
                  </a:rPr>
                  <a:t>Dear Quirkify Studio Family,</a:t>
                </a:r>
              </a:p>
            </p:txBody>
          </p:sp>
        </p:grpSp>
        <p:grpSp>
          <p:nvGrpSpPr>
            <p:cNvPr id="9" name="Group 8">
              <a:extLst>
                <a:ext uri="{FF2B5EF4-FFF2-40B4-BE49-F238E27FC236}">
                  <a16:creationId xmlns:a16="http://schemas.microsoft.com/office/drawing/2014/main" id="{718DAE1F-8CF4-C928-F959-1D2CAB4294FA}"/>
                </a:ext>
              </a:extLst>
            </p:cNvPr>
            <p:cNvGrpSpPr/>
            <p:nvPr/>
          </p:nvGrpSpPr>
          <p:grpSpPr>
            <a:xfrm>
              <a:off x="756000" y="756000"/>
              <a:ext cx="6048000" cy="462217"/>
              <a:chOff x="756000" y="756000"/>
              <a:chExt cx="6048000" cy="462217"/>
            </a:xfrm>
          </p:grpSpPr>
          <p:sp>
            <p:nvSpPr>
              <p:cNvPr id="15" name="TextBox 15"/>
              <p:cNvSpPr txBox="1"/>
              <p:nvPr/>
            </p:nvSpPr>
            <p:spPr>
              <a:xfrm>
                <a:off x="4420388" y="797396"/>
                <a:ext cx="2383612" cy="420821"/>
              </a:xfrm>
              <a:prstGeom prst="rect">
                <a:avLst/>
              </a:prstGeom>
            </p:spPr>
            <p:txBody>
              <a:bodyPr lIns="0" tIns="0" rIns="0" bIns="0" rtlCol="0" anchor="t">
                <a:spAutoFit/>
              </a:bodyPr>
              <a:lstStyle/>
              <a:p>
                <a:pPr algn="r">
                  <a:lnSpc>
                    <a:spcPts val="1079"/>
                  </a:lnSpc>
                </a:pPr>
                <a:r>
                  <a:rPr lang="en-US" sz="899" dirty="0">
                    <a:solidFill>
                      <a:srgbClr val="2B2B2B"/>
                    </a:solidFill>
                    <a:latin typeface="DM Sans" pitchFamily="2" charset="0"/>
                  </a:rPr>
                  <a:t>123 Anywhere St., Any City</a:t>
                </a:r>
              </a:p>
              <a:p>
                <a:pPr algn="r">
                  <a:lnSpc>
                    <a:spcPts val="1079"/>
                  </a:lnSpc>
                </a:pPr>
                <a:r>
                  <a:rPr lang="en-US" sz="899" dirty="0">
                    <a:solidFill>
                      <a:srgbClr val="2B2B2B"/>
                    </a:solidFill>
                    <a:latin typeface="DM Sans" pitchFamily="2" charset="0"/>
                  </a:rPr>
                  <a:t>+123-456-7890</a:t>
                </a:r>
              </a:p>
              <a:p>
                <a:pPr algn="r">
                  <a:lnSpc>
                    <a:spcPts val="1079"/>
                  </a:lnSpc>
                </a:pPr>
                <a:r>
                  <a:rPr lang="en-US" sz="899" dirty="0">
                    <a:solidFill>
                      <a:srgbClr val="2B2B2B"/>
                    </a:solidFill>
                    <a:latin typeface="DM Sans" pitchFamily="2" charset="0"/>
                  </a:rPr>
                  <a:t>www.Quirkifystudio.com</a:t>
                </a:r>
              </a:p>
            </p:txBody>
          </p:sp>
          <p:sp>
            <p:nvSpPr>
              <p:cNvPr id="16" name="Freeform 16"/>
              <p:cNvSpPr/>
              <p:nvPr/>
            </p:nvSpPr>
            <p:spPr>
              <a:xfrm>
                <a:off x="756000" y="756000"/>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7" name="TextBox 17"/>
              <p:cNvSpPr txBox="1"/>
              <p:nvPr/>
            </p:nvSpPr>
            <p:spPr>
              <a:xfrm>
                <a:off x="1346075" y="756000"/>
                <a:ext cx="1191707" cy="461665"/>
              </a:xfrm>
              <a:prstGeom prst="rect">
                <a:avLst/>
              </a:prstGeom>
            </p:spPr>
            <p:txBody>
              <a:bodyPr lIns="0" tIns="0" rIns="0" bIns="0" rtlCol="0" anchor="t">
                <a:spAutoFit/>
              </a:bodyPr>
              <a:lstStyle/>
              <a:p>
                <a:pPr>
                  <a:lnSpc>
                    <a:spcPts val="1817"/>
                  </a:lnSpc>
                </a:pPr>
                <a:r>
                  <a:rPr lang="en-US" sz="1502" b="1" dirty="0">
                    <a:solidFill>
                      <a:srgbClr val="121722"/>
                    </a:solidFill>
                    <a:latin typeface="Red Hat Display" panose="02010303040201060303" pitchFamily="2" charset="0"/>
                  </a:rPr>
                  <a:t>QUIRKIFY </a:t>
                </a:r>
              </a:p>
              <a:p>
                <a:pPr>
                  <a:lnSpc>
                    <a:spcPts val="1817"/>
                  </a:lnSpc>
                </a:pPr>
                <a:r>
                  <a:rPr lang="en-US" sz="1502" b="1" dirty="0">
                    <a:solidFill>
                      <a:srgbClr val="121722"/>
                    </a:solidFill>
                    <a:latin typeface="Red Hat Display" panose="02010303040201060303" pitchFamily="2" charset="0"/>
                  </a:rPr>
                  <a:t>STUDIO</a:t>
                </a:r>
              </a:p>
            </p:txBody>
          </p:sp>
        </p:grpSp>
        <p:sp>
          <p:nvSpPr>
            <p:cNvPr id="13" name="TemplateLAB"/>
            <p:cNvSpPr/>
            <p:nvPr/>
          </p:nvSpPr>
          <p:spPr>
            <a:xfrm>
              <a:off x="756000"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1722"/>
        </a:solidFill>
        <a:effectLst/>
      </p:bgPr>
    </p:bg>
    <p:spTree>
      <p:nvGrpSpPr>
        <p:cNvPr id="1" name=""/>
        <p:cNvGrpSpPr/>
        <p:nvPr/>
      </p:nvGrpSpPr>
      <p:grpSpPr>
        <a:xfrm>
          <a:off x="0" y="0"/>
          <a:ext cx="0" cy="0"/>
          <a:chOff x="0" y="0"/>
          <a:chExt cx="0" cy="0"/>
        </a:xfrm>
      </p:grpSpPr>
      <p:grpSp>
        <p:nvGrpSpPr>
          <p:cNvPr id="29" name="Group 7 - Page 4">
            <a:extLst>
              <a:ext uri="{FF2B5EF4-FFF2-40B4-BE49-F238E27FC236}">
                <a16:creationId xmlns:a16="http://schemas.microsoft.com/office/drawing/2014/main" id="{510E1D9C-3F81-4C06-6D99-70E597FF8A58}"/>
              </a:ext>
            </a:extLst>
          </p:cNvPr>
          <p:cNvGrpSpPr/>
          <p:nvPr/>
        </p:nvGrpSpPr>
        <p:grpSpPr>
          <a:xfrm>
            <a:off x="756000" y="756000"/>
            <a:ext cx="6048000" cy="9416022"/>
            <a:chOff x="756000" y="756000"/>
            <a:chExt cx="6048000" cy="9416022"/>
          </a:xfrm>
        </p:grpSpPr>
        <p:sp>
          <p:nvSpPr>
            <p:cNvPr id="25" name="TextBox 25"/>
            <p:cNvSpPr txBox="1"/>
            <p:nvPr/>
          </p:nvSpPr>
          <p:spPr>
            <a:xfrm>
              <a:off x="756000" y="10015056"/>
              <a:ext cx="986324" cy="156966"/>
            </a:xfrm>
            <a:prstGeom prst="rect">
              <a:avLst/>
            </a:prstGeom>
          </p:spPr>
          <p:txBody>
            <a:bodyPr lIns="0" tIns="0" rIns="0" bIns="0" rtlCol="0" anchor="t">
              <a:spAutoFit/>
            </a:bodyPr>
            <a:lstStyle/>
            <a:p>
              <a:pPr marL="0" lvl="0" indent="0" algn="just">
                <a:lnSpc>
                  <a:spcPts val="1260"/>
                </a:lnSpc>
                <a:spcBef>
                  <a:spcPct val="0"/>
                </a:spcBef>
              </a:pPr>
              <a:r>
                <a:rPr lang="en-US" sz="900" b="1" dirty="0">
                  <a:solidFill>
                    <a:srgbClr val="FFFFFF"/>
                  </a:solidFill>
                  <a:latin typeface="Red Hat Display" panose="02010303040201060303" pitchFamily="2" charset="0"/>
                </a:rPr>
                <a:t>PAGE 4 </a:t>
              </a:r>
              <a:r>
                <a:rPr lang="en-US" sz="900" b="1" dirty="0">
                  <a:solidFill>
                    <a:srgbClr val="FFFFFF"/>
                  </a:solidFill>
                  <a:latin typeface="Red Hat Display"/>
                </a:rPr>
                <a:t>I</a:t>
              </a:r>
            </a:p>
          </p:txBody>
        </p:sp>
        <p:grpSp>
          <p:nvGrpSpPr>
            <p:cNvPr id="28" name="Group 27">
              <a:extLst>
                <a:ext uri="{FF2B5EF4-FFF2-40B4-BE49-F238E27FC236}">
                  <a16:creationId xmlns:a16="http://schemas.microsoft.com/office/drawing/2014/main" id="{1C0B5AE0-176F-513F-5C1B-F1671283EFAF}"/>
                </a:ext>
              </a:extLst>
            </p:cNvPr>
            <p:cNvGrpSpPr/>
            <p:nvPr/>
          </p:nvGrpSpPr>
          <p:grpSpPr>
            <a:xfrm>
              <a:off x="756000" y="6707657"/>
              <a:ext cx="6048000" cy="3029452"/>
              <a:chOff x="756000" y="6707657"/>
              <a:chExt cx="6048000" cy="3029452"/>
            </a:xfrm>
          </p:grpSpPr>
          <p:pic>
            <p:nvPicPr>
              <p:cNvPr id="3" name="Picture 3"/>
              <p:cNvPicPr>
                <a:picLocks noChangeAspect="1"/>
              </p:cNvPicPr>
              <p:nvPr/>
            </p:nvPicPr>
            <p:blipFill>
              <a:blip r:embed="rId2"/>
              <a:srcRect l="21551" r="21551"/>
              <a:stretch>
                <a:fillRect/>
              </a:stretch>
            </p:blipFill>
            <p:spPr>
              <a:xfrm>
                <a:off x="3780000" y="6707657"/>
                <a:ext cx="3024000" cy="3029451"/>
              </a:xfrm>
              <a:prstGeom prst="rect">
                <a:avLst/>
              </a:prstGeom>
            </p:spPr>
          </p:pic>
          <p:pic>
            <p:nvPicPr>
              <p:cNvPr id="5" name="Picture 5"/>
              <p:cNvPicPr>
                <a:picLocks noChangeAspect="1"/>
              </p:cNvPicPr>
              <p:nvPr/>
            </p:nvPicPr>
            <p:blipFill>
              <a:blip r:embed="rId3"/>
              <a:srcRect l="27210" t="1096" b="28306"/>
              <a:stretch>
                <a:fillRect/>
              </a:stretch>
            </p:blipFill>
            <p:spPr>
              <a:xfrm>
                <a:off x="756000" y="8222383"/>
                <a:ext cx="2970113" cy="1514726"/>
              </a:xfrm>
              <a:prstGeom prst="rect">
                <a:avLst/>
              </a:prstGeom>
            </p:spPr>
          </p:pic>
          <p:pic>
            <p:nvPicPr>
              <p:cNvPr id="7" name="Picture 7"/>
              <p:cNvPicPr>
                <a:picLocks noChangeAspect="1"/>
              </p:cNvPicPr>
              <p:nvPr/>
            </p:nvPicPr>
            <p:blipFill>
              <a:blip r:embed="rId4"/>
              <a:srcRect t="12972" b="12972"/>
              <a:stretch>
                <a:fillRect/>
              </a:stretch>
            </p:blipFill>
            <p:spPr>
              <a:xfrm>
                <a:off x="756000" y="6707657"/>
                <a:ext cx="2970113" cy="1465439"/>
              </a:xfrm>
              <a:prstGeom prst="rect">
                <a:avLst/>
              </a:prstGeom>
            </p:spPr>
          </p:pic>
        </p:grpSp>
        <p:grpSp>
          <p:nvGrpSpPr>
            <p:cNvPr id="27" name="Group 26">
              <a:extLst>
                <a:ext uri="{FF2B5EF4-FFF2-40B4-BE49-F238E27FC236}">
                  <a16:creationId xmlns:a16="http://schemas.microsoft.com/office/drawing/2014/main" id="{B21AF91A-8C96-1D6E-1E7E-200F7BEEA27E}"/>
                </a:ext>
              </a:extLst>
            </p:cNvPr>
            <p:cNvGrpSpPr/>
            <p:nvPr/>
          </p:nvGrpSpPr>
          <p:grpSpPr>
            <a:xfrm>
              <a:off x="756000" y="2792022"/>
              <a:ext cx="6048000" cy="3460359"/>
              <a:chOff x="756000" y="2792022"/>
              <a:chExt cx="6048000" cy="3460359"/>
            </a:xfrm>
          </p:grpSpPr>
          <p:sp>
            <p:nvSpPr>
              <p:cNvPr id="8" name="AutoShape 8"/>
              <p:cNvSpPr/>
              <p:nvPr/>
            </p:nvSpPr>
            <p:spPr>
              <a:xfrm>
                <a:off x="756000" y="5171668"/>
                <a:ext cx="6048000" cy="0"/>
              </a:xfrm>
              <a:prstGeom prst="line">
                <a:avLst/>
              </a:prstGeom>
              <a:ln w="9525" cap="rnd">
                <a:solidFill>
                  <a:srgbClr val="FFFFFF">
                    <a:alpha val="23922"/>
                  </a:srgbClr>
                </a:solidFill>
                <a:prstDash val="solid"/>
                <a:headEnd type="none" w="sm" len="sm"/>
                <a:tailEnd type="none" w="sm" len="sm"/>
              </a:ln>
            </p:spPr>
            <p:txBody>
              <a:bodyPr/>
              <a:lstStyle/>
              <a:p>
                <a:endParaRPr lang="en-US" dirty="0"/>
              </a:p>
            </p:txBody>
          </p:sp>
          <p:sp>
            <p:nvSpPr>
              <p:cNvPr id="9" name="AutoShape 9"/>
              <p:cNvSpPr/>
              <p:nvPr/>
            </p:nvSpPr>
            <p:spPr>
              <a:xfrm>
                <a:off x="756000" y="3868769"/>
                <a:ext cx="6048000" cy="0"/>
              </a:xfrm>
              <a:prstGeom prst="line">
                <a:avLst/>
              </a:prstGeom>
              <a:ln w="9525" cap="rnd">
                <a:solidFill>
                  <a:srgbClr val="FFFFFF">
                    <a:alpha val="23922"/>
                  </a:srgbClr>
                </a:solidFill>
                <a:prstDash val="solid"/>
                <a:headEnd type="none" w="sm" len="sm"/>
                <a:tailEnd type="none" w="sm" len="sm"/>
              </a:ln>
            </p:spPr>
            <p:txBody>
              <a:bodyPr/>
              <a:lstStyle/>
              <a:p>
                <a:endParaRPr lang="en-US" dirty="0"/>
              </a:p>
            </p:txBody>
          </p:sp>
          <p:grpSp>
            <p:nvGrpSpPr>
              <p:cNvPr id="6" name="Group 5">
                <a:extLst>
                  <a:ext uri="{FF2B5EF4-FFF2-40B4-BE49-F238E27FC236}">
                    <a16:creationId xmlns:a16="http://schemas.microsoft.com/office/drawing/2014/main" id="{E2EC1802-4EE8-5F4D-2449-C1B97854300A}"/>
                  </a:ext>
                </a:extLst>
              </p:cNvPr>
              <p:cNvGrpSpPr/>
              <p:nvPr/>
            </p:nvGrpSpPr>
            <p:grpSpPr>
              <a:xfrm>
                <a:off x="756000" y="2792022"/>
                <a:ext cx="6048000" cy="845297"/>
                <a:chOff x="756000" y="2792022"/>
                <a:chExt cx="6048000" cy="845297"/>
              </a:xfrm>
            </p:grpSpPr>
            <p:sp>
              <p:nvSpPr>
                <p:cNvPr id="16" name="TextBox 16"/>
                <p:cNvSpPr txBox="1"/>
                <p:nvPr/>
              </p:nvSpPr>
              <p:spPr>
                <a:xfrm>
                  <a:off x="756000" y="2792022"/>
                  <a:ext cx="2253629" cy="424147"/>
                </a:xfrm>
                <a:prstGeom prst="rect">
                  <a:avLst/>
                </a:prstGeom>
              </p:spPr>
              <p:txBody>
                <a:bodyPr lIns="0" tIns="0" rIns="0" bIns="0" rtlCol="0" anchor="t">
                  <a:spAutoFit/>
                </a:bodyPr>
                <a:lstStyle/>
                <a:p>
                  <a:pPr marL="0" lvl="0" indent="0" algn="l">
                    <a:lnSpc>
                      <a:spcPts val="3200"/>
                    </a:lnSpc>
                    <a:spcBef>
                      <a:spcPct val="0"/>
                    </a:spcBef>
                  </a:pPr>
                  <a:r>
                    <a:rPr lang="en-US" sz="3200" b="1" spc="-160" dirty="0">
                      <a:solidFill>
                        <a:srgbClr val="D1FF95"/>
                      </a:solidFill>
                      <a:latin typeface="Red Hat Display" panose="02010303040201060303" pitchFamily="2" charset="0"/>
                    </a:rPr>
                    <a:t>01</a:t>
                  </a:r>
                </a:p>
              </p:txBody>
            </p:sp>
            <p:sp>
              <p:nvSpPr>
                <p:cNvPr id="17" name="TextBox 17"/>
                <p:cNvSpPr txBox="1"/>
                <p:nvPr/>
              </p:nvSpPr>
              <p:spPr>
                <a:xfrm>
                  <a:off x="756000" y="3216169"/>
                  <a:ext cx="2571764"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ACCESS </a:t>
                  </a:r>
                </a:p>
                <a:p>
                  <a:pPr>
                    <a:lnSpc>
                      <a:spcPts val="1375"/>
                    </a:lnSpc>
                  </a:pPr>
                  <a:r>
                    <a:rPr lang="en-US" sz="1100" b="1" dirty="0">
                      <a:solidFill>
                        <a:srgbClr val="FFFFFF"/>
                      </a:solidFill>
                      <a:latin typeface="Red Hat Display" panose="02010303040201060303" pitchFamily="2" charset="0"/>
                    </a:rPr>
                    <a:t>CONTROL MEASURES</a:t>
                  </a:r>
                </a:p>
              </p:txBody>
            </p:sp>
            <p:sp>
              <p:nvSpPr>
                <p:cNvPr id="18" name="TextBox 18"/>
                <p:cNvSpPr txBox="1"/>
                <p:nvPr/>
              </p:nvSpPr>
              <p:spPr>
                <a:xfrm>
                  <a:off x="2894502" y="2979190"/>
                  <a:ext cx="3909498" cy="658129"/>
                </a:xfrm>
                <a:prstGeom prst="rect">
                  <a:avLst/>
                </a:prstGeom>
              </p:spPr>
              <p:txBody>
                <a:bodyPr lIns="0" tIns="0" rIns="0" bIns="0" rtlCol="0" anchor="t">
                  <a:spAutoFit/>
                </a:bodyPr>
                <a:lstStyle/>
                <a:p>
                  <a:pPr marL="0" lvl="0" indent="0" algn="l">
                    <a:lnSpc>
                      <a:spcPts val="1260"/>
                    </a:lnSpc>
                    <a:spcBef>
                      <a:spcPct val="0"/>
                    </a:spcBef>
                  </a:pPr>
                  <a:r>
                    <a:rPr lang="en-US" sz="900" dirty="0">
                      <a:solidFill>
                        <a:srgbClr val="FFFFFF">
                          <a:alpha val="94902"/>
                        </a:srgbClr>
                      </a:solidFill>
                      <a:latin typeface="DM Sans" pitchFamily="2" charset="0"/>
                    </a:rPr>
                    <a:t>Access control systems regulate workplace entry, ensuring only authorized individuals gain access. By using key cards or biometrics, organizations enhance security against internal threats and external unauthorized entry, safeguarding personnel and assets.</a:t>
                  </a:r>
                </a:p>
              </p:txBody>
            </p:sp>
          </p:grpSp>
          <p:grpSp>
            <p:nvGrpSpPr>
              <p:cNvPr id="11" name="Group 10">
                <a:extLst>
                  <a:ext uri="{FF2B5EF4-FFF2-40B4-BE49-F238E27FC236}">
                    <a16:creationId xmlns:a16="http://schemas.microsoft.com/office/drawing/2014/main" id="{1C9DC7E2-9DD7-93E7-696D-F7D364F29BA7}"/>
                  </a:ext>
                </a:extLst>
              </p:cNvPr>
              <p:cNvGrpSpPr/>
              <p:nvPr/>
            </p:nvGrpSpPr>
            <p:grpSpPr>
              <a:xfrm>
                <a:off x="756000" y="4100219"/>
                <a:ext cx="6048000" cy="839999"/>
                <a:chOff x="756000" y="4097421"/>
                <a:chExt cx="6048000" cy="839999"/>
              </a:xfrm>
            </p:grpSpPr>
            <p:sp>
              <p:nvSpPr>
                <p:cNvPr id="19" name="TextBox 19"/>
                <p:cNvSpPr txBox="1"/>
                <p:nvPr/>
              </p:nvSpPr>
              <p:spPr>
                <a:xfrm>
                  <a:off x="756000" y="4097421"/>
                  <a:ext cx="2253629" cy="424180"/>
                </a:xfrm>
                <a:prstGeom prst="rect">
                  <a:avLst/>
                </a:prstGeom>
              </p:spPr>
              <p:txBody>
                <a:bodyPr lIns="0" tIns="0" rIns="0" bIns="0" rtlCol="0" anchor="t">
                  <a:spAutoFit/>
                </a:bodyPr>
                <a:lstStyle/>
                <a:p>
                  <a:pPr marL="0" lvl="0" indent="0" algn="l">
                    <a:lnSpc>
                      <a:spcPts val="3200"/>
                    </a:lnSpc>
                    <a:spcBef>
                      <a:spcPct val="0"/>
                    </a:spcBef>
                  </a:pPr>
                  <a:r>
                    <a:rPr lang="en-US" sz="3200" b="1" spc="-160" dirty="0">
                      <a:solidFill>
                        <a:srgbClr val="D1FF95"/>
                      </a:solidFill>
                      <a:latin typeface="Red Hat Display" panose="02010303040201060303" pitchFamily="2" charset="0"/>
                    </a:rPr>
                    <a:t>02</a:t>
                  </a:r>
                </a:p>
              </p:txBody>
            </p:sp>
            <p:sp>
              <p:nvSpPr>
                <p:cNvPr id="20" name="TextBox 20"/>
                <p:cNvSpPr txBox="1"/>
                <p:nvPr/>
              </p:nvSpPr>
              <p:spPr>
                <a:xfrm>
                  <a:off x="756000" y="4521601"/>
                  <a:ext cx="2571764"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EMERGENCY </a:t>
                  </a:r>
                </a:p>
                <a:p>
                  <a:pPr>
                    <a:lnSpc>
                      <a:spcPts val="1375"/>
                    </a:lnSpc>
                  </a:pPr>
                  <a:r>
                    <a:rPr lang="en-US" sz="1100" b="1" dirty="0">
                      <a:solidFill>
                        <a:srgbClr val="FFFFFF"/>
                      </a:solidFill>
                      <a:latin typeface="Red Hat Display" panose="02010303040201060303" pitchFamily="2" charset="0"/>
                    </a:rPr>
                    <a:t>RESPONSE PLANNING</a:t>
                  </a:r>
                </a:p>
              </p:txBody>
            </p:sp>
            <p:sp>
              <p:nvSpPr>
                <p:cNvPr id="21" name="TextBox 21"/>
                <p:cNvSpPr txBox="1"/>
                <p:nvPr/>
              </p:nvSpPr>
              <p:spPr>
                <a:xfrm>
                  <a:off x="2894502" y="4279291"/>
                  <a:ext cx="3909498" cy="658129"/>
                </a:xfrm>
                <a:prstGeom prst="rect">
                  <a:avLst/>
                </a:prstGeom>
              </p:spPr>
              <p:txBody>
                <a:bodyPr lIns="0" tIns="0" rIns="0" bIns="0" rtlCol="0" anchor="t">
                  <a:spAutoFit/>
                </a:bodyPr>
                <a:lstStyle/>
                <a:p>
                  <a:pPr marL="0" lvl="0" indent="0" algn="l">
                    <a:lnSpc>
                      <a:spcPts val="1260"/>
                    </a:lnSpc>
                    <a:spcBef>
                      <a:spcPct val="0"/>
                    </a:spcBef>
                  </a:pPr>
                  <a:r>
                    <a:rPr lang="en-US" sz="900" u="none" strike="noStrike" dirty="0">
                      <a:solidFill>
                        <a:srgbClr val="FFFFFF">
                          <a:alpha val="94902"/>
                        </a:srgbClr>
                      </a:solidFill>
                      <a:latin typeface="DM Sans" pitchFamily="2" charset="0"/>
                    </a:rPr>
                    <a:t>Emergency response planning encompasses strategies for addressing various workplace crises, considering both human and external factors. </a:t>
                  </a:r>
                </a:p>
                <a:p>
                  <a:pPr marL="0" lvl="0" indent="0" algn="l">
                    <a:lnSpc>
                      <a:spcPts val="1260"/>
                    </a:lnSpc>
                    <a:spcBef>
                      <a:spcPct val="0"/>
                    </a:spcBef>
                  </a:pPr>
                  <a:r>
                    <a:rPr lang="en-US" sz="900" u="none" strike="noStrike" dirty="0">
                      <a:solidFill>
                        <a:srgbClr val="FFFFFF">
                          <a:alpha val="94902"/>
                        </a:srgbClr>
                      </a:solidFill>
                      <a:latin typeface="DM Sans" pitchFamily="2" charset="0"/>
                    </a:rPr>
                    <a:t>It includes drills, communication protocols, and predefined evacuation routes, ensuring a coordinated and effective response to emergencies.</a:t>
                  </a:r>
                </a:p>
              </p:txBody>
            </p:sp>
          </p:grpSp>
          <p:grpSp>
            <p:nvGrpSpPr>
              <p:cNvPr id="26" name="Group 25">
                <a:extLst>
                  <a:ext uri="{FF2B5EF4-FFF2-40B4-BE49-F238E27FC236}">
                    <a16:creationId xmlns:a16="http://schemas.microsoft.com/office/drawing/2014/main" id="{DD3AF4D2-9697-7E62-90AF-D8730909771E}"/>
                  </a:ext>
                </a:extLst>
              </p:cNvPr>
              <p:cNvGrpSpPr/>
              <p:nvPr/>
            </p:nvGrpSpPr>
            <p:grpSpPr>
              <a:xfrm>
                <a:off x="756000" y="5403117"/>
                <a:ext cx="6048000" cy="849264"/>
                <a:chOff x="756000" y="5403117"/>
                <a:chExt cx="6048000" cy="849264"/>
              </a:xfrm>
            </p:grpSpPr>
            <p:sp>
              <p:nvSpPr>
                <p:cNvPr id="22" name="TextBox 22"/>
                <p:cNvSpPr txBox="1"/>
                <p:nvPr/>
              </p:nvSpPr>
              <p:spPr>
                <a:xfrm>
                  <a:off x="756000" y="5403117"/>
                  <a:ext cx="2253629" cy="424180"/>
                </a:xfrm>
                <a:prstGeom prst="rect">
                  <a:avLst/>
                </a:prstGeom>
              </p:spPr>
              <p:txBody>
                <a:bodyPr lIns="0" tIns="0" rIns="0" bIns="0" rtlCol="0" anchor="t">
                  <a:spAutoFit/>
                </a:bodyPr>
                <a:lstStyle/>
                <a:p>
                  <a:pPr marL="0" lvl="0" indent="0" algn="l">
                    <a:lnSpc>
                      <a:spcPts val="3200"/>
                    </a:lnSpc>
                    <a:spcBef>
                      <a:spcPct val="0"/>
                    </a:spcBef>
                  </a:pPr>
                  <a:r>
                    <a:rPr lang="en-US" sz="3200" b="1" spc="-160" dirty="0">
                      <a:solidFill>
                        <a:srgbClr val="D1FF95"/>
                      </a:solidFill>
                      <a:latin typeface="Red Hat Display" panose="02010303040201060303" pitchFamily="2" charset="0"/>
                    </a:rPr>
                    <a:t>03</a:t>
                  </a:r>
                </a:p>
              </p:txBody>
            </p:sp>
            <p:sp>
              <p:nvSpPr>
                <p:cNvPr id="23" name="TextBox 23"/>
                <p:cNvSpPr txBox="1"/>
                <p:nvPr/>
              </p:nvSpPr>
              <p:spPr>
                <a:xfrm>
                  <a:off x="756000" y="5827297"/>
                  <a:ext cx="2571764"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CONFLICT </a:t>
                  </a:r>
                </a:p>
                <a:p>
                  <a:pPr>
                    <a:lnSpc>
                      <a:spcPts val="1375"/>
                    </a:lnSpc>
                  </a:pPr>
                  <a:r>
                    <a:rPr lang="en-US" sz="1100" b="1" dirty="0">
                      <a:solidFill>
                        <a:srgbClr val="FFFFFF"/>
                      </a:solidFill>
                      <a:latin typeface="Red Hat Display" panose="02010303040201060303" pitchFamily="2" charset="0"/>
                    </a:rPr>
                    <a:t>RESOLUTION TRAINING</a:t>
                  </a:r>
                </a:p>
              </p:txBody>
            </p:sp>
            <p:sp>
              <p:nvSpPr>
                <p:cNvPr id="24" name="TextBox 24"/>
                <p:cNvSpPr txBox="1"/>
                <p:nvPr/>
              </p:nvSpPr>
              <p:spPr>
                <a:xfrm>
                  <a:off x="2894502" y="5594252"/>
                  <a:ext cx="3909498" cy="658129"/>
                </a:xfrm>
                <a:prstGeom prst="rect">
                  <a:avLst/>
                </a:prstGeom>
              </p:spPr>
              <p:txBody>
                <a:bodyPr lIns="0" tIns="0" rIns="0" bIns="0" rtlCol="0" anchor="t">
                  <a:spAutoFit/>
                </a:bodyPr>
                <a:lstStyle/>
                <a:p>
                  <a:pPr>
                    <a:lnSpc>
                      <a:spcPts val="1260"/>
                    </a:lnSpc>
                  </a:pPr>
                  <a:r>
                    <a:rPr lang="en-US" sz="900" dirty="0">
                      <a:solidFill>
                        <a:srgbClr val="FFFFFF">
                          <a:alpha val="94902"/>
                        </a:srgbClr>
                      </a:solidFill>
                      <a:latin typeface="DM Sans" pitchFamily="2" charset="0"/>
                    </a:rPr>
                    <a:t>Conflict resolution training empowers employees with effective interpersonal skills, equipping them with communication and </a:t>
                  </a:r>
                </a:p>
                <a:p>
                  <a:pPr marL="0" lvl="0" indent="0" algn="l">
                    <a:lnSpc>
                      <a:spcPts val="1260"/>
                    </a:lnSpc>
                    <a:spcBef>
                      <a:spcPct val="0"/>
                    </a:spcBef>
                  </a:pPr>
                  <a:r>
                    <a:rPr lang="en-US" sz="900" dirty="0">
                      <a:solidFill>
                        <a:srgbClr val="FFFFFF">
                          <a:alpha val="94902"/>
                        </a:srgbClr>
                      </a:solidFill>
                      <a:latin typeface="DM Sans" pitchFamily="2" charset="0"/>
                    </a:rPr>
                    <a:t>problem-solving tools. This reduces the potential for workplace disruptions caused by human conflicts within organizations.</a:t>
                  </a:r>
                </a:p>
              </p:txBody>
            </p:sp>
          </p:grpSp>
        </p:grpSp>
        <p:sp>
          <p:nvSpPr>
            <p:cNvPr id="15" name="TextBox 15"/>
            <p:cNvSpPr txBox="1"/>
            <p:nvPr/>
          </p:nvSpPr>
          <p:spPr>
            <a:xfrm>
              <a:off x="756000" y="1658751"/>
              <a:ext cx="4710266" cy="544013"/>
            </a:xfrm>
            <a:prstGeom prst="rect">
              <a:avLst/>
            </a:prstGeom>
          </p:spPr>
          <p:txBody>
            <a:bodyPr lIns="0" tIns="0" rIns="0" bIns="0" rtlCol="0" anchor="t">
              <a:spAutoFit/>
            </a:bodyPr>
            <a:lstStyle/>
            <a:p>
              <a:pPr marL="0" lvl="0" indent="0" algn="l">
                <a:lnSpc>
                  <a:spcPts val="4227"/>
                </a:lnSpc>
                <a:spcBef>
                  <a:spcPct val="0"/>
                </a:spcBef>
              </a:pPr>
              <a:r>
                <a:rPr lang="en-US" sz="3850" b="1" dirty="0">
                  <a:solidFill>
                    <a:srgbClr val="FFFFFF"/>
                  </a:solidFill>
                  <a:latin typeface="Red Hat Display" panose="02010303040201060303" pitchFamily="2" charset="0"/>
                </a:rPr>
                <a:t>Safety First</a:t>
              </a:r>
            </a:p>
          </p:txBody>
        </p:sp>
        <p:grpSp>
          <p:nvGrpSpPr>
            <p:cNvPr id="4" name="Group 3">
              <a:extLst>
                <a:ext uri="{FF2B5EF4-FFF2-40B4-BE49-F238E27FC236}">
                  <a16:creationId xmlns:a16="http://schemas.microsoft.com/office/drawing/2014/main" id="{28CE3E02-234F-3FEE-2761-D2CE9A3DEE01}"/>
                </a:ext>
              </a:extLst>
            </p:cNvPr>
            <p:cNvGrpSpPr/>
            <p:nvPr/>
          </p:nvGrpSpPr>
          <p:grpSpPr>
            <a:xfrm>
              <a:off x="756000" y="756000"/>
              <a:ext cx="6048000" cy="462217"/>
              <a:chOff x="756000" y="756000"/>
              <a:chExt cx="6048000" cy="462217"/>
            </a:xfrm>
          </p:grpSpPr>
          <p:sp>
            <p:nvSpPr>
              <p:cNvPr id="12" name="TextBox 12"/>
              <p:cNvSpPr txBox="1"/>
              <p:nvPr/>
            </p:nvSpPr>
            <p:spPr>
              <a:xfrm>
                <a:off x="4420388" y="797396"/>
                <a:ext cx="2383612" cy="420821"/>
              </a:xfrm>
              <a:prstGeom prst="rect">
                <a:avLst/>
              </a:prstGeom>
            </p:spPr>
            <p:txBody>
              <a:bodyPr lIns="0" tIns="0" rIns="0" bIns="0" rtlCol="0" anchor="t">
                <a:spAutoFit/>
              </a:bodyPr>
              <a:lstStyle/>
              <a:p>
                <a:pPr algn="r">
                  <a:lnSpc>
                    <a:spcPts val="1079"/>
                  </a:lnSpc>
                </a:pPr>
                <a:r>
                  <a:rPr lang="en-US" sz="899" dirty="0">
                    <a:solidFill>
                      <a:srgbClr val="FFFFFF"/>
                    </a:solidFill>
                    <a:latin typeface="DM Sans" pitchFamily="2" charset="0"/>
                  </a:rPr>
                  <a:t>123 Anywhere St., Any City</a:t>
                </a:r>
              </a:p>
              <a:p>
                <a:pPr algn="r">
                  <a:lnSpc>
                    <a:spcPts val="1079"/>
                  </a:lnSpc>
                </a:pPr>
                <a:r>
                  <a:rPr lang="en-US" sz="899" dirty="0">
                    <a:solidFill>
                      <a:srgbClr val="FFFFFF"/>
                    </a:solidFill>
                    <a:latin typeface="DM Sans" pitchFamily="2" charset="0"/>
                  </a:rPr>
                  <a:t>+123-456-7890</a:t>
                </a:r>
              </a:p>
              <a:p>
                <a:pPr algn="r">
                  <a:lnSpc>
                    <a:spcPts val="1079"/>
                  </a:lnSpc>
                </a:pPr>
                <a:r>
                  <a:rPr lang="en-US" sz="899" dirty="0">
                    <a:solidFill>
                      <a:srgbClr val="FFFFFF"/>
                    </a:solidFill>
                    <a:latin typeface="DM Sans" pitchFamily="2" charset="0"/>
                  </a:rPr>
                  <a:t>www.Quirkifystudio.com</a:t>
                </a:r>
              </a:p>
            </p:txBody>
          </p:sp>
          <p:sp>
            <p:nvSpPr>
              <p:cNvPr id="13" name="Freeform 13"/>
              <p:cNvSpPr/>
              <p:nvPr/>
            </p:nvSpPr>
            <p:spPr>
              <a:xfrm>
                <a:off x="756000" y="756000"/>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4" name="TextBox 14"/>
              <p:cNvSpPr txBox="1"/>
              <p:nvPr/>
            </p:nvSpPr>
            <p:spPr>
              <a:xfrm>
                <a:off x="1346075" y="756000"/>
                <a:ext cx="1191707" cy="461665"/>
              </a:xfrm>
              <a:prstGeom prst="rect">
                <a:avLst/>
              </a:prstGeom>
            </p:spPr>
            <p:txBody>
              <a:bodyPr lIns="0" tIns="0" rIns="0" bIns="0" rtlCol="0" anchor="t">
                <a:spAutoFit/>
              </a:bodyPr>
              <a:lstStyle/>
              <a:p>
                <a:pPr>
                  <a:lnSpc>
                    <a:spcPts val="1817"/>
                  </a:lnSpc>
                </a:pPr>
                <a:r>
                  <a:rPr lang="en-US" sz="1502" b="1" dirty="0">
                    <a:solidFill>
                      <a:srgbClr val="FFFFFF"/>
                    </a:solidFill>
                    <a:latin typeface="Red Hat Display" panose="02010303040201060303" pitchFamily="2" charset="0"/>
                  </a:rPr>
                  <a:t>QUIRKIFY </a:t>
                </a:r>
              </a:p>
              <a:p>
                <a:pPr>
                  <a:lnSpc>
                    <a:spcPts val="1817"/>
                  </a:lnSpc>
                </a:pPr>
                <a:r>
                  <a:rPr lang="en-US" sz="1502" b="1" dirty="0">
                    <a:solidFill>
                      <a:srgbClr val="FFFFFF"/>
                    </a:solidFill>
                    <a:latin typeface="Red Hat Display" panose="02010303040201060303" pitchFamily="2" charset="0"/>
                  </a:rPr>
                  <a:t>STUDIO</a:t>
                </a:r>
              </a:p>
            </p:txBody>
          </p:sp>
        </p:grpSp>
        <p:sp>
          <p:nvSpPr>
            <p:cNvPr id="10" name="TemplateLAB"/>
            <p:cNvSpPr/>
            <p:nvPr/>
          </p:nvSpPr>
          <p:spPr>
            <a:xfrm>
              <a:off x="6071941"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7 - Page 5">
            <a:extLst>
              <a:ext uri="{FF2B5EF4-FFF2-40B4-BE49-F238E27FC236}">
                <a16:creationId xmlns:a16="http://schemas.microsoft.com/office/drawing/2014/main" id="{F6557C56-61D8-3C37-63F6-DB150CC7C037}"/>
              </a:ext>
            </a:extLst>
          </p:cNvPr>
          <p:cNvGrpSpPr/>
          <p:nvPr/>
        </p:nvGrpSpPr>
        <p:grpSpPr>
          <a:xfrm>
            <a:off x="756000" y="756000"/>
            <a:ext cx="6048000" cy="9416022"/>
            <a:chOff x="756000" y="756000"/>
            <a:chExt cx="6048000" cy="9416022"/>
          </a:xfrm>
        </p:grpSpPr>
        <p:sp>
          <p:nvSpPr>
            <p:cNvPr id="3" name="TextBox 3"/>
            <p:cNvSpPr txBox="1"/>
            <p:nvPr/>
          </p:nvSpPr>
          <p:spPr>
            <a:xfrm>
              <a:off x="5817676" y="10015056"/>
              <a:ext cx="986324" cy="156966"/>
            </a:xfrm>
            <a:prstGeom prst="rect">
              <a:avLst/>
            </a:prstGeom>
          </p:spPr>
          <p:txBody>
            <a:bodyPr lIns="0" tIns="0" rIns="0" bIns="0" rtlCol="0" anchor="t">
              <a:spAutoFit/>
            </a:bodyPr>
            <a:lstStyle/>
            <a:p>
              <a:pPr marL="0" lvl="0" indent="0" algn="r">
                <a:lnSpc>
                  <a:spcPts val="1260"/>
                </a:lnSpc>
                <a:spcBef>
                  <a:spcPct val="0"/>
                </a:spcBef>
              </a:pPr>
              <a:r>
                <a:rPr lang="en-US" sz="900" b="1" dirty="0">
                  <a:solidFill>
                    <a:srgbClr val="121722"/>
                  </a:solidFill>
                  <a:latin typeface="Red Hat Display"/>
                </a:rPr>
                <a:t> I </a:t>
              </a:r>
              <a:r>
                <a:rPr lang="en-US" sz="900" b="1" dirty="0">
                  <a:solidFill>
                    <a:srgbClr val="121722"/>
                  </a:solidFill>
                  <a:latin typeface="Red Hat Display" panose="02010303040201060303" pitchFamily="2" charset="0"/>
                </a:rPr>
                <a:t>PAGE 5</a:t>
              </a:r>
            </a:p>
          </p:txBody>
        </p:sp>
        <p:grpSp>
          <p:nvGrpSpPr>
            <p:cNvPr id="18" name="Group 17">
              <a:extLst>
                <a:ext uri="{FF2B5EF4-FFF2-40B4-BE49-F238E27FC236}">
                  <a16:creationId xmlns:a16="http://schemas.microsoft.com/office/drawing/2014/main" id="{35444C7F-0B77-C3C8-B899-46959A378B93}"/>
                </a:ext>
              </a:extLst>
            </p:cNvPr>
            <p:cNvGrpSpPr/>
            <p:nvPr/>
          </p:nvGrpSpPr>
          <p:grpSpPr>
            <a:xfrm>
              <a:off x="756000" y="2623173"/>
              <a:ext cx="6048000" cy="7068963"/>
              <a:chOff x="756000" y="2623173"/>
              <a:chExt cx="6048000" cy="7068963"/>
            </a:xfrm>
          </p:grpSpPr>
          <p:pic>
            <p:nvPicPr>
              <p:cNvPr id="5" name="Picture 5"/>
              <p:cNvPicPr>
                <a:picLocks noChangeAspect="1"/>
              </p:cNvPicPr>
              <p:nvPr/>
            </p:nvPicPr>
            <p:blipFill>
              <a:blip r:embed="rId3"/>
              <a:srcRect t="3783" b="3783"/>
              <a:stretch>
                <a:fillRect/>
              </a:stretch>
            </p:blipFill>
            <p:spPr>
              <a:xfrm>
                <a:off x="756000" y="2623173"/>
                <a:ext cx="6048000" cy="3726919"/>
              </a:xfrm>
              <a:prstGeom prst="rect">
                <a:avLst/>
              </a:prstGeom>
            </p:spPr>
          </p:pic>
          <p:grpSp>
            <p:nvGrpSpPr>
              <p:cNvPr id="17" name="Group 16">
                <a:extLst>
                  <a:ext uri="{FF2B5EF4-FFF2-40B4-BE49-F238E27FC236}">
                    <a16:creationId xmlns:a16="http://schemas.microsoft.com/office/drawing/2014/main" id="{EA235034-0618-78BD-3BD3-404A671496EC}"/>
                  </a:ext>
                </a:extLst>
              </p:cNvPr>
              <p:cNvGrpSpPr/>
              <p:nvPr/>
            </p:nvGrpSpPr>
            <p:grpSpPr>
              <a:xfrm>
                <a:off x="756000" y="8536059"/>
                <a:ext cx="6022305" cy="1156077"/>
                <a:chOff x="756000" y="8536059"/>
                <a:chExt cx="6022305" cy="1156077"/>
              </a:xfrm>
            </p:grpSpPr>
            <p:sp>
              <p:nvSpPr>
                <p:cNvPr id="6" name="TextBox 6"/>
                <p:cNvSpPr txBox="1"/>
                <p:nvPr/>
              </p:nvSpPr>
              <p:spPr>
                <a:xfrm>
                  <a:off x="756000" y="8536059"/>
                  <a:ext cx="5242012" cy="202556"/>
                </a:xfrm>
                <a:prstGeom prst="rect">
                  <a:avLst/>
                </a:prstGeom>
              </p:spPr>
              <p:txBody>
                <a:bodyPr lIns="0" tIns="0" rIns="0" bIns="0" rtlCol="0" anchor="t">
                  <a:spAutoFit/>
                </a:bodyPr>
                <a:lstStyle/>
                <a:p>
                  <a:pPr>
                    <a:lnSpc>
                      <a:spcPts val="1650"/>
                    </a:lnSpc>
                  </a:pPr>
                  <a:r>
                    <a:rPr lang="en-US" sz="1100" b="1" dirty="0">
                      <a:solidFill>
                        <a:srgbClr val="121722"/>
                      </a:solidFill>
                      <a:latin typeface="Red Hat Display" panose="02010303040201060303" pitchFamily="2" charset="0"/>
                    </a:rPr>
                    <a:t>Synergistic Efforts for Effective Team Collaboration</a:t>
                  </a:r>
                </a:p>
              </p:txBody>
            </p:sp>
            <p:sp>
              <p:nvSpPr>
                <p:cNvPr id="7" name="TextBox 7"/>
                <p:cNvSpPr txBox="1"/>
                <p:nvPr/>
              </p:nvSpPr>
              <p:spPr>
                <a:xfrm>
                  <a:off x="756000" y="8840602"/>
                  <a:ext cx="6022305" cy="851534"/>
                </a:xfrm>
                <a:prstGeom prst="rect">
                  <a:avLst/>
                </a:prstGeom>
              </p:spPr>
              <p:txBody>
                <a:bodyPr lIns="0" tIns="0" rIns="0" bIns="0" rtlCol="0" anchor="t">
                  <a:spAutoFit/>
                </a:bodyPr>
                <a:lstStyle/>
                <a:p>
                  <a:pPr>
                    <a:lnSpc>
                      <a:spcPts val="1349"/>
                    </a:lnSpc>
                  </a:pPr>
                  <a:r>
                    <a:rPr lang="en-US" sz="899" dirty="0">
                      <a:solidFill>
                        <a:srgbClr val="2B2B2B"/>
                      </a:solidFill>
                      <a:latin typeface="DM Sans" pitchFamily="2" charset="0"/>
                    </a:rPr>
                    <a:t>Fostering a workplace that encourages collaborative efforts among team members toward shared goals </a:t>
                  </a:r>
                </a:p>
                <a:p>
                  <a:pPr marL="0" lvl="0" indent="0" algn="l">
                    <a:lnSpc>
                      <a:spcPts val="1349"/>
                    </a:lnSpc>
                    <a:spcBef>
                      <a:spcPct val="0"/>
                    </a:spcBef>
                  </a:pPr>
                  <a:r>
                    <a:rPr lang="en-US" sz="899" dirty="0">
                      <a:solidFill>
                        <a:srgbClr val="2B2B2B"/>
                      </a:solidFill>
                      <a:latin typeface="DM Sans" pitchFamily="2" charset="0"/>
                    </a:rPr>
                    <a:t>is crucial. The concept of "Synergistic Efforts for Effective Team Collaboration" embodies collective success through coordinated actions, seamless teamwork, and united dedication. This approach underscores the interconnected nature of tasks, emphasizing the importance of creating an environment that facilitates harmonious collaboration for optimal outcomes.</a:t>
                  </a:r>
                </a:p>
              </p:txBody>
            </p:sp>
          </p:grpSp>
          <p:grpSp>
            <p:nvGrpSpPr>
              <p:cNvPr id="16" name="Group 15">
                <a:extLst>
                  <a:ext uri="{FF2B5EF4-FFF2-40B4-BE49-F238E27FC236}">
                    <a16:creationId xmlns:a16="http://schemas.microsoft.com/office/drawing/2014/main" id="{7C944BBB-900C-1B6C-D4E8-3F3E692B0677}"/>
                  </a:ext>
                </a:extLst>
              </p:cNvPr>
              <p:cNvGrpSpPr/>
              <p:nvPr/>
            </p:nvGrpSpPr>
            <p:grpSpPr>
              <a:xfrm>
                <a:off x="756000" y="6693389"/>
                <a:ext cx="6048000" cy="1156076"/>
                <a:chOff x="756000" y="6698693"/>
                <a:chExt cx="6048000" cy="1156076"/>
              </a:xfrm>
            </p:grpSpPr>
            <p:sp>
              <p:nvSpPr>
                <p:cNvPr id="8" name="TextBox 8"/>
                <p:cNvSpPr txBox="1"/>
                <p:nvPr/>
              </p:nvSpPr>
              <p:spPr>
                <a:xfrm>
                  <a:off x="756000" y="6698693"/>
                  <a:ext cx="5242012" cy="202556"/>
                </a:xfrm>
                <a:prstGeom prst="rect">
                  <a:avLst/>
                </a:prstGeom>
              </p:spPr>
              <p:txBody>
                <a:bodyPr lIns="0" tIns="0" rIns="0" bIns="0" rtlCol="0" anchor="t">
                  <a:spAutoFit/>
                </a:bodyPr>
                <a:lstStyle/>
                <a:p>
                  <a:pPr>
                    <a:lnSpc>
                      <a:spcPts val="1650"/>
                    </a:lnSpc>
                  </a:pPr>
                  <a:r>
                    <a:rPr lang="en-US" sz="1100" b="1" dirty="0">
                      <a:solidFill>
                        <a:srgbClr val="121722"/>
                      </a:solidFill>
                      <a:latin typeface="Red Hat Display" panose="02010303040201060303" pitchFamily="2" charset="0"/>
                    </a:rPr>
                    <a:t>Transparent Dialogue Facilitation for Open Communication</a:t>
                  </a:r>
                </a:p>
              </p:txBody>
            </p:sp>
            <p:sp>
              <p:nvSpPr>
                <p:cNvPr id="9" name="TextBox 9"/>
                <p:cNvSpPr txBox="1"/>
                <p:nvPr/>
              </p:nvSpPr>
              <p:spPr>
                <a:xfrm>
                  <a:off x="756000" y="7003235"/>
                  <a:ext cx="6048000" cy="851534"/>
                </a:xfrm>
                <a:prstGeom prst="rect">
                  <a:avLst/>
                </a:prstGeom>
              </p:spPr>
              <p:txBody>
                <a:bodyPr lIns="0" tIns="0" rIns="0" bIns="0" rtlCol="0" anchor="t">
                  <a:spAutoFit/>
                </a:bodyPr>
                <a:lstStyle/>
                <a:p>
                  <a:pPr marL="0" lvl="0" indent="0" algn="l">
                    <a:lnSpc>
                      <a:spcPts val="1349"/>
                    </a:lnSpc>
                    <a:spcBef>
                      <a:spcPct val="0"/>
                    </a:spcBef>
                  </a:pPr>
                  <a:r>
                    <a:rPr lang="en-US" sz="899" dirty="0">
                      <a:solidFill>
                        <a:srgbClr val="2B2B2B"/>
                      </a:solidFill>
                      <a:latin typeface="DM Sans" pitchFamily="2" charset="0"/>
                    </a:rPr>
                    <a:t>Emphasizing open communication, 'Transparent Dialogue Facilitation for Open Communication' focuses on cultivating transparency and active information exchange within teams. It strongly encourages team members </a:t>
                  </a:r>
                </a:p>
                <a:p>
                  <a:pPr marL="0" lvl="0" indent="0" algn="l">
                    <a:lnSpc>
                      <a:spcPts val="1349"/>
                    </a:lnSpc>
                    <a:spcBef>
                      <a:spcPct val="0"/>
                    </a:spcBef>
                  </a:pPr>
                  <a:r>
                    <a:rPr lang="en-US" sz="899" dirty="0">
                      <a:solidFill>
                        <a:srgbClr val="2B2B2B"/>
                      </a:solidFill>
                      <a:latin typeface="DM Sans" pitchFamily="2" charset="0"/>
                    </a:rPr>
                    <a:t>to freely express ideas, concerns, and feedback, fostering an environment that embraces open dialogue. This approach builds trust, contributing to the development of a cohesive and innovative team dynamic, ultimately enhancing overall team effectiveness and collaboration.</a:t>
                  </a:r>
                </a:p>
              </p:txBody>
            </p:sp>
          </p:grpSp>
          <p:sp>
            <p:nvSpPr>
              <p:cNvPr id="10" name="AutoShape 10"/>
              <p:cNvSpPr/>
              <p:nvPr/>
            </p:nvSpPr>
            <p:spPr>
              <a:xfrm>
                <a:off x="756000" y="8192762"/>
                <a:ext cx="6022305" cy="0"/>
              </a:xfrm>
              <a:prstGeom prst="line">
                <a:avLst/>
              </a:prstGeom>
              <a:ln w="9525" cap="flat">
                <a:solidFill>
                  <a:srgbClr val="121722">
                    <a:alpha val="24706"/>
                  </a:srgbClr>
                </a:solidFill>
                <a:prstDash val="solid"/>
                <a:headEnd type="none" w="med" len="med"/>
                <a:tailEnd type="none" w="med" len="med"/>
              </a:ln>
            </p:spPr>
            <p:txBody>
              <a:bodyPr/>
              <a:lstStyle/>
              <a:p>
                <a:endParaRPr lang="en-US" dirty="0"/>
              </a:p>
            </p:txBody>
          </p:sp>
        </p:grpSp>
        <p:sp>
          <p:nvSpPr>
            <p:cNvPr id="2" name="TextBox 2"/>
            <p:cNvSpPr txBox="1"/>
            <p:nvPr/>
          </p:nvSpPr>
          <p:spPr>
            <a:xfrm>
              <a:off x="756000" y="1658751"/>
              <a:ext cx="4710266" cy="544112"/>
            </a:xfrm>
            <a:prstGeom prst="rect">
              <a:avLst/>
            </a:prstGeom>
          </p:spPr>
          <p:txBody>
            <a:bodyPr lIns="0" tIns="0" rIns="0" bIns="0" rtlCol="0" anchor="t">
              <a:spAutoFit/>
            </a:bodyPr>
            <a:lstStyle/>
            <a:p>
              <a:pPr marL="0" lvl="0" indent="0" algn="l">
                <a:lnSpc>
                  <a:spcPts val="4227"/>
                </a:lnSpc>
                <a:spcBef>
                  <a:spcPct val="0"/>
                </a:spcBef>
              </a:pPr>
              <a:r>
                <a:rPr lang="en-US" sz="3850" b="1" dirty="0">
                  <a:solidFill>
                    <a:srgbClr val="121722"/>
                  </a:solidFill>
                  <a:latin typeface="Red Hat Display" panose="02010303040201060303" pitchFamily="2" charset="0"/>
                </a:rPr>
                <a:t>Team Dynamics</a:t>
              </a:r>
            </a:p>
          </p:txBody>
        </p:sp>
        <p:grpSp>
          <p:nvGrpSpPr>
            <p:cNvPr id="12" name="Group 11">
              <a:extLst>
                <a:ext uri="{FF2B5EF4-FFF2-40B4-BE49-F238E27FC236}">
                  <a16:creationId xmlns:a16="http://schemas.microsoft.com/office/drawing/2014/main" id="{B87603CF-A472-48CF-341B-8674145C121E}"/>
                </a:ext>
              </a:extLst>
            </p:cNvPr>
            <p:cNvGrpSpPr/>
            <p:nvPr/>
          </p:nvGrpSpPr>
          <p:grpSpPr>
            <a:xfrm>
              <a:off x="756000" y="756000"/>
              <a:ext cx="6048000" cy="461665"/>
              <a:chOff x="756000" y="756000"/>
              <a:chExt cx="6048000" cy="461665"/>
            </a:xfrm>
          </p:grpSpPr>
          <p:sp>
            <p:nvSpPr>
              <p:cNvPr id="13" name="TextBox 13"/>
              <p:cNvSpPr txBox="1"/>
              <p:nvPr/>
            </p:nvSpPr>
            <p:spPr>
              <a:xfrm>
                <a:off x="4420388" y="797619"/>
                <a:ext cx="2383612" cy="399827"/>
              </a:xfrm>
              <a:prstGeom prst="rect">
                <a:avLst/>
              </a:prstGeom>
            </p:spPr>
            <p:txBody>
              <a:bodyPr lIns="0" tIns="0" rIns="0" bIns="0" rtlCol="0" anchor="t">
                <a:spAutoFit/>
              </a:bodyPr>
              <a:lstStyle/>
              <a:p>
                <a:pPr algn="r">
                  <a:lnSpc>
                    <a:spcPts val="1079"/>
                  </a:lnSpc>
                </a:pPr>
                <a:r>
                  <a:rPr lang="en-US" sz="899" dirty="0">
                    <a:solidFill>
                      <a:srgbClr val="121722"/>
                    </a:solidFill>
                    <a:latin typeface="Poppins"/>
                  </a:rPr>
                  <a:t>123 Anywhere St., Any City</a:t>
                </a:r>
              </a:p>
              <a:p>
                <a:pPr algn="r">
                  <a:lnSpc>
                    <a:spcPts val="1079"/>
                  </a:lnSpc>
                </a:pPr>
                <a:r>
                  <a:rPr lang="en-US" sz="899" dirty="0">
                    <a:solidFill>
                      <a:srgbClr val="121722"/>
                    </a:solidFill>
                    <a:latin typeface="Poppins"/>
                  </a:rPr>
                  <a:t>+123-456-7890</a:t>
                </a:r>
              </a:p>
              <a:p>
                <a:pPr algn="r">
                  <a:lnSpc>
                    <a:spcPts val="1079"/>
                  </a:lnSpc>
                </a:pPr>
                <a:r>
                  <a:rPr lang="en-US" sz="899" dirty="0">
                    <a:solidFill>
                      <a:srgbClr val="121722"/>
                    </a:solidFill>
                    <a:latin typeface="Poppins"/>
                  </a:rPr>
                  <a:t>www.Quirkifystudio.com</a:t>
                </a:r>
              </a:p>
            </p:txBody>
          </p:sp>
          <p:sp>
            <p:nvSpPr>
              <p:cNvPr id="14" name="Freeform 14"/>
              <p:cNvSpPr/>
              <p:nvPr/>
            </p:nvSpPr>
            <p:spPr>
              <a:xfrm>
                <a:off x="756000" y="756000"/>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5" name="TextBox 15"/>
              <p:cNvSpPr txBox="1"/>
              <p:nvPr/>
            </p:nvSpPr>
            <p:spPr>
              <a:xfrm>
                <a:off x="1346075" y="756000"/>
                <a:ext cx="1191707" cy="461665"/>
              </a:xfrm>
              <a:prstGeom prst="rect">
                <a:avLst/>
              </a:prstGeom>
            </p:spPr>
            <p:txBody>
              <a:bodyPr lIns="0" tIns="0" rIns="0" bIns="0" rtlCol="0" anchor="t">
                <a:spAutoFit/>
              </a:bodyPr>
              <a:lstStyle/>
              <a:p>
                <a:pPr>
                  <a:lnSpc>
                    <a:spcPts val="1817"/>
                  </a:lnSpc>
                </a:pPr>
                <a:r>
                  <a:rPr lang="en-US" sz="1502" b="1" dirty="0">
                    <a:solidFill>
                      <a:srgbClr val="121722"/>
                    </a:solidFill>
                    <a:latin typeface="Red Hat Display" panose="02010303040201060303" pitchFamily="2" charset="0"/>
                  </a:rPr>
                  <a:t>QUIRKIFY </a:t>
                </a:r>
              </a:p>
              <a:p>
                <a:pPr>
                  <a:lnSpc>
                    <a:spcPts val="1817"/>
                  </a:lnSpc>
                </a:pPr>
                <a:r>
                  <a:rPr lang="en-US" sz="1502" b="1" dirty="0">
                    <a:solidFill>
                      <a:srgbClr val="121722"/>
                    </a:solidFill>
                    <a:latin typeface="Red Hat Display" panose="02010303040201060303" pitchFamily="2" charset="0"/>
                  </a:rPr>
                  <a:t>STUDIO</a:t>
                </a:r>
              </a:p>
            </p:txBody>
          </p:sp>
        </p:grpSp>
        <p:sp>
          <p:nvSpPr>
            <p:cNvPr id="11" name="TemplateLAB"/>
            <p:cNvSpPr/>
            <p:nvPr/>
          </p:nvSpPr>
          <p:spPr>
            <a:xfrm>
              <a:off x="756000"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1722"/>
        </a:solidFill>
        <a:effectLst/>
      </p:bgPr>
    </p:bg>
    <p:spTree>
      <p:nvGrpSpPr>
        <p:cNvPr id="1" name=""/>
        <p:cNvGrpSpPr/>
        <p:nvPr/>
      </p:nvGrpSpPr>
      <p:grpSpPr>
        <a:xfrm>
          <a:off x="0" y="0"/>
          <a:ext cx="0" cy="0"/>
          <a:chOff x="0" y="0"/>
          <a:chExt cx="0" cy="0"/>
        </a:xfrm>
      </p:grpSpPr>
      <p:grpSp>
        <p:nvGrpSpPr>
          <p:cNvPr id="41" name="Group 7 - Page 6">
            <a:extLst>
              <a:ext uri="{FF2B5EF4-FFF2-40B4-BE49-F238E27FC236}">
                <a16:creationId xmlns:a16="http://schemas.microsoft.com/office/drawing/2014/main" id="{4AB2439D-AE74-04BF-35B9-600C59806D72}"/>
              </a:ext>
            </a:extLst>
          </p:cNvPr>
          <p:cNvGrpSpPr/>
          <p:nvPr/>
        </p:nvGrpSpPr>
        <p:grpSpPr>
          <a:xfrm>
            <a:off x="756000" y="756000"/>
            <a:ext cx="6048000" cy="9416022"/>
            <a:chOff x="756000" y="756000"/>
            <a:chExt cx="6048000" cy="9416022"/>
          </a:xfrm>
        </p:grpSpPr>
        <p:sp>
          <p:nvSpPr>
            <p:cNvPr id="82" name="TextBox 82"/>
            <p:cNvSpPr txBox="1"/>
            <p:nvPr/>
          </p:nvSpPr>
          <p:spPr>
            <a:xfrm>
              <a:off x="756000" y="10015056"/>
              <a:ext cx="986324" cy="156966"/>
            </a:xfrm>
            <a:prstGeom prst="rect">
              <a:avLst/>
            </a:prstGeom>
          </p:spPr>
          <p:txBody>
            <a:bodyPr lIns="0" tIns="0" rIns="0" bIns="0" rtlCol="0" anchor="t">
              <a:spAutoFit/>
            </a:bodyPr>
            <a:lstStyle/>
            <a:p>
              <a:pPr marL="0" lvl="0" indent="0">
                <a:lnSpc>
                  <a:spcPts val="1260"/>
                </a:lnSpc>
                <a:spcBef>
                  <a:spcPct val="0"/>
                </a:spcBef>
              </a:pPr>
              <a:r>
                <a:rPr lang="en-US" sz="900" b="1" u="none" strike="noStrike" dirty="0">
                  <a:solidFill>
                    <a:srgbClr val="FFFFFF"/>
                  </a:solidFill>
                  <a:latin typeface="Red Hat Display" panose="02010303040201060303" pitchFamily="2" charset="0"/>
                </a:rPr>
                <a:t>PAGE  6 I</a:t>
              </a:r>
            </a:p>
          </p:txBody>
        </p:sp>
        <p:grpSp>
          <p:nvGrpSpPr>
            <p:cNvPr id="38" name="Group 37">
              <a:extLst>
                <a:ext uri="{FF2B5EF4-FFF2-40B4-BE49-F238E27FC236}">
                  <a16:creationId xmlns:a16="http://schemas.microsoft.com/office/drawing/2014/main" id="{5F1DB635-B671-9205-3526-E8348480149C}"/>
                </a:ext>
              </a:extLst>
            </p:cNvPr>
            <p:cNvGrpSpPr/>
            <p:nvPr/>
          </p:nvGrpSpPr>
          <p:grpSpPr>
            <a:xfrm>
              <a:off x="756000" y="7277721"/>
              <a:ext cx="6048000" cy="2303628"/>
              <a:chOff x="756000" y="7277721"/>
              <a:chExt cx="6048000" cy="2303628"/>
            </a:xfrm>
          </p:grpSpPr>
          <p:sp>
            <p:nvSpPr>
              <p:cNvPr id="56" name="TextBox 56"/>
              <p:cNvSpPr txBox="1"/>
              <p:nvPr/>
            </p:nvSpPr>
            <p:spPr>
              <a:xfrm>
                <a:off x="756000" y="8455207"/>
                <a:ext cx="1694593" cy="1126142"/>
              </a:xfrm>
              <a:prstGeom prst="rect">
                <a:avLst/>
              </a:prstGeom>
            </p:spPr>
            <p:txBody>
              <a:bodyPr lIns="0" tIns="0" rIns="0" bIns="0" rtlCol="0" anchor="t">
                <a:spAutoFit/>
              </a:bodyPr>
              <a:lstStyle/>
              <a:p>
                <a:pPr>
                  <a:lnSpc>
                    <a:spcPts val="1079"/>
                  </a:lnSpc>
                </a:pPr>
                <a:r>
                  <a:rPr lang="en-US" sz="899" dirty="0">
                    <a:solidFill>
                      <a:srgbClr val="FFFFFF">
                        <a:alpha val="94902"/>
                      </a:srgbClr>
                    </a:solidFill>
                    <a:latin typeface="DM Sans" pitchFamily="2" charset="0"/>
                  </a:rPr>
                  <a:t>Develop essential data analytics skills for interpreting insights from datasets. Grasp core concepts, utilize tools such as Microsoft Excel or Google Sheets for analysis, </a:t>
                </a:r>
              </a:p>
              <a:p>
                <a:pPr marL="0" lvl="0" indent="0" algn="l">
                  <a:lnSpc>
                    <a:spcPts val="1079"/>
                  </a:lnSpc>
                  <a:spcBef>
                    <a:spcPct val="0"/>
                  </a:spcBef>
                </a:pPr>
                <a:r>
                  <a:rPr lang="en-US" sz="899" dirty="0">
                    <a:solidFill>
                      <a:srgbClr val="FFFFFF">
                        <a:alpha val="94902"/>
                      </a:srgbClr>
                    </a:solidFill>
                    <a:latin typeface="DM Sans" pitchFamily="2" charset="0"/>
                  </a:rPr>
                  <a:t>and make informed decisions based on data-driven insights</a:t>
                </a:r>
              </a:p>
            </p:txBody>
          </p:sp>
          <p:sp>
            <p:nvSpPr>
              <p:cNvPr id="57" name="TextBox 57"/>
              <p:cNvSpPr txBox="1"/>
              <p:nvPr/>
            </p:nvSpPr>
            <p:spPr>
              <a:xfrm>
                <a:off x="2932704" y="8455207"/>
                <a:ext cx="1694593" cy="1126142"/>
              </a:xfrm>
              <a:prstGeom prst="rect">
                <a:avLst/>
              </a:prstGeom>
            </p:spPr>
            <p:txBody>
              <a:bodyPr lIns="0" tIns="0" rIns="0" bIns="0" rtlCol="0" anchor="t">
                <a:spAutoFit/>
              </a:bodyPr>
              <a:lstStyle/>
              <a:p>
                <a:pPr>
                  <a:lnSpc>
                    <a:spcPts val="1079"/>
                  </a:lnSpc>
                </a:pPr>
                <a:r>
                  <a:rPr lang="en-US" sz="899" dirty="0">
                    <a:solidFill>
                      <a:srgbClr val="FFFFFF">
                        <a:alpha val="94902"/>
                      </a:srgbClr>
                    </a:solidFill>
                    <a:latin typeface="DM Sans" pitchFamily="2" charset="0"/>
                  </a:rPr>
                  <a:t>Master project management tools such as Asana, Trello, or Microsoft Project. Hone skills </a:t>
                </a:r>
              </a:p>
              <a:p>
                <a:pPr marL="0" lvl="0" indent="0" algn="l">
                  <a:lnSpc>
                    <a:spcPts val="1079"/>
                  </a:lnSpc>
                  <a:spcBef>
                    <a:spcPct val="0"/>
                  </a:spcBef>
                </a:pPr>
                <a:r>
                  <a:rPr lang="en-US" sz="899" dirty="0">
                    <a:solidFill>
                      <a:srgbClr val="FFFFFF">
                        <a:alpha val="94902"/>
                      </a:srgbClr>
                    </a:solidFill>
                    <a:latin typeface="DM Sans" pitchFamily="2" charset="0"/>
                  </a:rPr>
                  <a:t>in task organization, team collaboration, and project deadline management for successful assignment completion proficiency</a:t>
                </a:r>
              </a:p>
            </p:txBody>
          </p:sp>
          <p:sp>
            <p:nvSpPr>
              <p:cNvPr id="58" name="TextBox 58"/>
              <p:cNvSpPr txBox="1"/>
              <p:nvPr/>
            </p:nvSpPr>
            <p:spPr>
              <a:xfrm>
                <a:off x="5109407" y="8455207"/>
                <a:ext cx="1694593" cy="1126142"/>
              </a:xfrm>
              <a:prstGeom prst="rect">
                <a:avLst/>
              </a:prstGeom>
            </p:spPr>
            <p:txBody>
              <a:bodyPr lIns="0" tIns="0" rIns="0" bIns="0" rtlCol="0" anchor="t">
                <a:spAutoFit/>
              </a:bodyPr>
              <a:lstStyle/>
              <a:p>
                <a:pPr marL="0" lvl="0" indent="0" algn="l">
                  <a:lnSpc>
                    <a:spcPts val="1079"/>
                  </a:lnSpc>
                  <a:spcBef>
                    <a:spcPct val="0"/>
                  </a:spcBef>
                </a:pPr>
                <a:r>
                  <a:rPr lang="en-US" sz="899" u="none" strike="noStrike" dirty="0">
                    <a:solidFill>
                      <a:srgbClr val="FFFFFF">
                        <a:alpha val="94902"/>
                      </a:srgbClr>
                    </a:solidFill>
                    <a:latin typeface="DM Sans" pitchFamily="2" charset="0"/>
                  </a:rPr>
                  <a:t>Acquire virtual meeting proficiency on platforms </a:t>
                </a:r>
              </a:p>
              <a:p>
                <a:pPr marL="0" lvl="0" indent="0" algn="l">
                  <a:lnSpc>
                    <a:spcPts val="1079"/>
                  </a:lnSpc>
                  <a:spcBef>
                    <a:spcPct val="0"/>
                  </a:spcBef>
                </a:pPr>
                <a:r>
                  <a:rPr lang="en-US" sz="899" u="none" strike="noStrike" dirty="0">
                    <a:solidFill>
                      <a:srgbClr val="FFFFFF">
                        <a:alpha val="94902"/>
                      </a:srgbClr>
                    </a:solidFill>
                    <a:latin typeface="DM Sans" pitchFamily="2" charset="0"/>
                  </a:rPr>
                  <a:t>like Zoom, Microsoft Teams, </a:t>
                </a:r>
              </a:p>
              <a:p>
                <a:pPr marL="0" lvl="0" indent="0" algn="l">
                  <a:lnSpc>
                    <a:spcPts val="1079"/>
                  </a:lnSpc>
                  <a:spcBef>
                    <a:spcPct val="0"/>
                  </a:spcBef>
                </a:pPr>
                <a:r>
                  <a:rPr lang="en-US" sz="899" u="none" strike="noStrike" dirty="0">
                    <a:solidFill>
                      <a:srgbClr val="FFFFFF">
                        <a:alpha val="94902"/>
                      </a:srgbClr>
                    </a:solidFill>
                    <a:latin typeface="DM Sans" pitchFamily="2" charset="0"/>
                  </a:rPr>
                  <a:t>or Google Meet. Hone skills </a:t>
                </a:r>
              </a:p>
              <a:p>
                <a:pPr marL="0" lvl="0" indent="0" algn="l">
                  <a:lnSpc>
                    <a:spcPts val="1079"/>
                  </a:lnSpc>
                  <a:spcBef>
                    <a:spcPct val="0"/>
                  </a:spcBef>
                </a:pPr>
                <a:r>
                  <a:rPr lang="en-US" sz="899" u="none" strike="noStrike" dirty="0">
                    <a:solidFill>
                      <a:srgbClr val="FFFFFF">
                        <a:alpha val="94902"/>
                      </a:srgbClr>
                    </a:solidFill>
                    <a:latin typeface="DM Sans" pitchFamily="2" charset="0"/>
                  </a:rPr>
                  <a:t>in effective communication, screen sharing, and virtual collaboration, optimizing capabilities for remote work </a:t>
                </a:r>
              </a:p>
            </p:txBody>
          </p:sp>
          <p:sp>
            <p:nvSpPr>
              <p:cNvPr id="59" name="TextBox 59"/>
              <p:cNvSpPr txBox="1"/>
              <p:nvPr/>
            </p:nvSpPr>
            <p:spPr>
              <a:xfrm>
                <a:off x="756000" y="8014067"/>
                <a:ext cx="1694593"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Data Analytics </a:t>
                </a:r>
                <a:br>
                  <a:rPr lang="en-US" sz="1100" b="1" dirty="0">
                    <a:solidFill>
                      <a:srgbClr val="FFFFFF"/>
                    </a:solidFill>
                    <a:latin typeface="Red Hat Display" panose="02010303040201060303" pitchFamily="2" charset="0"/>
                  </a:rPr>
                </a:br>
                <a:r>
                  <a:rPr lang="en-US" sz="1100" b="1" dirty="0">
                    <a:solidFill>
                      <a:srgbClr val="FFFFFF"/>
                    </a:solidFill>
                    <a:latin typeface="Red Hat Display" panose="02010303040201060303" pitchFamily="2" charset="0"/>
                  </a:rPr>
                  <a:t>Mastery</a:t>
                </a:r>
              </a:p>
            </p:txBody>
          </p:sp>
          <p:sp>
            <p:nvSpPr>
              <p:cNvPr id="64" name="Freeform 64"/>
              <p:cNvSpPr/>
              <p:nvPr/>
            </p:nvSpPr>
            <p:spPr>
              <a:xfrm>
                <a:off x="2932704" y="7287520"/>
                <a:ext cx="556920" cy="556920"/>
              </a:xfrm>
              <a:custGeom>
                <a:avLst/>
                <a:gdLst/>
                <a:ahLst/>
                <a:cxnLst/>
                <a:rect l="l" t="t" r="r" b="b"/>
                <a:pathLst>
                  <a:path w="556920" h="556920">
                    <a:moveTo>
                      <a:pt x="0" y="0"/>
                    </a:moveTo>
                    <a:lnTo>
                      <a:pt x="556920" y="0"/>
                    </a:lnTo>
                    <a:lnTo>
                      <a:pt x="556920" y="556920"/>
                    </a:lnTo>
                    <a:lnTo>
                      <a:pt x="0" y="55692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dirty="0"/>
              </a:p>
            </p:txBody>
          </p:sp>
          <p:sp>
            <p:nvSpPr>
              <p:cNvPr id="65" name="Freeform 65"/>
              <p:cNvSpPr/>
              <p:nvPr/>
            </p:nvSpPr>
            <p:spPr>
              <a:xfrm>
                <a:off x="756000" y="7277721"/>
                <a:ext cx="557454" cy="557454"/>
              </a:xfrm>
              <a:custGeom>
                <a:avLst/>
                <a:gdLst/>
                <a:ahLst/>
                <a:cxnLst/>
                <a:rect l="l" t="t" r="r" b="b"/>
                <a:pathLst>
                  <a:path w="557454" h="557454">
                    <a:moveTo>
                      <a:pt x="0" y="0"/>
                    </a:moveTo>
                    <a:lnTo>
                      <a:pt x="557454" y="0"/>
                    </a:lnTo>
                    <a:lnTo>
                      <a:pt x="557454" y="557454"/>
                    </a:lnTo>
                    <a:lnTo>
                      <a:pt x="0" y="557454"/>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dirty="0"/>
              </a:p>
            </p:txBody>
          </p:sp>
          <p:sp>
            <p:nvSpPr>
              <p:cNvPr id="79" name="TextBox 79"/>
              <p:cNvSpPr txBox="1"/>
              <p:nvPr/>
            </p:nvSpPr>
            <p:spPr>
              <a:xfrm>
                <a:off x="2932704" y="8014067"/>
                <a:ext cx="1694593"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Efficient Project Management</a:t>
                </a:r>
              </a:p>
            </p:txBody>
          </p:sp>
          <p:sp>
            <p:nvSpPr>
              <p:cNvPr id="80" name="TextBox 80"/>
              <p:cNvSpPr txBox="1"/>
              <p:nvPr/>
            </p:nvSpPr>
            <p:spPr>
              <a:xfrm>
                <a:off x="5109407" y="8014067"/>
                <a:ext cx="1694593"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Video Conferencing Mastery</a:t>
                </a:r>
              </a:p>
            </p:txBody>
          </p:sp>
          <p:grpSp>
            <p:nvGrpSpPr>
              <p:cNvPr id="26" name="Group 25">
                <a:extLst>
                  <a:ext uri="{FF2B5EF4-FFF2-40B4-BE49-F238E27FC236}">
                    <a16:creationId xmlns:a16="http://schemas.microsoft.com/office/drawing/2014/main" id="{C696D652-D647-6F3D-E207-20E1DA011EE1}"/>
                  </a:ext>
                </a:extLst>
              </p:cNvPr>
              <p:cNvGrpSpPr/>
              <p:nvPr/>
            </p:nvGrpSpPr>
            <p:grpSpPr>
              <a:xfrm>
                <a:off x="5109407" y="7283920"/>
                <a:ext cx="560520" cy="560520"/>
                <a:chOff x="5109407" y="7283920"/>
                <a:chExt cx="560520" cy="560520"/>
              </a:xfrm>
            </p:grpSpPr>
            <p:sp>
              <p:nvSpPr>
                <p:cNvPr id="29" name="Freeform 66">
                  <a:extLst>
                    <a:ext uri="{FF2B5EF4-FFF2-40B4-BE49-F238E27FC236}">
                      <a16:creationId xmlns:a16="http://schemas.microsoft.com/office/drawing/2014/main" id="{835B7703-107B-693D-FBDC-712ECDA7FCE7}"/>
                    </a:ext>
                  </a:extLst>
                </p:cNvPr>
                <p:cNvSpPr/>
                <p:nvPr/>
              </p:nvSpPr>
              <p:spPr>
                <a:xfrm>
                  <a:off x="5109407" y="7283920"/>
                  <a:ext cx="560520" cy="560520"/>
                </a:xfrm>
                <a:custGeom>
                  <a:avLst/>
                  <a:gdLst/>
                  <a:ahLst/>
                  <a:cxnLst/>
                  <a:rect l="l" t="t" r="r" b="b"/>
                  <a:pathLst>
                    <a:path w="560520" h="560520">
                      <a:moveTo>
                        <a:pt x="0" y="0"/>
                      </a:moveTo>
                      <a:lnTo>
                        <a:pt x="560520" y="0"/>
                      </a:lnTo>
                      <a:lnTo>
                        <a:pt x="560520" y="560520"/>
                      </a:lnTo>
                      <a:lnTo>
                        <a:pt x="0" y="56052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dirty="0"/>
                </a:p>
              </p:txBody>
            </p:sp>
            <p:sp>
              <p:nvSpPr>
                <p:cNvPr id="32" name="Freeform: Shape 31">
                  <a:extLst>
                    <a:ext uri="{FF2B5EF4-FFF2-40B4-BE49-F238E27FC236}">
                      <a16:creationId xmlns:a16="http://schemas.microsoft.com/office/drawing/2014/main" id="{105F97B5-ACF5-9E99-3B10-8A04A6CD6D8B}"/>
                    </a:ext>
                  </a:extLst>
                </p:cNvPr>
                <p:cNvSpPr/>
                <p:nvPr/>
              </p:nvSpPr>
              <p:spPr>
                <a:xfrm>
                  <a:off x="5256883" y="7330177"/>
                  <a:ext cx="272415" cy="292243"/>
                </a:xfrm>
                <a:custGeom>
                  <a:avLst/>
                  <a:gdLst>
                    <a:gd name="connsiteX0" fmla="*/ 78039 w 272415"/>
                    <a:gd name="connsiteY0" fmla="*/ 159024 h 292243"/>
                    <a:gd name="connsiteX1" fmla="*/ 190122 w 272415"/>
                    <a:gd name="connsiteY1" fmla="*/ 159024 h 292243"/>
                    <a:gd name="connsiteX2" fmla="*/ 256731 w 272415"/>
                    <a:gd name="connsiteY2" fmla="*/ 225632 h 292243"/>
                    <a:gd name="connsiteX3" fmla="*/ 255663 w 272415"/>
                    <a:gd name="connsiteY3" fmla="*/ 230924 h 292243"/>
                    <a:gd name="connsiteX4" fmla="*/ 263768 w 272415"/>
                    <a:gd name="connsiteY4" fmla="*/ 234281 h 292243"/>
                    <a:gd name="connsiteX5" fmla="*/ 272415 w 272415"/>
                    <a:gd name="connsiteY5" fmla="*/ 255161 h 292243"/>
                    <a:gd name="connsiteX6" fmla="*/ 272415 w 272415"/>
                    <a:gd name="connsiteY6" fmla="*/ 262715 h 292243"/>
                    <a:gd name="connsiteX7" fmla="*/ 263768 w 272415"/>
                    <a:gd name="connsiteY7" fmla="*/ 283595 h 292243"/>
                    <a:gd name="connsiteX8" fmla="*/ 242888 w 272415"/>
                    <a:gd name="connsiteY8" fmla="*/ 292242 h 292243"/>
                    <a:gd name="connsiteX9" fmla="*/ 222008 w 272415"/>
                    <a:gd name="connsiteY9" fmla="*/ 283595 h 292243"/>
                    <a:gd name="connsiteX10" fmla="*/ 221812 w 272415"/>
                    <a:gd name="connsiteY10" fmla="*/ 283123 h 292243"/>
                    <a:gd name="connsiteX11" fmla="*/ 216050 w 272415"/>
                    <a:gd name="connsiteY11" fmla="*/ 287009 h 292243"/>
                    <a:gd name="connsiteX12" fmla="*/ 190122 w 272415"/>
                    <a:gd name="connsiteY12" fmla="*/ 292243 h 292243"/>
                    <a:gd name="connsiteX13" fmla="*/ 78039 w 272415"/>
                    <a:gd name="connsiteY13" fmla="*/ 292243 h 292243"/>
                    <a:gd name="connsiteX14" fmla="*/ 52113 w 272415"/>
                    <a:gd name="connsiteY14" fmla="*/ 287009 h 292243"/>
                    <a:gd name="connsiteX15" fmla="*/ 48327 w 272415"/>
                    <a:gd name="connsiteY15" fmla="*/ 284456 h 292243"/>
                    <a:gd name="connsiteX16" fmla="*/ 29528 w 272415"/>
                    <a:gd name="connsiteY16" fmla="*/ 292242 h 292243"/>
                    <a:gd name="connsiteX17" fmla="*/ 8647 w 272415"/>
                    <a:gd name="connsiteY17" fmla="*/ 283595 h 292243"/>
                    <a:gd name="connsiteX18" fmla="*/ 0 w 272415"/>
                    <a:gd name="connsiteY18" fmla="*/ 262715 h 292243"/>
                    <a:gd name="connsiteX19" fmla="*/ 0 w 272415"/>
                    <a:gd name="connsiteY19" fmla="*/ 255161 h 292243"/>
                    <a:gd name="connsiteX20" fmla="*/ 8647 w 272415"/>
                    <a:gd name="connsiteY20" fmla="*/ 234281 h 292243"/>
                    <a:gd name="connsiteX21" fmla="*/ 12827 w 272415"/>
                    <a:gd name="connsiteY21" fmla="*/ 232550 h 292243"/>
                    <a:gd name="connsiteX22" fmla="*/ 11430 w 272415"/>
                    <a:gd name="connsiteY22" fmla="*/ 225632 h 292243"/>
                    <a:gd name="connsiteX23" fmla="*/ 78039 w 272415"/>
                    <a:gd name="connsiteY23" fmla="*/ 159024 h 292243"/>
                    <a:gd name="connsiteX24" fmla="*/ 132784 w 272415"/>
                    <a:gd name="connsiteY24" fmla="*/ 0 h 292243"/>
                    <a:gd name="connsiteX25" fmla="*/ 193319 w 272415"/>
                    <a:gd name="connsiteY25" fmla="*/ 60535 h 292243"/>
                    <a:gd name="connsiteX26" fmla="*/ 132784 w 272415"/>
                    <a:gd name="connsiteY26" fmla="*/ 121070 h 292243"/>
                    <a:gd name="connsiteX27" fmla="*/ 72249 w 272415"/>
                    <a:gd name="connsiteY27" fmla="*/ 60535 h 292243"/>
                    <a:gd name="connsiteX28" fmla="*/ 132784 w 272415"/>
                    <a:gd name="connsiteY28" fmla="*/ 0 h 29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415" h="292243">
                      <a:moveTo>
                        <a:pt x="78039" y="159024"/>
                      </a:moveTo>
                      <a:lnTo>
                        <a:pt x="190122" y="159024"/>
                      </a:lnTo>
                      <a:cubicBezTo>
                        <a:pt x="226911" y="159024"/>
                        <a:pt x="256731" y="188847"/>
                        <a:pt x="256731" y="225632"/>
                      </a:cubicBezTo>
                      <a:lnTo>
                        <a:pt x="255663" y="230924"/>
                      </a:lnTo>
                      <a:lnTo>
                        <a:pt x="263768" y="234281"/>
                      </a:lnTo>
                      <a:cubicBezTo>
                        <a:pt x="269304" y="239820"/>
                        <a:pt x="272415" y="247328"/>
                        <a:pt x="272415" y="255161"/>
                      </a:cubicBezTo>
                      <a:lnTo>
                        <a:pt x="272415" y="262715"/>
                      </a:lnTo>
                      <a:cubicBezTo>
                        <a:pt x="272415" y="270547"/>
                        <a:pt x="269304" y="278056"/>
                        <a:pt x="263768" y="283595"/>
                      </a:cubicBezTo>
                      <a:cubicBezTo>
                        <a:pt x="258229" y="289131"/>
                        <a:pt x="250720" y="292242"/>
                        <a:pt x="242888" y="292242"/>
                      </a:cubicBezTo>
                      <a:cubicBezTo>
                        <a:pt x="235055" y="292242"/>
                        <a:pt x="227546" y="289131"/>
                        <a:pt x="222008" y="283595"/>
                      </a:cubicBezTo>
                      <a:lnTo>
                        <a:pt x="221812" y="283123"/>
                      </a:lnTo>
                      <a:lnTo>
                        <a:pt x="216050" y="287009"/>
                      </a:lnTo>
                      <a:cubicBezTo>
                        <a:pt x="208081" y="290379"/>
                        <a:pt x="199319" y="292243"/>
                        <a:pt x="190122" y="292243"/>
                      </a:cubicBezTo>
                      <a:lnTo>
                        <a:pt x="78039" y="292243"/>
                      </a:lnTo>
                      <a:cubicBezTo>
                        <a:pt x="68843" y="292243"/>
                        <a:pt x="60082" y="290379"/>
                        <a:pt x="52113" y="287009"/>
                      </a:cubicBezTo>
                      <a:lnTo>
                        <a:pt x="48327" y="284456"/>
                      </a:lnTo>
                      <a:lnTo>
                        <a:pt x="29528" y="292242"/>
                      </a:lnTo>
                      <a:cubicBezTo>
                        <a:pt x="21695" y="292242"/>
                        <a:pt x="14186" y="289131"/>
                        <a:pt x="8647" y="283595"/>
                      </a:cubicBezTo>
                      <a:cubicBezTo>
                        <a:pt x="3111" y="278056"/>
                        <a:pt x="0" y="270547"/>
                        <a:pt x="0" y="262715"/>
                      </a:cubicBezTo>
                      <a:lnTo>
                        <a:pt x="0" y="255161"/>
                      </a:lnTo>
                      <a:cubicBezTo>
                        <a:pt x="0" y="247328"/>
                        <a:pt x="3111" y="239820"/>
                        <a:pt x="8647" y="234281"/>
                      </a:cubicBezTo>
                      <a:lnTo>
                        <a:pt x="12827" y="232550"/>
                      </a:lnTo>
                      <a:lnTo>
                        <a:pt x="11430" y="225632"/>
                      </a:lnTo>
                      <a:cubicBezTo>
                        <a:pt x="11430" y="188847"/>
                        <a:pt x="41254" y="159024"/>
                        <a:pt x="78039" y="159024"/>
                      </a:cubicBezTo>
                      <a:close/>
                      <a:moveTo>
                        <a:pt x="132784" y="0"/>
                      </a:moveTo>
                      <a:cubicBezTo>
                        <a:pt x="166217" y="0"/>
                        <a:pt x="193319" y="27102"/>
                        <a:pt x="193319" y="60535"/>
                      </a:cubicBezTo>
                      <a:cubicBezTo>
                        <a:pt x="193319" y="93967"/>
                        <a:pt x="166217" y="121070"/>
                        <a:pt x="132784" y="121070"/>
                      </a:cubicBezTo>
                      <a:cubicBezTo>
                        <a:pt x="99352" y="121070"/>
                        <a:pt x="72249" y="93967"/>
                        <a:pt x="72249" y="60535"/>
                      </a:cubicBezTo>
                      <a:cubicBezTo>
                        <a:pt x="72249" y="27102"/>
                        <a:pt x="99352" y="0"/>
                        <a:pt x="132784" y="0"/>
                      </a:cubicBezTo>
                      <a:close/>
                    </a:path>
                  </a:pathLst>
                </a:custGeom>
                <a:solidFill>
                  <a:srgbClr val="D1FF95"/>
                </a:solidFill>
                <a:ln cap="rnd">
                  <a:noFill/>
                  <a:prstDash val="solid"/>
                  <a:round/>
                </a:ln>
              </p:spPr>
              <p:txBody>
                <a:bodyPr wrap="square">
                  <a:noAutofit/>
                </a:bodyPr>
                <a:lstStyle/>
                <a:p>
                  <a:endParaRPr lang="en-US" dirty="0"/>
                </a:p>
              </p:txBody>
            </p:sp>
          </p:grpSp>
        </p:grpSp>
        <p:sp>
          <p:nvSpPr>
            <p:cNvPr id="2" name="AutoShape 2"/>
            <p:cNvSpPr/>
            <p:nvPr/>
          </p:nvSpPr>
          <p:spPr>
            <a:xfrm>
              <a:off x="781695" y="6700831"/>
              <a:ext cx="6022305" cy="0"/>
            </a:xfrm>
            <a:prstGeom prst="line">
              <a:avLst/>
            </a:prstGeom>
            <a:ln w="9525" cap="flat">
              <a:solidFill>
                <a:srgbClr val="FFFFFF">
                  <a:alpha val="24706"/>
                </a:srgbClr>
              </a:solidFill>
              <a:prstDash val="solid"/>
              <a:headEnd type="none" w="sm" len="sm"/>
              <a:tailEnd type="none" w="sm" len="sm"/>
            </a:ln>
          </p:spPr>
          <p:txBody>
            <a:bodyPr/>
            <a:lstStyle/>
            <a:p>
              <a:endParaRPr lang="en-US" dirty="0"/>
            </a:p>
          </p:txBody>
        </p:sp>
        <p:grpSp>
          <p:nvGrpSpPr>
            <p:cNvPr id="35" name="Group 34">
              <a:extLst>
                <a:ext uri="{FF2B5EF4-FFF2-40B4-BE49-F238E27FC236}">
                  <a16:creationId xmlns:a16="http://schemas.microsoft.com/office/drawing/2014/main" id="{E9F82B00-7CED-4390-6EA2-3AC29B060DBD}"/>
                </a:ext>
              </a:extLst>
            </p:cNvPr>
            <p:cNvGrpSpPr/>
            <p:nvPr/>
          </p:nvGrpSpPr>
          <p:grpSpPr>
            <a:xfrm>
              <a:off x="756000" y="3836573"/>
              <a:ext cx="6048000" cy="2287367"/>
              <a:chOff x="756000" y="3836573"/>
              <a:chExt cx="6048000" cy="2287367"/>
            </a:xfrm>
          </p:grpSpPr>
          <p:sp>
            <p:nvSpPr>
              <p:cNvPr id="3" name="Freeform 3"/>
              <p:cNvSpPr/>
              <p:nvPr/>
            </p:nvSpPr>
            <p:spPr>
              <a:xfrm>
                <a:off x="5109407" y="3874739"/>
                <a:ext cx="560520" cy="435104"/>
              </a:xfrm>
              <a:custGeom>
                <a:avLst/>
                <a:gdLst/>
                <a:ahLst/>
                <a:cxnLst/>
                <a:rect l="l" t="t" r="r" b="b"/>
                <a:pathLst>
                  <a:path w="560520" h="435104">
                    <a:moveTo>
                      <a:pt x="0" y="0"/>
                    </a:moveTo>
                    <a:lnTo>
                      <a:pt x="560520" y="0"/>
                    </a:lnTo>
                    <a:lnTo>
                      <a:pt x="560520" y="435103"/>
                    </a:lnTo>
                    <a:lnTo>
                      <a:pt x="0" y="4351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53" name="Freeform 53"/>
              <p:cNvSpPr/>
              <p:nvPr/>
            </p:nvSpPr>
            <p:spPr>
              <a:xfrm>
                <a:off x="2932704" y="3836573"/>
                <a:ext cx="497791" cy="555415"/>
              </a:xfrm>
              <a:custGeom>
                <a:avLst/>
                <a:gdLst/>
                <a:ahLst/>
                <a:cxnLst/>
                <a:rect l="l" t="t" r="r" b="b"/>
                <a:pathLst>
                  <a:path w="497791" h="555415">
                    <a:moveTo>
                      <a:pt x="0" y="0"/>
                    </a:moveTo>
                    <a:lnTo>
                      <a:pt x="497791" y="0"/>
                    </a:lnTo>
                    <a:lnTo>
                      <a:pt x="497791" y="555415"/>
                    </a:lnTo>
                    <a:lnTo>
                      <a:pt x="0" y="555415"/>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dirty="0"/>
              </a:p>
            </p:txBody>
          </p:sp>
          <p:sp>
            <p:nvSpPr>
              <p:cNvPr id="54" name="TextBox 54"/>
              <p:cNvSpPr txBox="1"/>
              <p:nvPr/>
            </p:nvSpPr>
            <p:spPr>
              <a:xfrm>
                <a:off x="756000" y="4556658"/>
                <a:ext cx="1694593"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Digital </a:t>
                </a:r>
              </a:p>
              <a:p>
                <a:pPr>
                  <a:lnSpc>
                    <a:spcPts val="1375"/>
                  </a:lnSpc>
                </a:pPr>
                <a:r>
                  <a:rPr lang="en-US" sz="1100" b="1" dirty="0">
                    <a:solidFill>
                      <a:srgbClr val="FFFFFF"/>
                    </a:solidFill>
                    <a:latin typeface="Red Hat Display" panose="02010303040201060303" pitchFamily="2" charset="0"/>
                  </a:rPr>
                  <a:t>Literacy</a:t>
                </a:r>
              </a:p>
            </p:txBody>
          </p:sp>
          <p:sp>
            <p:nvSpPr>
              <p:cNvPr id="55" name="TextBox 55"/>
              <p:cNvSpPr txBox="1"/>
              <p:nvPr/>
            </p:nvSpPr>
            <p:spPr>
              <a:xfrm>
                <a:off x="756000" y="4997798"/>
                <a:ext cx="1694593" cy="1126142"/>
              </a:xfrm>
              <a:prstGeom prst="rect">
                <a:avLst/>
              </a:prstGeom>
            </p:spPr>
            <p:txBody>
              <a:bodyPr lIns="0" tIns="0" rIns="0" bIns="0" rtlCol="0" anchor="t">
                <a:spAutoFit/>
              </a:bodyPr>
              <a:lstStyle/>
              <a:p>
                <a:pPr>
                  <a:lnSpc>
                    <a:spcPts val="1079"/>
                  </a:lnSpc>
                </a:pPr>
                <a:r>
                  <a:rPr lang="en-US" sz="899" dirty="0">
                    <a:solidFill>
                      <a:srgbClr val="FFFFFF">
                        <a:alpha val="94902"/>
                      </a:srgbClr>
                    </a:solidFill>
                    <a:latin typeface="DM Sans" pitchFamily="2" charset="0"/>
                  </a:rPr>
                  <a:t>Master digital, platforms, software for efficient information management, effective communication, </a:t>
                </a:r>
              </a:p>
              <a:p>
                <a:pPr>
                  <a:lnSpc>
                    <a:spcPts val="1079"/>
                  </a:lnSpc>
                </a:pPr>
                <a:r>
                  <a:rPr lang="en-US" sz="899" dirty="0">
                    <a:solidFill>
                      <a:srgbClr val="FFFFFF">
                        <a:alpha val="94902"/>
                      </a:srgbClr>
                    </a:solidFill>
                    <a:latin typeface="DM Sans" pitchFamily="2" charset="0"/>
                  </a:rPr>
                  <a:t>and seamless technology </a:t>
                </a:r>
              </a:p>
              <a:p>
                <a:pPr>
                  <a:lnSpc>
                    <a:spcPts val="1079"/>
                  </a:lnSpc>
                </a:pPr>
                <a:r>
                  <a:rPr lang="en-US" sz="899" dirty="0">
                    <a:solidFill>
                      <a:srgbClr val="FFFFFF">
                        <a:alpha val="94902"/>
                      </a:srgbClr>
                    </a:solidFill>
                    <a:latin typeface="DM Sans" pitchFamily="2" charset="0"/>
                  </a:rPr>
                  <a:t>use in diverse workplace </a:t>
                </a:r>
              </a:p>
              <a:p>
                <a:pPr marL="0" lvl="0" indent="0">
                  <a:lnSpc>
                    <a:spcPts val="1079"/>
                  </a:lnSpc>
                  <a:spcBef>
                    <a:spcPct val="0"/>
                  </a:spcBef>
                </a:pPr>
                <a:r>
                  <a:rPr lang="en-US" sz="899" dirty="0">
                    <a:solidFill>
                      <a:srgbClr val="FFFFFF">
                        <a:alpha val="94902"/>
                      </a:srgbClr>
                    </a:solidFill>
                    <a:latin typeface="DM Sans" pitchFamily="2" charset="0"/>
                  </a:rPr>
                  <a:t>tasks-critical for modern proficiency and success</a:t>
                </a:r>
              </a:p>
            </p:txBody>
          </p:sp>
          <p:sp>
            <p:nvSpPr>
              <p:cNvPr id="60" name="TextBox 60"/>
              <p:cNvSpPr txBox="1"/>
              <p:nvPr/>
            </p:nvSpPr>
            <p:spPr>
              <a:xfrm>
                <a:off x="2932704" y="4997798"/>
                <a:ext cx="1694593" cy="1126142"/>
              </a:xfrm>
              <a:prstGeom prst="rect">
                <a:avLst/>
              </a:prstGeom>
            </p:spPr>
            <p:txBody>
              <a:bodyPr lIns="0" tIns="0" rIns="0" bIns="0" rtlCol="0" anchor="t">
                <a:spAutoFit/>
              </a:bodyPr>
              <a:lstStyle/>
              <a:p>
                <a:pPr marL="0" lvl="0" indent="0" algn="l">
                  <a:lnSpc>
                    <a:spcPts val="1079"/>
                  </a:lnSpc>
                  <a:spcBef>
                    <a:spcPct val="0"/>
                  </a:spcBef>
                </a:pPr>
                <a:r>
                  <a:rPr lang="en-US" sz="899" u="none" strike="noStrike" dirty="0">
                    <a:solidFill>
                      <a:srgbClr val="FFFFFF">
                        <a:alpha val="94902"/>
                      </a:srgbClr>
                    </a:solidFill>
                    <a:latin typeface="DM Sans" pitchFamily="2" charset="0"/>
                  </a:rPr>
                  <a:t>Develop a solid understanding </a:t>
                </a:r>
              </a:p>
              <a:p>
                <a:pPr marL="0" lvl="0" indent="0" algn="l">
                  <a:lnSpc>
                    <a:spcPts val="1079"/>
                  </a:lnSpc>
                  <a:spcBef>
                    <a:spcPct val="0"/>
                  </a:spcBef>
                </a:pPr>
                <a:r>
                  <a:rPr lang="en-US" sz="899" u="none" strike="noStrike" dirty="0">
                    <a:solidFill>
                      <a:srgbClr val="FFFFFF">
                        <a:alpha val="94902"/>
                      </a:srgbClr>
                    </a:solidFill>
                    <a:latin typeface="DM Sans" pitchFamily="2" charset="0"/>
                  </a:rPr>
                  <a:t>of cybersecurity principles </a:t>
                </a:r>
              </a:p>
              <a:p>
                <a:pPr marL="0" lvl="0" indent="0" algn="l">
                  <a:lnSpc>
                    <a:spcPts val="1079"/>
                  </a:lnSpc>
                  <a:spcBef>
                    <a:spcPct val="0"/>
                  </a:spcBef>
                </a:pPr>
                <a:r>
                  <a:rPr lang="en-US" sz="899" u="none" strike="noStrike" dirty="0">
                    <a:solidFill>
                      <a:srgbClr val="FFFFFF">
                        <a:alpha val="94902"/>
                      </a:srgbClr>
                    </a:solidFill>
                    <a:latin typeface="DM Sans" pitchFamily="2" charset="0"/>
                  </a:rPr>
                  <a:t>to protect sensitive data </a:t>
                </a:r>
              </a:p>
              <a:p>
                <a:pPr marL="0" lvl="0" indent="0" algn="l">
                  <a:lnSpc>
                    <a:spcPts val="1079"/>
                  </a:lnSpc>
                  <a:spcBef>
                    <a:spcPct val="0"/>
                  </a:spcBef>
                </a:pPr>
                <a:r>
                  <a:rPr lang="en-US" sz="899" u="none" strike="noStrike" dirty="0">
                    <a:solidFill>
                      <a:srgbClr val="FFFFFF">
                        <a:alpha val="94902"/>
                      </a:srgbClr>
                    </a:solidFill>
                    <a:latin typeface="DM Sans" pitchFamily="2" charset="0"/>
                  </a:rPr>
                  <a:t>and maintain a secure digital environment. Learn to identify and mitigate potential threats, ensuring the safety of online activities within the workplace</a:t>
                </a:r>
              </a:p>
            </p:txBody>
          </p:sp>
          <p:sp>
            <p:nvSpPr>
              <p:cNvPr id="61" name="TextBox 61"/>
              <p:cNvSpPr txBox="1"/>
              <p:nvPr/>
            </p:nvSpPr>
            <p:spPr>
              <a:xfrm>
                <a:off x="5109407" y="4997798"/>
                <a:ext cx="1694593" cy="1126142"/>
              </a:xfrm>
              <a:prstGeom prst="rect">
                <a:avLst/>
              </a:prstGeom>
            </p:spPr>
            <p:txBody>
              <a:bodyPr lIns="0" tIns="0" rIns="0" bIns="0" rtlCol="0" anchor="t">
                <a:spAutoFit/>
              </a:bodyPr>
              <a:lstStyle/>
              <a:p>
                <a:pPr marL="0" lvl="0" indent="0" algn="l">
                  <a:lnSpc>
                    <a:spcPts val="1079"/>
                  </a:lnSpc>
                  <a:spcBef>
                    <a:spcPct val="0"/>
                  </a:spcBef>
                </a:pPr>
                <a:r>
                  <a:rPr lang="en-US" sz="899" u="none" strike="noStrike" dirty="0">
                    <a:solidFill>
                      <a:srgbClr val="FFFFFF">
                        <a:alpha val="94902"/>
                      </a:srgbClr>
                    </a:solidFill>
                    <a:latin typeface="DM Sans" pitchFamily="2" charset="0"/>
                  </a:rPr>
                  <a:t>Excel in cloud computing </a:t>
                </a:r>
              </a:p>
              <a:p>
                <a:pPr marL="0" lvl="0" indent="0" algn="l">
                  <a:lnSpc>
                    <a:spcPts val="1079"/>
                  </a:lnSpc>
                  <a:spcBef>
                    <a:spcPct val="0"/>
                  </a:spcBef>
                </a:pPr>
                <a:r>
                  <a:rPr lang="en-US" sz="899" u="none" strike="noStrike" dirty="0">
                    <a:solidFill>
                      <a:srgbClr val="FFFFFF">
                        <a:alpha val="94902"/>
                      </a:srgbClr>
                    </a:solidFill>
                    <a:latin typeface="DM Sans" pitchFamily="2" charset="0"/>
                  </a:rPr>
                  <a:t>for improved collaboration, accessibility, and data storage. Develop expertise in tools like Google Workspace, Microsoft 365, or similar platforms for smooth remote work and effective data management</a:t>
                </a:r>
              </a:p>
            </p:txBody>
          </p:sp>
          <p:sp>
            <p:nvSpPr>
              <p:cNvPr id="62" name="TextBox 62"/>
              <p:cNvSpPr txBox="1"/>
              <p:nvPr/>
            </p:nvSpPr>
            <p:spPr>
              <a:xfrm>
                <a:off x="2932704" y="4556658"/>
                <a:ext cx="1694593"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Cybersecurity Awareness</a:t>
                </a:r>
              </a:p>
            </p:txBody>
          </p:sp>
          <p:sp>
            <p:nvSpPr>
              <p:cNvPr id="63" name="TextBox 63"/>
              <p:cNvSpPr txBox="1"/>
              <p:nvPr/>
            </p:nvSpPr>
            <p:spPr>
              <a:xfrm>
                <a:off x="5109407" y="4556658"/>
                <a:ext cx="1694593" cy="353238"/>
              </a:xfrm>
              <a:prstGeom prst="rect">
                <a:avLst/>
              </a:prstGeom>
            </p:spPr>
            <p:txBody>
              <a:bodyPr lIns="0" tIns="0" rIns="0" bIns="0" rtlCol="0" anchor="t">
                <a:spAutoFit/>
              </a:bodyPr>
              <a:lstStyle/>
              <a:p>
                <a:pPr>
                  <a:lnSpc>
                    <a:spcPts val="1375"/>
                  </a:lnSpc>
                </a:pPr>
                <a:r>
                  <a:rPr lang="en-US" sz="1100" b="1" dirty="0">
                    <a:solidFill>
                      <a:srgbClr val="FFFFFF"/>
                    </a:solidFill>
                    <a:latin typeface="Red Hat Display" panose="02010303040201060303" pitchFamily="2" charset="0"/>
                  </a:rPr>
                  <a:t>Cloud </a:t>
                </a:r>
              </a:p>
              <a:p>
                <a:pPr>
                  <a:lnSpc>
                    <a:spcPts val="1375"/>
                  </a:lnSpc>
                </a:pPr>
                <a:r>
                  <a:rPr lang="en-US" sz="1100" b="1" dirty="0">
                    <a:solidFill>
                      <a:srgbClr val="FFFFFF"/>
                    </a:solidFill>
                    <a:latin typeface="Red Hat Display" panose="02010303040201060303" pitchFamily="2" charset="0"/>
                  </a:rPr>
                  <a:t>Proficiency</a:t>
                </a:r>
              </a:p>
            </p:txBody>
          </p:sp>
          <p:grpSp>
            <p:nvGrpSpPr>
              <p:cNvPr id="17" name="Group 16">
                <a:extLst>
                  <a:ext uri="{FF2B5EF4-FFF2-40B4-BE49-F238E27FC236}">
                    <a16:creationId xmlns:a16="http://schemas.microsoft.com/office/drawing/2014/main" id="{AF965D70-28EC-1D9D-3A2E-BE1AE2476B17}"/>
                  </a:ext>
                </a:extLst>
              </p:cNvPr>
              <p:cNvGrpSpPr/>
              <p:nvPr/>
            </p:nvGrpSpPr>
            <p:grpSpPr>
              <a:xfrm>
                <a:off x="756000" y="3836573"/>
                <a:ext cx="547655" cy="547655"/>
                <a:chOff x="756000" y="3836573"/>
                <a:chExt cx="547655" cy="547655"/>
              </a:xfrm>
            </p:grpSpPr>
            <p:sp>
              <p:nvSpPr>
                <p:cNvPr id="20" name="Freeform: Shape 19">
                  <a:extLst>
                    <a:ext uri="{FF2B5EF4-FFF2-40B4-BE49-F238E27FC236}">
                      <a16:creationId xmlns:a16="http://schemas.microsoft.com/office/drawing/2014/main" id="{1C7A9C38-05C4-A77D-DE78-7078C796EFB7}"/>
                    </a:ext>
                  </a:extLst>
                </p:cNvPr>
                <p:cNvSpPr/>
                <p:nvPr/>
              </p:nvSpPr>
              <p:spPr>
                <a:xfrm>
                  <a:off x="756000" y="3836573"/>
                  <a:ext cx="540843" cy="546737"/>
                </a:xfrm>
                <a:custGeom>
                  <a:avLst/>
                  <a:gdLst>
                    <a:gd name="connsiteX0" fmla="*/ 393138 w 540843"/>
                    <a:gd name="connsiteY0" fmla="*/ 460923 h 546737"/>
                    <a:gd name="connsiteX1" fmla="*/ 437734 w 540843"/>
                    <a:gd name="connsiteY1" fmla="*/ 460923 h 546737"/>
                    <a:gd name="connsiteX2" fmla="*/ 437734 w 540843"/>
                    <a:gd name="connsiteY2" fmla="*/ 546737 h 546737"/>
                    <a:gd name="connsiteX3" fmla="*/ 393138 w 540843"/>
                    <a:gd name="connsiteY3" fmla="*/ 546737 h 546737"/>
                    <a:gd name="connsiteX4" fmla="*/ 296570 w 540843"/>
                    <a:gd name="connsiteY4" fmla="*/ 460923 h 546737"/>
                    <a:gd name="connsiteX5" fmla="*/ 341166 w 540843"/>
                    <a:gd name="connsiteY5" fmla="*/ 460923 h 546737"/>
                    <a:gd name="connsiteX6" fmla="*/ 341166 w 540843"/>
                    <a:gd name="connsiteY6" fmla="*/ 546737 h 546737"/>
                    <a:gd name="connsiteX7" fmla="*/ 296570 w 540843"/>
                    <a:gd name="connsiteY7" fmla="*/ 546737 h 546737"/>
                    <a:gd name="connsiteX8" fmla="*/ 200002 w 540843"/>
                    <a:gd name="connsiteY8" fmla="*/ 460923 h 546737"/>
                    <a:gd name="connsiteX9" fmla="*/ 244598 w 540843"/>
                    <a:gd name="connsiteY9" fmla="*/ 460923 h 546737"/>
                    <a:gd name="connsiteX10" fmla="*/ 244598 w 540843"/>
                    <a:gd name="connsiteY10" fmla="*/ 546737 h 546737"/>
                    <a:gd name="connsiteX11" fmla="*/ 200002 w 540843"/>
                    <a:gd name="connsiteY11" fmla="*/ 546737 h 546737"/>
                    <a:gd name="connsiteX12" fmla="*/ 103434 w 540843"/>
                    <a:gd name="connsiteY12" fmla="*/ 460923 h 546737"/>
                    <a:gd name="connsiteX13" fmla="*/ 148030 w 540843"/>
                    <a:gd name="connsiteY13" fmla="*/ 460923 h 546737"/>
                    <a:gd name="connsiteX14" fmla="*/ 148030 w 540843"/>
                    <a:gd name="connsiteY14" fmla="*/ 546737 h 546737"/>
                    <a:gd name="connsiteX15" fmla="*/ 103434 w 540843"/>
                    <a:gd name="connsiteY15" fmla="*/ 546737 h 546737"/>
                    <a:gd name="connsiteX16" fmla="*/ 455029 w 540843"/>
                    <a:gd name="connsiteY16" fmla="*/ 396381 h 546737"/>
                    <a:gd name="connsiteX17" fmla="*/ 540843 w 540843"/>
                    <a:gd name="connsiteY17" fmla="*/ 396381 h 546737"/>
                    <a:gd name="connsiteX18" fmla="*/ 540843 w 540843"/>
                    <a:gd name="connsiteY18" fmla="*/ 440977 h 546737"/>
                    <a:gd name="connsiteX19" fmla="*/ 455029 w 540843"/>
                    <a:gd name="connsiteY19" fmla="*/ 440977 h 546737"/>
                    <a:gd name="connsiteX20" fmla="*/ 0 w 540843"/>
                    <a:gd name="connsiteY20" fmla="*/ 396381 h 546737"/>
                    <a:gd name="connsiteX21" fmla="*/ 85814 w 540843"/>
                    <a:gd name="connsiteY21" fmla="*/ 396381 h 546737"/>
                    <a:gd name="connsiteX22" fmla="*/ 85814 w 540843"/>
                    <a:gd name="connsiteY22" fmla="*/ 440977 h 546737"/>
                    <a:gd name="connsiteX23" fmla="*/ 0 w 540843"/>
                    <a:gd name="connsiteY23" fmla="*/ 440977 h 546737"/>
                    <a:gd name="connsiteX24" fmla="*/ 455029 w 540843"/>
                    <a:gd name="connsiteY24" fmla="*/ 299813 h 546737"/>
                    <a:gd name="connsiteX25" fmla="*/ 540843 w 540843"/>
                    <a:gd name="connsiteY25" fmla="*/ 299813 h 546737"/>
                    <a:gd name="connsiteX26" fmla="*/ 540843 w 540843"/>
                    <a:gd name="connsiteY26" fmla="*/ 344409 h 546737"/>
                    <a:gd name="connsiteX27" fmla="*/ 455029 w 540843"/>
                    <a:gd name="connsiteY27" fmla="*/ 344409 h 546737"/>
                    <a:gd name="connsiteX28" fmla="*/ 0 w 540843"/>
                    <a:gd name="connsiteY28" fmla="*/ 299813 h 546737"/>
                    <a:gd name="connsiteX29" fmla="*/ 85814 w 540843"/>
                    <a:gd name="connsiteY29" fmla="*/ 299813 h 546737"/>
                    <a:gd name="connsiteX30" fmla="*/ 85814 w 540843"/>
                    <a:gd name="connsiteY30" fmla="*/ 344409 h 546737"/>
                    <a:gd name="connsiteX31" fmla="*/ 0 w 540843"/>
                    <a:gd name="connsiteY31" fmla="*/ 344409 h 546737"/>
                    <a:gd name="connsiteX32" fmla="*/ 455029 w 540843"/>
                    <a:gd name="connsiteY32" fmla="*/ 203246 h 546737"/>
                    <a:gd name="connsiteX33" fmla="*/ 540843 w 540843"/>
                    <a:gd name="connsiteY33" fmla="*/ 203246 h 546737"/>
                    <a:gd name="connsiteX34" fmla="*/ 540843 w 540843"/>
                    <a:gd name="connsiteY34" fmla="*/ 247842 h 546737"/>
                    <a:gd name="connsiteX35" fmla="*/ 455029 w 540843"/>
                    <a:gd name="connsiteY35" fmla="*/ 247842 h 546737"/>
                    <a:gd name="connsiteX36" fmla="*/ 0 w 540843"/>
                    <a:gd name="connsiteY36" fmla="*/ 203246 h 546737"/>
                    <a:gd name="connsiteX37" fmla="*/ 85814 w 540843"/>
                    <a:gd name="connsiteY37" fmla="*/ 203246 h 546737"/>
                    <a:gd name="connsiteX38" fmla="*/ 85814 w 540843"/>
                    <a:gd name="connsiteY38" fmla="*/ 247842 h 546737"/>
                    <a:gd name="connsiteX39" fmla="*/ 0 w 540843"/>
                    <a:gd name="connsiteY39" fmla="*/ 247842 h 546737"/>
                    <a:gd name="connsiteX40" fmla="*/ 455029 w 540843"/>
                    <a:gd name="connsiteY40" fmla="*/ 106678 h 546737"/>
                    <a:gd name="connsiteX41" fmla="*/ 540843 w 540843"/>
                    <a:gd name="connsiteY41" fmla="*/ 106678 h 546737"/>
                    <a:gd name="connsiteX42" fmla="*/ 540843 w 540843"/>
                    <a:gd name="connsiteY42" fmla="*/ 151274 h 546737"/>
                    <a:gd name="connsiteX43" fmla="*/ 455029 w 540843"/>
                    <a:gd name="connsiteY43" fmla="*/ 151274 h 546737"/>
                    <a:gd name="connsiteX44" fmla="*/ 0 w 540843"/>
                    <a:gd name="connsiteY44" fmla="*/ 106678 h 546737"/>
                    <a:gd name="connsiteX45" fmla="*/ 85814 w 540843"/>
                    <a:gd name="connsiteY45" fmla="*/ 106678 h 546737"/>
                    <a:gd name="connsiteX46" fmla="*/ 85814 w 540843"/>
                    <a:gd name="connsiteY46" fmla="*/ 151274 h 546737"/>
                    <a:gd name="connsiteX47" fmla="*/ 0 w 540843"/>
                    <a:gd name="connsiteY47" fmla="*/ 151274 h 546737"/>
                    <a:gd name="connsiteX48" fmla="*/ 396381 w 540843"/>
                    <a:gd name="connsiteY48" fmla="*/ 0 h 546737"/>
                    <a:gd name="connsiteX49" fmla="*/ 440977 w 540843"/>
                    <a:gd name="connsiteY49" fmla="*/ 0 h 546737"/>
                    <a:gd name="connsiteX50" fmla="*/ 440977 w 540843"/>
                    <a:gd name="connsiteY50" fmla="*/ 85814 h 546737"/>
                    <a:gd name="connsiteX51" fmla="*/ 396381 w 540843"/>
                    <a:gd name="connsiteY51" fmla="*/ 85814 h 546737"/>
                    <a:gd name="connsiteX52" fmla="*/ 299814 w 540843"/>
                    <a:gd name="connsiteY52" fmla="*/ 0 h 546737"/>
                    <a:gd name="connsiteX53" fmla="*/ 344410 w 540843"/>
                    <a:gd name="connsiteY53" fmla="*/ 0 h 546737"/>
                    <a:gd name="connsiteX54" fmla="*/ 344410 w 540843"/>
                    <a:gd name="connsiteY54" fmla="*/ 85814 h 546737"/>
                    <a:gd name="connsiteX55" fmla="*/ 299814 w 540843"/>
                    <a:gd name="connsiteY55" fmla="*/ 85814 h 546737"/>
                    <a:gd name="connsiteX56" fmla="*/ 203246 w 540843"/>
                    <a:gd name="connsiteY56" fmla="*/ 0 h 546737"/>
                    <a:gd name="connsiteX57" fmla="*/ 247842 w 540843"/>
                    <a:gd name="connsiteY57" fmla="*/ 0 h 546737"/>
                    <a:gd name="connsiteX58" fmla="*/ 247842 w 540843"/>
                    <a:gd name="connsiteY58" fmla="*/ 85814 h 546737"/>
                    <a:gd name="connsiteX59" fmla="*/ 203246 w 540843"/>
                    <a:gd name="connsiteY59" fmla="*/ 85814 h 546737"/>
                    <a:gd name="connsiteX60" fmla="*/ 106678 w 540843"/>
                    <a:gd name="connsiteY60" fmla="*/ 0 h 546737"/>
                    <a:gd name="connsiteX61" fmla="*/ 151274 w 540843"/>
                    <a:gd name="connsiteY61" fmla="*/ 0 h 546737"/>
                    <a:gd name="connsiteX62" fmla="*/ 151274 w 540843"/>
                    <a:gd name="connsiteY62" fmla="*/ 85814 h 546737"/>
                    <a:gd name="connsiteX63" fmla="*/ 106678 w 540843"/>
                    <a:gd name="connsiteY63" fmla="*/ 85814 h 54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0843" h="546737">
                      <a:moveTo>
                        <a:pt x="393138" y="460923"/>
                      </a:moveTo>
                      <a:lnTo>
                        <a:pt x="437734" y="460923"/>
                      </a:lnTo>
                      <a:lnTo>
                        <a:pt x="437734" y="546737"/>
                      </a:lnTo>
                      <a:lnTo>
                        <a:pt x="393138" y="546737"/>
                      </a:lnTo>
                      <a:close/>
                      <a:moveTo>
                        <a:pt x="296570" y="460923"/>
                      </a:moveTo>
                      <a:lnTo>
                        <a:pt x="341166" y="460923"/>
                      </a:lnTo>
                      <a:lnTo>
                        <a:pt x="341166" y="546737"/>
                      </a:lnTo>
                      <a:lnTo>
                        <a:pt x="296570" y="546737"/>
                      </a:lnTo>
                      <a:close/>
                      <a:moveTo>
                        <a:pt x="200002" y="460923"/>
                      </a:moveTo>
                      <a:lnTo>
                        <a:pt x="244598" y="460923"/>
                      </a:lnTo>
                      <a:lnTo>
                        <a:pt x="244598" y="546737"/>
                      </a:lnTo>
                      <a:lnTo>
                        <a:pt x="200002" y="546737"/>
                      </a:lnTo>
                      <a:close/>
                      <a:moveTo>
                        <a:pt x="103434" y="460923"/>
                      </a:moveTo>
                      <a:lnTo>
                        <a:pt x="148030" y="460923"/>
                      </a:lnTo>
                      <a:lnTo>
                        <a:pt x="148030" y="546737"/>
                      </a:lnTo>
                      <a:lnTo>
                        <a:pt x="103434" y="546737"/>
                      </a:lnTo>
                      <a:close/>
                      <a:moveTo>
                        <a:pt x="455029" y="396381"/>
                      </a:moveTo>
                      <a:lnTo>
                        <a:pt x="540843" y="396381"/>
                      </a:lnTo>
                      <a:lnTo>
                        <a:pt x="540843" y="440977"/>
                      </a:lnTo>
                      <a:lnTo>
                        <a:pt x="455029" y="440977"/>
                      </a:lnTo>
                      <a:close/>
                      <a:moveTo>
                        <a:pt x="0" y="396381"/>
                      </a:moveTo>
                      <a:lnTo>
                        <a:pt x="85814" y="396381"/>
                      </a:lnTo>
                      <a:lnTo>
                        <a:pt x="85814" y="440977"/>
                      </a:lnTo>
                      <a:lnTo>
                        <a:pt x="0" y="440977"/>
                      </a:lnTo>
                      <a:close/>
                      <a:moveTo>
                        <a:pt x="455029" y="299813"/>
                      </a:moveTo>
                      <a:lnTo>
                        <a:pt x="540843" y="299813"/>
                      </a:lnTo>
                      <a:lnTo>
                        <a:pt x="540843" y="344409"/>
                      </a:lnTo>
                      <a:lnTo>
                        <a:pt x="455029" y="344409"/>
                      </a:lnTo>
                      <a:close/>
                      <a:moveTo>
                        <a:pt x="0" y="299813"/>
                      </a:moveTo>
                      <a:lnTo>
                        <a:pt x="85814" y="299813"/>
                      </a:lnTo>
                      <a:lnTo>
                        <a:pt x="85814" y="344409"/>
                      </a:lnTo>
                      <a:lnTo>
                        <a:pt x="0" y="344409"/>
                      </a:lnTo>
                      <a:close/>
                      <a:moveTo>
                        <a:pt x="455029" y="203246"/>
                      </a:moveTo>
                      <a:lnTo>
                        <a:pt x="540843" y="203246"/>
                      </a:lnTo>
                      <a:lnTo>
                        <a:pt x="540843" y="247842"/>
                      </a:lnTo>
                      <a:lnTo>
                        <a:pt x="455029" y="247842"/>
                      </a:lnTo>
                      <a:close/>
                      <a:moveTo>
                        <a:pt x="0" y="203246"/>
                      </a:moveTo>
                      <a:lnTo>
                        <a:pt x="85814" y="203246"/>
                      </a:lnTo>
                      <a:lnTo>
                        <a:pt x="85814" y="247842"/>
                      </a:lnTo>
                      <a:lnTo>
                        <a:pt x="0" y="247842"/>
                      </a:lnTo>
                      <a:close/>
                      <a:moveTo>
                        <a:pt x="455029" y="106678"/>
                      </a:moveTo>
                      <a:lnTo>
                        <a:pt x="540843" y="106678"/>
                      </a:lnTo>
                      <a:lnTo>
                        <a:pt x="540843" y="151274"/>
                      </a:lnTo>
                      <a:lnTo>
                        <a:pt x="455029" y="151274"/>
                      </a:lnTo>
                      <a:close/>
                      <a:moveTo>
                        <a:pt x="0" y="106678"/>
                      </a:moveTo>
                      <a:lnTo>
                        <a:pt x="85814" y="106678"/>
                      </a:lnTo>
                      <a:lnTo>
                        <a:pt x="85814" y="151274"/>
                      </a:lnTo>
                      <a:lnTo>
                        <a:pt x="0" y="151274"/>
                      </a:lnTo>
                      <a:close/>
                      <a:moveTo>
                        <a:pt x="396381" y="0"/>
                      </a:moveTo>
                      <a:lnTo>
                        <a:pt x="440977" y="0"/>
                      </a:lnTo>
                      <a:lnTo>
                        <a:pt x="440977" y="85814"/>
                      </a:lnTo>
                      <a:lnTo>
                        <a:pt x="396381" y="85814"/>
                      </a:lnTo>
                      <a:close/>
                      <a:moveTo>
                        <a:pt x="299814" y="0"/>
                      </a:moveTo>
                      <a:lnTo>
                        <a:pt x="344410" y="0"/>
                      </a:lnTo>
                      <a:lnTo>
                        <a:pt x="344410" y="85814"/>
                      </a:lnTo>
                      <a:lnTo>
                        <a:pt x="299814" y="85814"/>
                      </a:lnTo>
                      <a:close/>
                      <a:moveTo>
                        <a:pt x="203246" y="0"/>
                      </a:moveTo>
                      <a:lnTo>
                        <a:pt x="247842" y="0"/>
                      </a:lnTo>
                      <a:lnTo>
                        <a:pt x="247842" y="85814"/>
                      </a:lnTo>
                      <a:lnTo>
                        <a:pt x="203246" y="85814"/>
                      </a:lnTo>
                      <a:close/>
                      <a:moveTo>
                        <a:pt x="106678" y="0"/>
                      </a:moveTo>
                      <a:lnTo>
                        <a:pt x="151274" y="0"/>
                      </a:lnTo>
                      <a:lnTo>
                        <a:pt x="151274" y="85814"/>
                      </a:lnTo>
                      <a:lnTo>
                        <a:pt x="106678" y="85814"/>
                      </a:lnTo>
                      <a:close/>
                    </a:path>
                  </a:pathLst>
                </a:custGeom>
                <a:solidFill>
                  <a:srgbClr val="D1FF95"/>
                </a:solidFill>
                <a:ln cap="sq">
                  <a:noFill/>
                  <a:prstDash val="solid"/>
                  <a:miter/>
                </a:ln>
              </p:spPr>
              <p:txBody>
                <a:bodyPr wrap="square">
                  <a:noAutofit/>
                </a:bodyPr>
                <a:lstStyle/>
                <a:p>
                  <a:endParaRPr lang="en-US" dirty="0"/>
                </a:p>
              </p:txBody>
            </p:sp>
            <p:sp>
              <p:nvSpPr>
                <p:cNvPr id="23" name="Freeform 4">
                  <a:extLst>
                    <a:ext uri="{FF2B5EF4-FFF2-40B4-BE49-F238E27FC236}">
                      <a16:creationId xmlns:a16="http://schemas.microsoft.com/office/drawing/2014/main" id="{5039FAFE-A846-1763-1B9E-9995D6572F4E}"/>
                    </a:ext>
                  </a:extLst>
                </p:cNvPr>
                <p:cNvSpPr/>
                <p:nvPr/>
              </p:nvSpPr>
              <p:spPr>
                <a:xfrm>
                  <a:off x="756000" y="3836573"/>
                  <a:ext cx="547655" cy="547655"/>
                </a:xfrm>
                <a:custGeom>
                  <a:avLst/>
                  <a:gdLst/>
                  <a:ahLst/>
                  <a:cxnLst/>
                  <a:rect l="l" t="t" r="r" b="b"/>
                  <a:pathLst>
                    <a:path w="547655" h="547655">
                      <a:moveTo>
                        <a:pt x="0" y="0"/>
                      </a:moveTo>
                      <a:lnTo>
                        <a:pt x="547655" y="0"/>
                      </a:lnTo>
                      <a:lnTo>
                        <a:pt x="547655" y="547655"/>
                      </a:lnTo>
                      <a:lnTo>
                        <a:pt x="0" y="547655"/>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dirty="0"/>
                </a:p>
              </p:txBody>
            </p:sp>
          </p:grpSp>
        </p:grpSp>
        <p:sp>
          <p:nvSpPr>
            <p:cNvPr id="81" name="TextBox 81"/>
            <p:cNvSpPr txBox="1"/>
            <p:nvPr/>
          </p:nvSpPr>
          <p:spPr>
            <a:xfrm>
              <a:off x="756000" y="1658751"/>
              <a:ext cx="6048000" cy="544075"/>
            </a:xfrm>
            <a:prstGeom prst="rect">
              <a:avLst/>
            </a:prstGeom>
          </p:spPr>
          <p:txBody>
            <a:bodyPr lIns="0" tIns="0" rIns="0" bIns="0" rtlCol="0" anchor="t">
              <a:spAutoFit/>
            </a:bodyPr>
            <a:lstStyle/>
            <a:p>
              <a:pPr marL="0" lvl="0" indent="0" algn="l">
                <a:lnSpc>
                  <a:spcPts val="4227"/>
                </a:lnSpc>
                <a:spcBef>
                  <a:spcPct val="0"/>
                </a:spcBef>
              </a:pPr>
              <a:r>
                <a:rPr lang="en-US" sz="3850" b="1" dirty="0">
                  <a:solidFill>
                    <a:srgbClr val="FFFFFF"/>
                  </a:solidFill>
                  <a:latin typeface="Red Hat Display" panose="02010303040201060303" pitchFamily="2" charset="0"/>
                </a:rPr>
                <a:t>Tech Mastery Basics</a:t>
              </a:r>
            </a:p>
          </p:txBody>
        </p:sp>
        <p:grpSp>
          <p:nvGrpSpPr>
            <p:cNvPr id="8" name="Group 7">
              <a:extLst>
                <a:ext uri="{FF2B5EF4-FFF2-40B4-BE49-F238E27FC236}">
                  <a16:creationId xmlns:a16="http://schemas.microsoft.com/office/drawing/2014/main" id="{6ECA7BB7-B661-A9CA-48A9-E9D289E262BC}"/>
                </a:ext>
              </a:extLst>
            </p:cNvPr>
            <p:cNvGrpSpPr/>
            <p:nvPr/>
          </p:nvGrpSpPr>
          <p:grpSpPr>
            <a:xfrm>
              <a:off x="756000" y="756000"/>
              <a:ext cx="6048000" cy="461665"/>
              <a:chOff x="756000" y="756000"/>
              <a:chExt cx="6048000" cy="461665"/>
            </a:xfrm>
          </p:grpSpPr>
          <p:sp>
            <p:nvSpPr>
              <p:cNvPr id="85" name="TextBox 85"/>
              <p:cNvSpPr txBox="1"/>
              <p:nvPr/>
            </p:nvSpPr>
            <p:spPr>
              <a:xfrm>
                <a:off x="4420388" y="797619"/>
                <a:ext cx="2383612" cy="399827"/>
              </a:xfrm>
              <a:prstGeom prst="rect">
                <a:avLst/>
              </a:prstGeom>
            </p:spPr>
            <p:txBody>
              <a:bodyPr lIns="0" tIns="0" rIns="0" bIns="0" rtlCol="0" anchor="t">
                <a:spAutoFit/>
              </a:bodyPr>
              <a:lstStyle/>
              <a:p>
                <a:pPr algn="r">
                  <a:lnSpc>
                    <a:spcPts val="1079"/>
                  </a:lnSpc>
                </a:pPr>
                <a:r>
                  <a:rPr lang="en-US" sz="899" dirty="0">
                    <a:solidFill>
                      <a:srgbClr val="FFFFFF"/>
                    </a:solidFill>
                    <a:latin typeface="Poppins"/>
                  </a:rPr>
                  <a:t>123 Anywhere St., Any City</a:t>
                </a:r>
              </a:p>
              <a:p>
                <a:pPr algn="r">
                  <a:lnSpc>
                    <a:spcPts val="1079"/>
                  </a:lnSpc>
                </a:pPr>
                <a:r>
                  <a:rPr lang="en-US" sz="899" dirty="0">
                    <a:solidFill>
                      <a:srgbClr val="FFFFFF"/>
                    </a:solidFill>
                    <a:latin typeface="Poppins"/>
                  </a:rPr>
                  <a:t>+123-456-7890</a:t>
                </a:r>
              </a:p>
              <a:p>
                <a:pPr algn="r">
                  <a:lnSpc>
                    <a:spcPts val="1079"/>
                  </a:lnSpc>
                </a:pPr>
                <a:r>
                  <a:rPr lang="en-US" sz="899" dirty="0">
                    <a:solidFill>
                      <a:srgbClr val="FFFFFF"/>
                    </a:solidFill>
                    <a:latin typeface="Poppins"/>
                  </a:rPr>
                  <a:t>www.Quirkifystudio.com</a:t>
                </a:r>
              </a:p>
            </p:txBody>
          </p:sp>
          <p:sp>
            <p:nvSpPr>
              <p:cNvPr id="86" name="Freeform 86"/>
              <p:cNvSpPr/>
              <p:nvPr/>
            </p:nvSpPr>
            <p:spPr>
              <a:xfrm>
                <a:off x="756000" y="756000"/>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dirty="0"/>
              </a:p>
            </p:txBody>
          </p:sp>
          <p:sp>
            <p:nvSpPr>
              <p:cNvPr id="87" name="TextBox 87"/>
              <p:cNvSpPr txBox="1"/>
              <p:nvPr/>
            </p:nvSpPr>
            <p:spPr>
              <a:xfrm>
                <a:off x="1346075" y="756000"/>
                <a:ext cx="1191707" cy="461665"/>
              </a:xfrm>
              <a:prstGeom prst="rect">
                <a:avLst/>
              </a:prstGeom>
            </p:spPr>
            <p:txBody>
              <a:bodyPr lIns="0" tIns="0" rIns="0" bIns="0" rtlCol="0" anchor="t">
                <a:spAutoFit/>
              </a:bodyPr>
              <a:lstStyle/>
              <a:p>
                <a:pPr>
                  <a:lnSpc>
                    <a:spcPts val="1817"/>
                  </a:lnSpc>
                </a:pPr>
                <a:r>
                  <a:rPr lang="en-US" sz="1502" b="1" dirty="0">
                    <a:solidFill>
                      <a:srgbClr val="FFFFFF"/>
                    </a:solidFill>
                    <a:latin typeface="Red Hat Display" panose="02010303040201060303" pitchFamily="2" charset="0"/>
                  </a:rPr>
                  <a:t>QUIRKIFY </a:t>
                </a:r>
              </a:p>
              <a:p>
                <a:pPr>
                  <a:lnSpc>
                    <a:spcPts val="1817"/>
                  </a:lnSpc>
                </a:pPr>
                <a:r>
                  <a:rPr lang="en-US" sz="1502" b="1" dirty="0">
                    <a:solidFill>
                      <a:srgbClr val="FFFFFF"/>
                    </a:solidFill>
                    <a:latin typeface="Red Hat Display" panose="02010303040201060303" pitchFamily="2" charset="0"/>
                  </a:rPr>
                  <a:t>STUDIO</a:t>
                </a:r>
              </a:p>
            </p:txBody>
          </p:sp>
        </p:grpSp>
        <p:sp>
          <p:nvSpPr>
            <p:cNvPr id="83" name="TemplateLAB"/>
            <p:cNvSpPr/>
            <p:nvPr/>
          </p:nvSpPr>
          <p:spPr>
            <a:xfrm>
              <a:off x="6071941"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dirty="0"/>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7 - Page 7">
            <a:extLst>
              <a:ext uri="{FF2B5EF4-FFF2-40B4-BE49-F238E27FC236}">
                <a16:creationId xmlns:a16="http://schemas.microsoft.com/office/drawing/2014/main" id="{80456D32-C8AD-6B4E-8125-8EE09466FE98}"/>
              </a:ext>
            </a:extLst>
          </p:cNvPr>
          <p:cNvGrpSpPr/>
          <p:nvPr/>
        </p:nvGrpSpPr>
        <p:grpSpPr>
          <a:xfrm>
            <a:off x="0" y="756000"/>
            <a:ext cx="7556500" cy="9940232"/>
            <a:chOff x="0" y="756000"/>
            <a:chExt cx="7556500" cy="9940232"/>
          </a:xfrm>
        </p:grpSpPr>
        <p:sp>
          <p:nvSpPr>
            <p:cNvPr id="4" name="TextBox 4"/>
            <p:cNvSpPr txBox="1"/>
            <p:nvPr/>
          </p:nvSpPr>
          <p:spPr>
            <a:xfrm>
              <a:off x="5817676" y="10015056"/>
              <a:ext cx="986324" cy="156966"/>
            </a:xfrm>
            <a:prstGeom prst="rect">
              <a:avLst/>
            </a:prstGeom>
          </p:spPr>
          <p:txBody>
            <a:bodyPr lIns="0" tIns="0" rIns="0" bIns="0" rtlCol="0" anchor="t">
              <a:spAutoFit/>
            </a:bodyPr>
            <a:lstStyle/>
            <a:p>
              <a:pPr marL="0" lvl="0" indent="0" algn="r">
                <a:lnSpc>
                  <a:spcPts val="1260"/>
                </a:lnSpc>
                <a:spcBef>
                  <a:spcPct val="0"/>
                </a:spcBef>
              </a:pPr>
              <a:r>
                <a:rPr lang="en-US" sz="900" b="1" dirty="0">
                  <a:solidFill>
                    <a:srgbClr val="121722"/>
                  </a:solidFill>
                  <a:latin typeface="Red Hat Display"/>
                </a:rPr>
                <a:t> I </a:t>
              </a:r>
              <a:r>
                <a:rPr lang="en-US" sz="900" b="1" dirty="0">
                  <a:solidFill>
                    <a:srgbClr val="121722"/>
                  </a:solidFill>
                  <a:latin typeface="Red Hat Display" panose="02010303040201060303" pitchFamily="2" charset="0"/>
                </a:rPr>
                <a:t>PAGE 7</a:t>
              </a:r>
            </a:p>
          </p:txBody>
        </p:sp>
        <p:sp>
          <p:nvSpPr>
            <p:cNvPr id="2" name="AutoShape 2"/>
            <p:cNvSpPr/>
            <p:nvPr/>
          </p:nvSpPr>
          <p:spPr>
            <a:xfrm>
              <a:off x="0" y="4807496"/>
              <a:ext cx="7556500" cy="0"/>
            </a:xfrm>
            <a:prstGeom prst="line">
              <a:avLst/>
            </a:prstGeom>
            <a:ln w="9525" cap="flat">
              <a:solidFill>
                <a:srgbClr val="121722">
                  <a:alpha val="24706"/>
                </a:srgbClr>
              </a:solidFill>
              <a:prstDash val="solid"/>
              <a:headEnd type="none" w="med" len="med"/>
              <a:tailEnd type="none" w="med" len="med"/>
            </a:ln>
          </p:spPr>
          <p:txBody>
            <a:bodyPr>
              <a:normAutofit fontScale="25000" lnSpcReduction="20000"/>
            </a:bodyPr>
            <a:lstStyle/>
            <a:p>
              <a:endParaRPr lang="en-US" dirty="0"/>
            </a:p>
          </p:txBody>
        </p:sp>
        <p:grpSp>
          <p:nvGrpSpPr>
            <p:cNvPr id="49" name="Group 48">
              <a:extLst>
                <a:ext uri="{FF2B5EF4-FFF2-40B4-BE49-F238E27FC236}">
                  <a16:creationId xmlns:a16="http://schemas.microsoft.com/office/drawing/2014/main" id="{3A7EA9FD-BD86-78A0-416B-FFE468FC83B1}"/>
                </a:ext>
              </a:extLst>
            </p:cNvPr>
            <p:cNvGrpSpPr/>
            <p:nvPr/>
          </p:nvGrpSpPr>
          <p:grpSpPr>
            <a:xfrm>
              <a:off x="5081745" y="4168156"/>
              <a:ext cx="2035973" cy="6528075"/>
              <a:chOff x="5081745" y="4168156"/>
              <a:chExt cx="2035973" cy="6528075"/>
            </a:xfrm>
          </p:grpSpPr>
          <p:sp>
            <p:nvSpPr>
              <p:cNvPr id="25" name="AutoShape 25"/>
              <p:cNvSpPr/>
              <p:nvPr/>
            </p:nvSpPr>
            <p:spPr>
              <a:xfrm>
                <a:off x="5146129" y="4807495"/>
                <a:ext cx="0" cy="5888736"/>
              </a:xfrm>
              <a:prstGeom prst="line">
                <a:avLst/>
              </a:prstGeom>
              <a:ln w="9525" cap="flat">
                <a:solidFill>
                  <a:srgbClr val="121722">
                    <a:alpha val="24706"/>
                  </a:srgbClr>
                </a:solidFill>
                <a:prstDash val="solid"/>
                <a:headEnd type="none" w="sm" len="sm"/>
                <a:tailEnd type="none" w="sm" len="sm"/>
              </a:ln>
            </p:spPr>
            <p:txBody>
              <a:bodyPr/>
              <a:lstStyle/>
              <a:p>
                <a:endParaRPr lang="en-US" dirty="0"/>
              </a:p>
            </p:txBody>
          </p:sp>
          <p:sp>
            <p:nvSpPr>
              <p:cNvPr id="33" name="Freeform 33"/>
              <p:cNvSpPr/>
              <p:nvPr/>
            </p:nvSpPr>
            <p:spPr>
              <a:xfrm>
                <a:off x="5081745" y="4740276"/>
                <a:ext cx="128767" cy="12876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D70"/>
              </a:solidFill>
              <a:ln cap="sq">
                <a:noFill/>
                <a:prstDash val="solid"/>
                <a:miter/>
              </a:ln>
            </p:spPr>
            <p:txBody>
              <a:bodyPr/>
              <a:lstStyle/>
              <a:p>
                <a:endParaRPr lang="en-US" dirty="0"/>
              </a:p>
            </p:txBody>
          </p:sp>
          <p:grpSp>
            <p:nvGrpSpPr>
              <p:cNvPr id="46" name="Group 45">
                <a:extLst>
                  <a:ext uri="{FF2B5EF4-FFF2-40B4-BE49-F238E27FC236}">
                    <a16:creationId xmlns:a16="http://schemas.microsoft.com/office/drawing/2014/main" id="{16FD5B08-E998-56AC-3C62-89014993AF7D}"/>
                  </a:ext>
                </a:extLst>
              </p:cNvPr>
              <p:cNvGrpSpPr/>
              <p:nvPr/>
            </p:nvGrpSpPr>
            <p:grpSpPr>
              <a:xfrm>
                <a:off x="5145822" y="4168156"/>
                <a:ext cx="1971896" cy="5069246"/>
                <a:chOff x="5145822" y="4168156"/>
                <a:chExt cx="1971896" cy="5069246"/>
              </a:xfrm>
            </p:grpSpPr>
            <p:sp>
              <p:nvSpPr>
                <p:cNvPr id="11" name="TextBox 11"/>
                <p:cNvSpPr txBox="1"/>
                <p:nvPr/>
              </p:nvSpPr>
              <p:spPr>
                <a:xfrm>
                  <a:off x="5409626" y="8111260"/>
                  <a:ext cx="1402603" cy="1126142"/>
                </a:xfrm>
                <a:prstGeom prst="rect">
                  <a:avLst/>
                </a:prstGeom>
              </p:spPr>
              <p:txBody>
                <a:bodyPr lIns="0" tIns="0" rIns="0" bIns="0" rtlCol="0" anchor="t">
                  <a:spAutoFit/>
                </a:bodyPr>
                <a:lstStyle/>
                <a:p>
                  <a:pPr marL="0" lvl="0" indent="0" algn="l">
                    <a:lnSpc>
                      <a:spcPts val="1079"/>
                    </a:lnSpc>
                    <a:spcBef>
                      <a:spcPct val="0"/>
                    </a:spcBef>
                  </a:pPr>
                  <a:r>
                    <a:rPr lang="en-US" sz="899" dirty="0">
                      <a:solidFill>
                        <a:srgbClr val="2B2B2B"/>
                      </a:solidFill>
                      <a:latin typeface="DM Sans" pitchFamily="2" charset="0"/>
                    </a:rPr>
                    <a:t>Wrap up work by planning tomorrow's tasks. List priorities for a head </a:t>
                  </a:r>
                </a:p>
                <a:p>
                  <a:pPr marL="0" lvl="0" indent="0" algn="l">
                    <a:lnSpc>
                      <a:spcPts val="1079"/>
                    </a:lnSpc>
                    <a:spcBef>
                      <a:spcPct val="0"/>
                    </a:spcBef>
                  </a:pPr>
                  <a:r>
                    <a:rPr lang="en-US" sz="899" dirty="0">
                      <a:solidFill>
                        <a:srgbClr val="2B2B2B"/>
                      </a:solidFill>
                      <a:latin typeface="DM Sans" pitchFamily="2" charset="0"/>
                    </a:rPr>
                    <a:t>start. This proactive </a:t>
                  </a:r>
                </a:p>
                <a:p>
                  <a:pPr marL="0" lvl="0" indent="0" algn="l">
                    <a:lnSpc>
                      <a:spcPts val="1079"/>
                    </a:lnSpc>
                    <a:spcBef>
                      <a:spcPct val="0"/>
                    </a:spcBef>
                  </a:pPr>
                  <a:r>
                    <a:rPr lang="en-US" sz="899" dirty="0">
                      <a:solidFill>
                        <a:srgbClr val="2B2B2B"/>
                      </a:solidFill>
                      <a:latin typeface="DM Sans" pitchFamily="2" charset="0"/>
                    </a:rPr>
                    <a:t>step ensures a smooth transition, setting the stage for ongoing efficiency the next day</a:t>
                  </a:r>
                </a:p>
              </p:txBody>
            </p:sp>
            <p:sp>
              <p:nvSpPr>
                <p:cNvPr id="13" name="TextBox 13"/>
                <p:cNvSpPr txBox="1"/>
                <p:nvPr/>
              </p:nvSpPr>
              <p:spPr>
                <a:xfrm>
                  <a:off x="5409626" y="5994674"/>
                  <a:ext cx="1402603" cy="1126142"/>
                </a:xfrm>
                <a:prstGeom prst="rect">
                  <a:avLst/>
                </a:prstGeom>
              </p:spPr>
              <p:txBody>
                <a:bodyPr lIns="0" tIns="0" rIns="0" bIns="0" rtlCol="0" anchor="t">
                  <a:spAutoFit/>
                </a:bodyPr>
                <a:lstStyle/>
                <a:p>
                  <a:pPr>
                    <a:lnSpc>
                      <a:spcPts val="1079"/>
                    </a:lnSpc>
                  </a:pPr>
                  <a:r>
                    <a:rPr lang="en-US" sz="899" dirty="0">
                      <a:solidFill>
                        <a:srgbClr val="2B2B2B"/>
                      </a:solidFill>
                      <a:latin typeface="DM Sans" pitchFamily="2" charset="0"/>
                    </a:rPr>
                    <a:t>Recognize finishing, </a:t>
                  </a:r>
                </a:p>
                <a:p>
                  <a:pPr>
                    <a:lnSpc>
                      <a:spcPts val="1079"/>
                    </a:lnSpc>
                  </a:pPr>
                  <a:r>
                    <a:rPr lang="en-US" sz="899" dirty="0">
                      <a:solidFill>
                        <a:srgbClr val="2B2B2B"/>
                      </a:solidFill>
                      <a:latin typeface="DM Sans" pitchFamily="2" charset="0"/>
                    </a:rPr>
                    <a:t>cheer goals. Think </a:t>
                  </a:r>
                </a:p>
                <a:p>
                  <a:pPr>
                    <a:lnSpc>
                      <a:spcPts val="1079"/>
                    </a:lnSpc>
                  </a:pPr>
                  <a:r>
                    <a:rPr lang="en-US" sz="899" dirty="0">
                      <a:solidFill>
                        <a:srgbClr val="2B2B2B"/>
                      </a:solidFill>
                      <a:latin typeface="DM Sans" pitchFamily="2" charset="0"/>
                    </a:rPr>
                    <a:t>about successes for higher spirits and increased productivity. Use this good energy </a:t>
                  </a:r>
                </a:p>
                <a:p>
                  <a:pPr marL="0" lvl="0" indent="0" algn="l">
                    <a:lnSpc>
                      <a:spcPts val="1079"/>
                    </a:lnSpc>
                    <a:spcBef>
                      <a:spcPct val="0"/>
                    </a:spcBef>
                  </a:pPr>
                  <a:r>
                    <a:rPr lang="en-US" sz="899" dirty="0">
                      <a:solidFill>
                        <a:srgbClr val="2B2B2B"/>
                      </a:solidFill>
                      <a:latin typeface="DM Sans" pitchFamily="2" charset="0"/>
                    </a:rPr>
                    <a:t>as motivation for what comes next</a:t>
                  </a:r>
                </a:p>
              </p:txBody>
            </p:sp>
            <p:sp>
              <p:nvSpPr>
                <p:cNvPr id="20" name="TextBox 20"/>
                <p:cNvSpPr txBox="1"/>
                <p:nvPr/>
              </p:nvSpPr>
              <p:spPr>
                <a:xfrm>
                  <a:off x="5409626" y="5777111"/>
                  <a:ext cx="1708092" cy="166712"/>
                </a:xfrm>
                <a:prstGeom prst="rect">
                  <a:avLst/>
                </a:prstGeom>
              </p:spPr>
              <p:txBody>
                <a:bodyPr lIns="0" tIns="0" rIns="0" bIns="0" rtlCol="0" anchor="t">
                  <a:spAutoFit/>
                </a:bodyPr>
                <a:lstStyle/>
                <a:p>
                  <a:pPr marL="0" lvl="0" indent="0" algn="l">
                    <a:lnSpc>
                      <a:spcPts val="1254"/>
                    </a:lnSpc>
                    <a:spcBef>
                      <a:spcPct val="0"/>
                    </a:spcBef>
                  </a:pPr>
                  <a:r>
                    <a:rPr lang="en-US" sz="1100" b="1" dirty="0">
                      <a:solidFill>
                        <a:srgbClr val="121722"/>
                      </a:solidFill>
                      <a:latin typeface="Red Hat Display" panose="02010303040201060303" pitchFamily="2" charset="0"/>
                    </a:rPr>
                    <a:t>Review achievements</a:t>
                  </a:r>
                </a:p>
              </p:txBody>
            </p:sp>
            <p:sp>
              <p:nvSpPr>
                <p:cNvPr id="21" name="TextBox 21"/>
                <p:cNvSpPr txBox="1"/>
                <p:nvPr/>
              </p:nvSpPr>
              <p:spPr>
                <a:xfrm>
                  <a:off x="5409626" y="5441584"/>
                  <a:ext cx="1290114" cy="269369"/>
                </a:xfrm>
                <a:prstGeom prst="rect">
                  <a:avLst/>
                </a:prstGeom>
              </p:spPr>
              <p:txBody>
                <a:bodyPr lIns="0" tIns="0" rIns="0" bIns="0" rtlCol="0" anchor="t">
                  <a:spAutoFit/>
                </a:bodyPr>
                <a:lstStyle/>
                <a:p>
                  <a:pPr marL="0" lvl="0" indent="0" algn="l">
                    <a:lnSpc>
                      <a:spcPts val="2089"/>
                    </a:lnSpc>
                    <a:spcBef>
                      <a:spcPct val="0"/>
                    </a:spcBef>
                  </a:pPr>
                  <a:r>
                    <a:rPr lang="en-US" sz="1899" b="1" dirty="0">
                      <a:solidFill>
                        <a:srgbClr val="121722"/>
                      </a:solidFill>
                      <a:latin typeface="Red Hat Display" panose="02010303040201060303" pitchFamily="2" charset="0"/>
                    </a:rPr>
                    <a:t>05</a:t>
                  </a:r>
                </a:p>
              </p:txBody>
            </p:sp>
            <p:sp>
              <p:nvSpPr>
                <p:cNvPr id="22" name="TextBox 22"/>
                <p:cNvSpPr txBox="1"/>
                <p:nvPr/>
              </p:nvSpPr>
              <p:spPr>
                <a:xfrm>
                  <a:off x="5409626" y="7893805"/>
                  <a:ext cx="1627912" cy="166712"/>
                </a:xfrm>
                <a:prstGeom prst="rect">
                  <a:avLst/>
                </a:prstGeom>
              </p:spPr>
              <p:txBody>
                <a:bodyPr lIns="0" tIns="0" rIns="0" bIns="0" rtlCol="0" anchor="t">
                  <a:spAutoFit/>
                </a:bodyPr>
                <a:lstStyle/>
                <a:p>
                  <a:pPr marL="0" lvl="0" indent="0" algn="l">
                    <a:lnSpc>
                      <a:spcPts val="1254"/>
                    </a:lnSpc>
                    <a:spcBef>
                      <a:spcPct val="0"/>
                    </a:spcBef>
                  </a:pPr>
                  <a:r>
                    <a:rPr lang="en-US" sz="1100" b="1" dirty="0">
                      <a:solidFill>
                        <a:srgbClr val="121722"/>
                      </a:solidFill>
                      <a:latin typeface="Red Hat Display" panose="02010303040201060303" pitchFamily="2" charset="0"/>
                    </a:rPr>
                    <a:t>Prepare for Tomorrow</a:t>
                  </a:r>
                </a:p>
              </p:txBody>
            </p:sp>
            <p:sp>
              <p:nvSpPr>
                <p:cNvPr id="23" name="TextBox 23"/>
                <p:cNvSpPr txBox="1"/>
                <p:nvPr/>
              </p:nvSpPr>
              <p:spPr>
                <a:xfrm>
                  <a:off x="5409626" y="7558203"/>
                  <a:ext cx="1290114" cy="269369"/>
                </a:xfrm>
                <a:prstGeom prst="rect">
                  <a:avLst/>
                </a:prstGeom>
              </p:spPr>
              <p:txBody>
                <a:bodyPr lIns="0" tIns="0" rIns="0" bIns="0" rtlCol="0" anchor="t">
                  <a:spAutoFit/>
                </a:bodyPr>
                <a:lstStyle/>
                <a:p>
                  <a:pPr marL="0" lvl="0" indent="0" algn="l">
                    <a:lnSpc>
                      <a:spcPts val="2089"/>
                    </a:lnSpc>
                    <a:spcBef>
                      <a:spcPct val="0"/>
                    </a:spcBef>
                  </a:pPr>
                  <a:r>
                    <a:rPr lang="en-US" sz="1899" b="1" dirty="0">
                      <a:solidFill>
                        <a:srgbClr val="121722"/>
                      </a:solidFill>
                      <a:latin typeface="Red Hat Display" panose="02010303040201060303" pitchFamily="2" charset="0"/>
                    </a:rPr>
                    <a:t>06</a:t>
                  </a:r>
                </a:p>
              </p:txBody>
            </p:sp>
            <p:sp>
              <p:nvSpPr>
                <p:cNvPr id="37" name="TextBox 37"/>
                <p:cNvSpPr txBox="1"/>
                <p:nvPr/>
              </p:nvSpPr>
              <p:spPr>
                <a:xfrm>
                  <a:off x="5145822" y="4168156"/>
                  <a:ext cx="1290114" cy="423770"/>
                </a:xfrm>
                <a:prstGeom prst="rect">
                  <a:avLst/>
                </a:prstGeom>
              </p:spPr>
              <p:txBody>
                <a:bodyPr lIns="0" tIns="0" rIns="0" bIns="0" rtlCol="0" anchor="t">
                  <a:spAutoFit/>
                </a:bodyPr>
                <a:lstStyle/>
                <a:p>
                  <a:pPr marL="0" lvl="0" indent="0" algn="l">
                    <a:lnSpc>
                      <a:spcPts val="3299"/>
                    </a:lnSpc>
                    <a:spcBef>
                      <a:spcPct val="0"/>
                    </a:spcBef>
                  </a:pPr>
                  <a:r>
                    <a:rPr lang="en-US" sz="2999" b="1" u="none" strike="noStrike" dirty="0">
                      <a:solidFill>
                        <a:srgbClr val="121722"/>
                      </a:solidFill>
                      <a:latin typeface="Red Hat Display" panose="02010303040201060303" pitchFamily="2" charset="0"/>
                    </a:rPr>
                    <a:t>End</a:t>
                  </a:r>
                </a:p>
              </p:txBody>
            </p:sp>
          </p:grpSp>
        </p:grpSp>
        <p:grpSp>
          <p:nvGrpSpPr>
            <p:cNvPr id="50" name="Group 49">
              <a:extLst>
                <a:ext uri="{FF2B5EF4-FFF2-40B4-BE49-F238E27FC236}">
                  <a16:creationId xmlns:a16="http://schemas.microsoft.com/office/drawing/2014/main" id="{9A0BD256-A7D1-9525-B9F5-5A514AA2DACF}"/>
                </a:ext>
              </a:extLst>
            </p:cNvPr>
            <p:cNvGrpSpPr/>
            <p:nvPr/>
          </p:nvGrpSpPr>
          <p:grpSpPr>
            <a:xfrm>
              <a:off x="2778291" y="4152958"/>
              <a:ext cx="2105901" cy="6543274"/>
              <a:chOff x="2778291" y="4152958"/>
              <a:chExt cx="2105901" cy="6543274"/>
            </a:xfrm>
          </p:grpSpPr>
          <p:sp>
            <p:nvSpPr>
              <p:cNvPr id="16" name="TextBox 16"/>
              <p:cNvSpPr txBox="1"/>
              <p:nvPr/>
            </p:nvSpPr>
            <p:spPr>
              <a:xfrm>
                <a:off x="3106172" y="5777111"/>
                <a:ext cx="1778020" cy="166712"/>
              </a:xfrm>
              <a:prstGeom prst="rect">
                <a:avLst/>
              </a:prstGeom>
            </p:spPr>
            <p:txBody>
              <a:bodyPr lIns="0" tIns="0" rIns="0" bIns="0" rtlCol="0" anchor="t">
                <a:spAutoFit/>
              </a:bodyPr>
              <a:lstStyle/>
              <a:p>
                <a:pPr marL="0" lvl="0" indent="0" algn="l">
                  <a:lnSpc>
                    <a:spcPts val="1254"/>
                  </a:lnSpc>
                  <a:spcBef>
                    <a:spcPct val="0"/>
                  </a:spcBef>
                </a:pPr>
                <a:r>
                  <a:rPr lang="en-US" sz="1100" b="1" dirty="0">
                    <a:solidFill>
                      <a:srgbClr val="121722"/>
                    </a:solidFill>
                    <a:latin typeface="Red Hat Display" panose="02010303040201060303" pitchFamily="2" charset="0"/>
                  </a:rPr>
                  <a:t>Prioritize Essential Tasks</a:t>
                </a:r>
              </a:p>
            </p:txBody>
          </p:sp>
          <p:sp>
            <p:nvSpPr>
              <p:cNvPr id="24" name="AutoShape 24"/>
              <p:cNvSpPr/>
              <p:nvPr/>
            </p:nvSpPr>
            <p:spPr>
              <a:xfrm flipH="1">
                <a:off x="2842675" y="4807496"/>
                <a:ext cx="0" cy="5888736"/>
              </a:xfrm>
              <a:prstGeom prst="line">
                <a:avLst/>
              </a:prstGeom>
              <a:ln w="9525" cap="flat">
                <a:solidFill>
                  <a:srgbClr val="121722">
                    <a:alpha val="24706"/>
                  </a:srgbClr>
                </a:solidFill>
                <a:prstDash val="solid"/>
                <a:headEnd type="none" w="sm" len="sm"/>
                <a:tailEnd type="none" w="sm" len="sm"/>
              </a:ln>
            </p:spPr>
            <p:txBody>
              <a:bodyPr/>
              <a:lstStyle/>
              <a:p>
                <a:endParaRPr lang="en-US" dirty="0"/>
              </a:p>
            </p:txBody>
          </p:sp>
          <p:sp>
            <p:nvSpPr>
              <p:cNvPr id="30" name="Freeform 30"/>
              <p:cNvSpPr/>
              <p:nvPr/>
            </p:nvSpPr>
            <p:spPr>
              <a:xfrm>
                <a:off x="2778291" y="4745949"/>
                <a:ext cx="128767" cy="12876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D70"/>
              </a:solidFill>
              <a:ln cap="sq">
                <a:noFill/>
                <a:prstDash val="solid"/>
                <a:miter/>
              </a:ln>
            </p:spPr>
            <p:txBody>
              <a:bodyPr/>
              <a:lstStyle/>
              <a:p>
                <a:endParaRPr lang="en-US" dirty="0"/>
              </a:p>
            </p:txBody>
          </p:sp>
          <p:sp>
            <p:nvSpPr>
              <p:cNvPr id="10" name="TextBox 10"/>
              <p:cNvSpPr txBox="1"/>
              <p:nvPr/>
            </p:nvSpPr>
            <p:spPr>
              <a:xfrm>
                <a:off x="3106172" y="8111260"/>
                <a:ext cx="1402603" cy="1126142"/>
              </a:xfrm>
              <a:prstGeom prst="rect">
                <a:avLst/>
              </a:prstGeom>
            </p:spPr>
            <p:txBody>
              <a:bodyPr lIns="0" tIns="0" rIns="0" bIns="0" rtlCol="0" anchor="t">
                <a:spAutoFit/>
              </a:bodyPr>
              <a:lstStyle/>
              <a:p>
                <a:pPr marL="0" lvl="0" indent="0" algn="l">
                  <a:lnSpc>
                    <a:spcPts val="1079"/>
                  </a:lnSpc>
                  <a:spcBef>
                    <a:spcPct val="0"/>
                  </a:spcBef>
                </a:pPr>
                <a:r>
                  <a:rPr lang="en-US" sz="899" dirty="0">
                    <a:solidFill>
                      <a:srgbClr val="2B2B2B"/>
                    </a:solidFill>
                    <a:latin typeface="DM Sans" pitchFamily="2" charset="0"/>
                  </a:rPr>
                  <a:t>Embracing time blocking involves scheduling specific blocks of time for focused tasks, optimizing productivity by allocating dedicated periods for targeted activities and minimizing distractions</a:t>
                </a:r>
              </a:p>
            </p:txBody>
          </p:sp>
          <p:sp>
            <p:nvSpPr>
              <p:cNvPr id="12" name="TextBox 12"/>
              <p:cNvSpPr txBox="1"/>
              <p:nvPr/>
            </p:nvSpPr>
            <p:spPr>
              <a:xfrm>
                <a:off x="3106172" y="5994674"/>
                <a:ext cx="1473088" cy="1126142"/>
              </a:xfrm>
              <a:prstGeom prst="rect">
                <a:avLst/>
              </a:prstGeom>
            </p:spPr>
            <p:txBody>
              <a:bodyPr lIns="0" tIns="0" rIns="0" bIns="0" rtlCol="0" anchor="t">
                <a:spAutoFit/>
              </a:bodyPr>
              <a:lstStyle/>
              <a:p>
                <a:pPr>
                  <a:lnSpc>
                    <a:spcPts val="1079"/>
                  </a:lnSpc>
                </a:pPr>
                <a:r>
                  <a:rPr lang="en-US" sz="899" dirty="0">
                    <a:solidFill>
                      <a:srgbClr val="2B2B2B"/>
                    </a:solidFill>
                    <a:latin typeface="DM Sans" pitchFamily="2" charset="0"/>
                  </a:rPr>
                  <a:t>Recognize crucial tasks, prioritize them, and </a:t>
                </a:r>
              </a:p>
              <a:p>
                <a:pPr marL="0" lvl="0" indent="0" algn="l">
                  <a:lnSpc>
                    <a:spcPts val="1079"/>
                  </a:lnSpc>
                  <a:spcBef>
                    <a:spcPct val="0"/>
                  </a:spcBef>
                </a:pPr>
                <a:r>
                  <a:rPr lang="en-US" sz="899" dirty="0">
                    <a:solidFill>
                      <a:srgbClr val="2B2B2B"/>
                    </a:solidFill>
                    <a:latin typeface="DM Sans" pitchFamily="2" charset="0"/>
                  </a:rPr>
                  <a:t>invest time and energy wisely. Addressing key responsibilities early boosts productivity and establishes a positive tone for the rest of your work</a:t>
                </a:r>
              </a:p>
            </p:txBody>
          </p:sp>
          <p:sp>
            <p:nvSpPr>
              <p:cNvPr id="17" name="TextBox 17"/>
              <p:cNvSpPr txBox="1"/>
              <p:nvPr/>
            </p:nvSpPr>
            <p:spPr>
              <a:xfrm>
                <a:off x="3106172" y="5441584"/>
                <a:ext cx="1290114" cy="269369"/>
              </a:xfrm>
              <a:prstGeom prst="rect">
                <a:avLst/>
              </a:prstGeom>
            </p:spPr>
            <p:txBody>
              <a:bodyPr lIns="0" tIns="0" rIns="0" bIns="0" rtlCol="0" anchor="t">
                <a:spAutoFit/>
              </a:bodyPr>
              <a:lstStyle/>
              <a:p>
                <a:pPr marL="0" lvl="0" indent="0" algn="l">
                  <a:lnSpc>
                    <a:spcPts val="2089"/>
                  </a:lnSpc>
                  <a:spcBef>
                    <a:spcPct val="0"/>
                  </a:spcBef>
                </a:pPr>
                <a:r>
                  <a:rPr lang="en-US" sz="1899" b="1" dirty="0">
                    <a:solidFill>
                      <a:srgbClr val="121722"/>
                    </a:solidFill>
                    <a:latin typeface="Red Hat Display" panose="02010303040201060303" pitchFamily="2" charset="0"/>
                  </a:rPr>
                  <a:t>03</a:t>
                </a:r>
              </a:p>
            </p:txBody>
          </p:sp>
          <p:sp>
            <p:nvSpPr>
              <p:cNvPr id="18" name="TextBox 18"/>
              <p:cNvSpPr txBox="1"/>
              <p:nvPr/>
            </p:nvSpPr>
            <p:spPr>
              <a:xfrm>
                <a:off x="3106172" y="7893805"/>
                <a:ext cx="1627912" cy="166712"/>
              </a:xfrm>
              <a:prstGeom prst="rect">
                <a:avLst/>
              </a:prstGeom>
            </p:spPr>
            <p:txBody>
              <a:bodyPr lIns="0" tIns="0" rIns="0" bIns="0" rtlCol="0" anchor="t">
                <a:spAutoFit/>
              </a:bodyPr>
              <a:lstStyle/>
              <a:p>
                <a:pPr marL="0" lvl="0" indent="0" algn="l">
                  <a:lnSpc>
                    <a:spcPts val="1254"/>
                  </a:lnSpc>
                  <a:spcBef>
                    <a:spcPct val="0"/>
                  </a:spcBef>
                </a:pPr>
                <a:r>
                  <a:rPr lang="en-US" sz="1100" b="1" dirty="0">
                    <a:solidFill>
                      <a:srgbClr val="121722"/>
                    </a:solidFill>
                    <a:latin typeface="Red Hat Display" panose="02010303040201060303" pitchFamily="2" charset="0"/>
                  </a:rPr>
                  <a:t>Embrace Time Blocking</a:t>
                </a:r>
              </a:p>
            </p:txBody>
          </p:sp>
          <p:sp>
            <p:nvSpPr>
              <p:cNvPr id="19" name="TextBox 19"/>
              <p:cNvSpPr txBox="1"/>
              <p:nvPr/>
            </p:nvSpPr>
            <p:spPr>
              <a:xfrm>
                <a:off x="3106172" y="7558203"/>
                <a:ext cx="1290114" cy="269369"/>
              </a:xfrm>
              <a:prstGeom prst="rect">
                <a:avLst/>
              </a:prstGeom>
            </p:spPr>
            <p:txBody>
              <a:bodyPr lIns="0" tIns="0" rIns="0" bIns="0" rtlCol="0" anchor="t">
                <a:spAutoFit/>
              </a:bodyPr>
              <a:lstStyle/>
              <a:p>
                <a:pPr marL="0" lvl="0" indent="0" algn="l">
                  <a:lnSpc>
                    <a:spcPts val="2089"/>
                  </a:lnSpc>
                  <a:spcBef>
                    <a:spcPct val="0"/>
                  </a:spcBef>
                </a:pPr>
                <a:r>
                  <a:rPr lang="en-US" sz="1899" b="1" dirty="0">
                    <a:solidFill>
                      <a:srgbClr val="121722"/>
                    </a:solidFill>
                    <a:latin typeface="Red Hat Display" panose="02010303040201060303" pitchFamily="2" charset="0"/>
                  </a:rPr>
                  <a:t>04</a:t>
                </a:r>
              </a:p>
            </p:txBody>
          </p:sp>
          <p:sp>
            <p:nvSpPr>
              <p:cNvPr id="36" name="TextBox 36"/>
              <p:cNvSpPr txBox="1"/>
              <p:nvPr/>
            </p:nvSpPr>
            <p:spPr>
              <a:xfrm>
                <a:off x="2842368" y="4152958"/>
                <a:ext cx="1290114" cy="428544"/>
              </a:xfrm>
              <a:prstGeom prst="rect">
                <a:avLst/>
              </a:prstGeom>
            </p:spPr>
            <p:txBody>
              <a:bodyPr lIns="0" tIns="0" rIns="0" bIns="0" rtlCol="0" anchor="t">
                <a:spAutoFit/>
              </a:bodyPr>
              <a:lstStyle/>
              <a:p>
                <a:pPr marL="0" lvl="0" indent="0" algn="l">
                  <a:lnSpc>
                    <a:spcPts val="3300"/>
                  </a:lnSpc>
                  <a:spcBef>
                    <a:spcPct val="0"/>
                  </a:spcBef>
                </a:pPr>
                <a:r>
                  <a:rPr lang="en-US" sz="3000" b="1" u="none" strike="noStrike" dirty="0">
                    <a:solidFill>
                      <a:srgbClr val="121722"/>
                    </a:solidFill>
                    <a:latin typeface="Red Hat Display" panose="02010303040201060303" pitchFamily="2" charset="0"/>
                  </a:rPr>
                  <a:t>Work</a:t>
                </a:r>
              </a:p>
            </p:txBody>
          </p:sp>
        </p:grpSp>
        <p:grpSp>
          <p:nvGrpSpPr>
            <p:cNvPr id="47" name="Group 46">
              <a:extLst>
                <a:ext uri="{FF2B5EF4-FFF2-40B4-BE49-F238E27FC236}">
                  <a16:creationId xmlns:a16="http://schemas.microsoft.com/office/drawing/2014/main" id="{85F0CA4C-FCAD-96F1-25BF-C2382C3A44B5}"/>
                </a:ext>
              </a:extLst>
            </p:cNvPr>
            <p:cNvGrpSpPr/>
            <p:nvPr/>
          </p:nvGrpSpPr>
          <p:grpSpPr>
            <a:xfrm>
              <a:off x="691923" y="4158631"/>
              <a:ext cx="1990984" cy="6534769"/>
              <a:chOff x="691923" y="4158631"/>
              <a:chExt cx="1990984" cy="6534769"/>
            </a:xfrm>
          </p:grpSpPr>
          <p:sp>
            <p:nvSpPr>
              <p:cNvPr id="5" name="AutoShape 5"/>
              <p:cNvSpPr/>
              <p:nvPr/>
            </p:nvSpPr>
            <p:spPr>
              <a:xfrm>
                <a:off x="756307" y="4807496"/>
                <a:ext cx="0" cy="5885904"/>
              </a:xfrm>
              <a:prstGeom prst="line">
                <a:avLst/>
              </a:prstGeom>
              <a:ln w="9525" cap="flat">
                <a:solidFill>
                  <a:srgbClr val="121722">
                    <a:alpha val="24706"/>
                  </a:srgbClr>
                </a:solidFill>
                <a:prstDash val="solid"/>
                <a:headEnd type="none" w="sm" len="sm"/>
                <a:tailEnd type="none" w="sm" len="sm"/>
              </a:ln>
            </p:spPr>
            <p:txBody>
              <a:bodyPr/>
              <a:lstStyle/>
              <a:p>
                <a:endParaRPr lang="en-US" dirty="0"/>
              </a:p>
            </p:txBody>
          </p:sp>
          <p:sp>
            <p:nvSpPr>
              <p:cNvPr id="27" name="Freeform 27"/>
              <p:cNvSpPr/>
              <p:nvPr/>
            </p:nvSpPr>
            <p:spPr>
              <a:xfrm>
                <a:off x="691923" y="4740276"/>
                <a:ext cx="128767" cy="12876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6D70"/>
              </a:solidFill>
              <a:ln cap="sq">
                <a:noFill/>
                <a:prstDash val="solid"/>
                <a:miter/>
              </a:ln>
            </p:spPr>
            <p:txBody>
              <a:bodyPr/>
              <a:lstStyle/>
              <a:p>
                <a:endParaRPr lang="en-US" dirty="0"/>
              </a:p>
            </p:txBody>
          </p:sp>
          <p:grpSp>
            <p:nvGrpSpPr>
              <p:cNvPr id="44" name="Group 43">
                <a:extLst>
                  <a:ext uri="{FF2B5EF4-FFF2-40B4-BE49-F238E27FC236}">
                    <a16:creationId xmlns:a16="http://schemas.microsoft.com/office/drawing/2014/main" id="{6F239CE1-4F79-87D2-0D99-AF9A1EABA36F}"/>
                  </a:ext>
                </a:extLst>
              </p:cNvPr>
              <p:cNvGrpSpPr/>
              <p:nvPr/>
            </p:nvGrpSpPr>
            <p:grpSpPr>
              <a:xfrm>
                <a:off x="756000" y="4158631"/>
                <a:ext cx="1926907" cy="5078771"/>
                <a:chOff x="756000" y="4158631"/>
                <a:chExt cx="1926907" cy="5078771"/>
              </a:xfrm>
            </p:grpSpPr>
            <p:sp>
              <p:nvSpPr>
                <p:cNvPr id="6" name="TextBox 6"/>
                <p:cNvSpPr txBox="1"/>
                <p:nvPr/>
              </p:nvSpPr>
              <p:spPr>
                <a:xfrm>
                  <a:off x="1028026" y="5777111"/>
                  <a:ext cx="1654881" cy="166712"/>
                </a:xfrm>
                <a:prstGeom prst="rect">
                  <a:avLst/>
                </a:prstGeom>
              </p:spPr>
              <p:txBody>
                <a:bodyPr lIns="0" tIns="0" rIns="0" bIns="0" rtlCol="0" anchor="t">
                  <a:spAutoFit/>
                </a:bodyPr>
                <a:lstStyle/>
                <a:p>
                  <a:pPr marL="0" lvl="0" indent="0" algn="l">
                    <a:lnSpc>
                      <a:spcPts val="1254"/>
                    </a:lnSpc>
                    <a:spcBef>
                      <a:spcPct val="0"/>
                    </a:spcBef>
                  </a:pPr>
                  <a:r>
                    <a:rPr lang="en-US" sz="1100" b="1" dirty="0">
                      <a:solidFill>
                        <a:srgbClr val="121722"/>
                      </a:solidFill>
                      <a:latin typeface="Red Hat Display" panose="02010303040201060303" pitchFamily="2" charset="0"/>
                    </a:rPr>
                    <a:t>Set Clear Intentions</a:t>
                  </a:r>
                </a:p>
              </p:txBody>
            </p:sp>
            <p:sp>
              <p:nvSpPr>
                <p:cNvPr id="7" name="TextBox 7"/>
                <p:cNvSpPr txBox="1"/>
                <p:nvPr/>
              </p:nvSpPr>
              <p:spPr>
                <a:xfrm>
                  <a:off x="1028026" y="5994674"/>
                  <a:ext cx="1402603" cy="1126142"/>
                </a:xfrm>
                <a:prstGeom prst="rect">
                  <a:avLst/>
                </a:prstGeom>
              </p:spPr>
              <p:txBody>
                <a:bodyPr lIns="0" tIns="0" rIns="0" bIns="0" rtlCol="0" anchor="t">
                  <a:spAutoFit/>
                </a:bodyPr>
                <a:lstStyle/>
                <a:p>
                  <a:pPr>
                    <a:lnSpc>
                      <a:spcPts val="1079"/>
                    </a:lnSpc>
                  </a:pPr>
                  <a:r>
                    <a:rPr lang="en-US" sz="899" dirty="0">
                      <a:solidFill>
                        <a:srgbClr val="2B2B2B"/>
                      </a:solidFill>
                      <a:latin typeface="DM Sans" pitchFamily="2" charset="0"/>
                    </a:rPr>
                    <a:t>Begin with a purpose. </a:t>
                  </a:r>
                </a:p>
                <a:p>
                  <a:pPr>
                    <a:lnSpc>
                      <a:spcPts val="1079"/>
                    </a:lnSpc>
                  </a:pPr>
                  <a:r>
                    <a:rPr lang="en-US" sz="899" dirty="0">
                      <a:solidFill>
                        <a:srgbClr val="2B2B2B"/>
                      </a:solidFill>
                      <a:latin typeface="DM Sans" pitchFamily="2" charset="0"/>
                    </a:rPr>
                    <a:t>Define your goals succinctly. What do you </a:t>
                  </a:r>
                </a:p>
                <a:p>
                  <a:pPr>
                    <a:lnSpc>
                      <a:spcPts val="1079"/>
                    </a:lnSpc>
                  </a:pPr>
                  <a:r>
                    <a:rPr lang="en-US" sz="899" dirty="0">
                      <a:solidFill>
                        <a:srgbClr val="2B2B2B"/>
                      </a:solidFill>
                      <a:latin typeface="DM Sans" pitchFamily="2" charset="0"/>
                    </a:rPr>
                    <a:t>aim to achieve? Clarity at the outset sharpens focus and propels you into </a:t>
                  </a:r>
                </a:p>
                <a:p>
                  <a:pPr>
                    <a:lnSpc>
                      <a:spcPts val="1079"/>
                    </a:lnSpc>
                  </a:pPr>
                  <a:r>
                    <a:rPr lang="en-US" sz="899" dirty="0">
                      <a:solidFill>
                        <a:srgbClr val="2B2B2B"/>
                      </a:solidFill>
                      <a:latin typeface="DM Sans" pitchFamily="2" charset="0"/>
                    </a:rPr>
                    <a:t>a productive mindset, </a:t>
                  </a:r>
                </a:p>
                <a:p>
                  <a:pPr marL="0" lvl="0" indent="0" algn="l">
                    <a:lnSpc>
                      <a:spcPts val="1079"/>
                    </a:lnSpc>
                    <a:spcBef>
                      <a:spcPct val="0"/>
                    </a:spcBef>
                  </a:pPr>
                  <a:r>
                    <a:rPr lang="en-US" sz="899" dirty="0">
                      <a:solidFill>
                        <a:srgbClr val="2B2B2B"/>
                      </a:solidFill>
                      <a:latin typeface="DM Sans" pitchFamily="2" charset="0"/>
                    </a:rPr>
                    <a:t>ready to conquer tasks</a:t>
                  </a:r>
                </a:p>
              </p:txBody>
            </p:sp>
            <p:sp>
              <p:nvSpPr>
                <p:cNvPr id="8" name="TextBox 8"/>
                <p:cNvSpPr txBox="1"/>
                <p:nvPr/>
              </p:nvSpPr>
              <p:spPr>
                <a:xfrm>
                  <a:off x="1028026" y="7893805"/>
                  <a:ext cx="1627912" cy="166712"/>
                </a:xfrm>
                <a:prstGeom prst="rect">
                  <a:avLst/>
                </a:prstGeom>
              </p:spPr>
              <p:txBody>
                <a:bodyPr lIns="0" tIns="0" rIns="0" bIns="0" rtlCol="0" anchor="t">
                  <a:spAutoFit/>
                </a:bodyPr>
                <a:lstStyle/>
                <a:p>
                  <a:pPr marL="0" lvl="0" indent="0" algn="l">
                    <a:lnSpc>
                      <a:spcPts val="1254"/>
                    </a:lnSpc>
                    <a:spcBef>
                      <a:spcPct val="0"/>
                    </a:spcBef>
                  </a:pPr>
                  <a:r>
                    <a:rPr lang="en-US" sz="1100" b="1" dirty="0">
                      <a:solidFill>
                        <a:srgbClr val="121722"/>
                      </a:solidFill>
                      <a:latin typeface="Red Hat Display" panose="02010303040201060303" pitchFamily="2" charset="0"/>
                    </a:rPr>
                    <a:t>Eliminate Distractions</a:t>
                  </a:r>
                </a:p>
              </p:txBody>
            </p:sp>
            <p:sp>
              <p:nvSpPr>
                <p:cNvPr id="9" name="TextBox 9"/>
                <p:cNvSpPr txBox="1"/>
                <p:nvPr/>
              </p:nvSpPr>
              <p:spPr>
                <a:xfrm>
                  <a:off x="1028026" y="8111260"/>
                  <a:ext cx="1452133" cy="1126142"/>
                </a:xfrm>
                <a:prstGeom prst="rect">
                  <a:avLst/>
                </a:prstGeom>
              </p:spPr>
              <p:txBody>
                <a:bodyPr lIns="0" tIns="0" rIns="0" bIns="0" rtlCol="0" anchor="t">
                  <a:spAutoFit/>
                </a:bodyPr>
                <a:lstStyle/>
                <a:p>
                  <a:pPr>
                    <a:lnSpc>
                      <a:spcPts val="1079"/>
                    </a:lnSpc>
                  </a:pPr>
                  <a:r>
                    <a:rPr lang="en-US" sz="899" dirty="0">
                      <a:solidFill>
                        <a:srgbClr val="2B2B2B"/>
                      </a:solidFill>
                      <a:latin typeface="DM Sans" pitchFamily="2" charset="0"/>
                    </a:rPr>
                    <a:t>Make a good space. Remove disruptions. </a:t>
                  </a:r>
                </a:p>
                <a:p>
                  <a:pPr>
                    <a:lnSpc>
                      <a:spcPts val="1079"/>
                    </a:lnSpc>
                  </a:pPr>
                  <a:r>
                    <a:rPr lang="en-US" sz="899" dirty="0">
                      <a:solidFill>
                        <a:srgbClr val="2B2B2B"/>
                      </a:solidFill>
                      <a:latin typeface="DM Sans" pitchFamily="2" charset="0"/>
                    </a:rPr>
                    <a:t>Quiet notifications, </a:t>
                  </a:r>
                </a:p>
                <a:p>
                  <a:pPr>
                    <a:lnSpc>
                      <a:spcPts val="1079"/>
                    </a:lnSpc>
                  </a:pPr>
                  <a:r>
                    <a:rPr lang="en-US" sz="899" dirty="0">
                      <a:solidFill>
                        <a:srgbClr val="2B2B2B"/>
                      </a:solidFill>
                      <a:latin typeface="DM Sans" pitchFamily="2" charset="0"/>
                    </a:rPr>
                    <a:t>close extra tabs. Unplug from distractions. Start work with full focus </a:t>
                  </a:r>
                </a:p>
                <a:p>
                  <a:pPr marL="0" lvl="0" indent="0" algn="l">
                    <a:lnSpc>
                      <a:spcPts val="1079"/>
                    </a:lnSpc>
                    <a:spcBef>
                      <a:spcPct val="0"/>
                    </a:spcBef>
                  </a:pPr>
                  <a:r>
                    <a:rPr lang="en-US" sz="899" dirty="0">
                      <a:solidFill>
                        <a:srgbClr val="2B2B2B"/>
                      </a:solidFill>
                      <a:latin typeface="DM Sans" pitchFamily="2" charset="0"/>
                    </a:rPr>
                    <a:t>and efficiency in your undistracted environment</a:t>
                  </a:r>
                </a:p>
              </p:txBody>
            </p:sp>
            <p:sp>
              <p:nvSpPr>
                <p:cNvPr id="14" name="TextBox 14"/>
                <p:cNvSpPr txBox="1"/>
                <p:nvPr/>
              </p:nvSpPr>
              <p:spPr>
                <a:xfrm>
                  <a:off x="1028026" y="5441584"/>
                  <a:ext cx="1311487" cy="269369"/>
                </a:xfrm>
                <a:prstGeom prst="rect">
                  <a:avLst/>
                </a:prstGeom>
              </p:spPr>
              <p:txBody>
                <a:bodyPr lIns="0" tIns="0" rIns="0" bIns="0" rtlCol="0" anchor="t">
                  <a:spAutoFit/>
                </a:bodyPr>
                <a:lstStyle/>
                <a:p>
                  <a:pPr marL="0" lvl="0" indent="0" algn="l">
                    <a:lnSpc>
                      <a:spcPts val="2089"/>
                    </a:lnSpc>
                    <a:spcBef>
                      <a:spcPct val="0"/>
                    </a:spcBef>
                  </a:pPr>
                  <a:r>
                    <a:rPr lang="en-US" sz="1899" b="1" dirty="0">
                      <a:solidFill>
                        <a:srgbClr val="121722"/>
                      </a:solidFill>
                      <a:latin typeface="Red Hat Display" panose="02010303040201060303" pitchFamily="2" charset="0"/>
                    </a:rPr>
                    <a:t>01</a:t>
                  </a:r>
                </a:p>
              </p:txBody>
            </p:sp>
            <p:sp>
              <p:nvSpPr>
                <p:cNvPr id="15" name="TextBox 15"/>
                <p:cNvSpPr txBox="1"/>
                <p:nvPr/>
              </p:nvSpPr>
              <p:spPr>
                <a:xfrm>
                  <a:off x="1028026" y="7558203"/>
                  <a:ext cx="1290114" cy="269369"/>
                </a:xfrm>
                <a:prstGeom prst="rect">
                  <a:avLst/>
                </a:prstGeom>
              </p:spPr>
              <p:txBody>
                <a:bodyPr lIns="0" tIns="0" rIns="0" bIns="0" rtlCol="0" anchor="t">
                  <a:spAutoFit/>
                </a:bodyPr>
                <a:lstStyle/>
                <a:p>
                  <a:pPr marL="0" lvl="0" indent="0" algn="l">
                    <a:lnSpc>
                      <a:spcPts val="2089"/>
                    </a:lnSpc>
                    <a:spcBef>
                      <a:spcPct val="0"/>
                    </a:spcBef>
                  </a:pPr>
                  <a:r>
                    <a:rPr lang="en-US" sz="1899" b="1" dirty="0">
                      <a:solidFill>
                        <a:srgbClr val="121722"/>
                      </a:solidFill>
                      <a:latin typeface="Red Hat Display" panose="02010303040201060303" pitchFamily="2" charset="0"/>
                    </a:rPr>
                    <a:t>02</a:t>
                  </a:r>
                </a:p>
              </p:txBody>
            </p:sp>
            <p:sp>
              <p:nvSpPr>
                <p:cNvPr id="35" name="TextBox 35"/>
                <p:cNvSpPr txBox="1"/>
                <p:nvPr/>
              </p:nvSpPr>
              <p:spPr>
                <a:xfrm>
                  <a:off x="756000" y="4158631"/>
                  <a:ext cx="1190384" cy="428544"/>
                </a:xfrm>
                <a:prstGeom prst="rect">
                  <a:avLst/>
                </a:prstGeom>
              </p:spPr>
              <p:txBody>
                <a:bodyPr lIns="0" tIns="0" rIns="0" bIns="0" rtlCol="0" anchor="t">
                  <a:spAutoFit/>
                </a:bodyPr>
                <a:lstStyle/>
                <a:p>
                  <a:pPr marL="0" lvl="0" indent="0" algn="l">
                    <a:lnSpc>
                      <a:spcPts val="3300"/>
                    </a:lnSpc>
                    <a:spcBef>
                      <a:spcPct val="0"/>
                    </a:spcBef>
                  </a:pPr>
                  <a:r>
                    <a:rPr lang="en-US" sz="3000" b="1" u="none" strike="noStrike" dirty="0">
                      <a:solidFill>
                        <a:srgbClr val="121722"/>
                      </a:solidFill>
                      <a:latin typeface="Red Hat Display" panose="02010303040201060303" pitchFamily="2" charset="0"/>
                    </a:rPr>
                    <a:t>Start</a:t>
                  </a:r>
                </a:p>
              </p:txBody>
            </p:sp>
          </p:grpSp>
        </p:grpSp>
        <p:grpSp>
          <p:nvGrpSpPr>
            <p:cNvPr id="40" name="Group 39">
              <a:extLst>
                <a:ext uri="{FF2B5EF4-FFF2-40B4-BE49-F238E27FC236}">
                  <a16:creationId xmlns:a16="http://schemas.microsoft.com/office/drawing/2014/main" id="{0AC8484D-E35D-BB48-5C5B-EC666D7377FB}"/>
                </a:ext>
              </a:extLst>
            </p:cNvPr>
            <p:cNvGrpSpPr/>
            <p:nvPr/>
          </p:nvGrpSpPr>
          <p:grpSpPr>
            <a:xfrm>
              <a:off x="756000" y="1658751"/>
              <a:ext cx="6097073" cy="1041809"/>
              <a:chOff x="756000" y="1658751"/>
              <a:chExt cx="6097073" cy="1041809"/>
            </a:xfrm>
          </p:grpSpPr>
          <p:sp>
            <p:nvSpPr>
              <p:cNvPr id="38" name="TextBox 38"/>
              <p:cNvSpPr txBox="1"/>
              <p:nvPr/>
            </p:nvSpPr>
            <p:spPr>
              <a:xfrm>
                <a:off x="805073" y="2308130"/>
                <a:ext cx="6048000" cy="392430"/>
              </a:xfrm>
              <a:prstGeom prst="rect">
                <a:avLst/>
              </a:prstGeom>
            </p:spPr>
            <p:txBody>
              <a:bodyPr lIns="0" tIns="0" rIns="0" bIns="0" rtlCol="0" anchor="t">
                <a:spAutoFit/>
              </a:bodyPr>
              <a:lstStyle/>
              <a:p>
                <a:pPr>
                  <a:lnSpc>
                    <a:spcPts val="1500"/>
                  </a:lnSpc>
                </a:pPr>
                <a:r>
                  <a:rPr lang="en-US" sz="1200" dirty="0">
                    <a:solidFill>
                      <a:srgbClr val="2B2B2B"/>
                    </a:solidFill>
                    <a:latin typeface="DM Sans" pitchFamily="2" charset="0"/>
                  </a:rPr>
                  <a:t>These are things you need to keep in mind while working </a:t>
                </a:r>
              </a:p>
              <a:p>
                <a:pPr marL="0" lvl="0" indent="0" algn="l">
                  <a:lnSpc>
                    <a:spcPts val="1500"/>
                  </a:lnSpc>
                </a:pPr>
                <a:r>
                  <a:rPr lang="en-US" sz="1200" dirty="0">
                    <a:solidFill>
                      <a:srgbClr val="2B2B2B"/>
                    </a:solidFill>
                    <a:latin typeface="DM Sans" pitchFamily="2" charset="0"/>
                  </a:rPr>
                  <a:t>to make time management more effective</a:t>
                </a:r>
              </a:p>
            </p:txBody>
          </p:sp>
          <p:sp>
            <p:nvSpPr>
              <p:cNvPr id="3" name="TextBox 3"/>
              <p:cNvSpPr txBox="1"/>
              <p:nvPr/>
            </p:nvSpPr>
            <p:spPr>
              <a:xfrm>
                <a:off x="756000" y="1658751"/>
                <a:ext cx="5061676" cy="544058"/>
              </a:xfrm>
              <a:prstGeom prst="rect">
                <a:avLst/>
              </a:prstGeom>
            </p:spPr>
            <p:txBody>
              <a:bodyPr lIns="0" tIns="0" rIns="0" bIns="0" rtlCol="0" anchor="t">
                <a:spAutoFit/>
              </a:bodyPr>
              <a:lstStyle/>
              <a:p>
                <a:pPr marL="0" lvl="0" indent="0" algn="l">
                  <a:lnSpc>
                    <a:spcPts val="4227"/>
                  </a:lnSpc>
                  <a:spcBef>
                    <a:spcPct val="0"/>
                  </a:spcBef>
                </a:pPr>
                <a:r>
                  <a:rPr lang="en-US" sz="3850" b="1" dirty="0">
                    <a:solidFill>
                      <a:srgbClr val="121722"/>
                    </a:solidFill>
                    <a:latin typeface="Red Hat Display" panose="02010303040201060303" pitchFamily="2" charset="0"/>
                  </a:rPr>
                  <a:t>Time Management</a:t>
                </a:r>
              </a:p>
            </p:txBody>
          </p:sp>
        </p:grpSp>
        <p:grpSp>
          <p:nvGrpSpPr>
            <p:cNvPr id="29" name="Group 28">
              <a:extLst>
                <a:ext uri="{FF2B5EF4-FFF2-40B4-BE49-F238E27FC236}">
                  <a16:creationId xmlns:a16="http://schemas.microsoft.com/office/drawing/2014/main" id="{28D8AA8A-62F9-1D10-C550-167DE243F38D}"/>
                </a:ext>
              </a:extLst>
            </p:cNvPr>
            <p:cNvGrpSpPr/>
            <p:nvPr/>
          </p:nvGrpSpPr>
          <p:grpSpPr>
            <a:xfrm>
              <a:off x="756000" y="756000"/>
              <a:ext cx="6048000" cy="462217"/>
              <a:chOff x="756000" y="756000"/>
              <a:chExt cx="6048000" cy="462217"/>
            </a:xfrm>
          </p:grpSpPr>
          <p:sp>
            <p:nvSpPr>
              <p:cNvPr id="41" name="TextBox 41"/>
              <p:cNvSpPr txBox="1"/>
              <p:nvPr/>
            </p:nvSpPr>
            <p:spPr>
              <a:xfrm>
                <a:off x="4420388" y="797396"/>
                <a:ext cx="2383612" cy="420821"/>
              </a:xfrm>
              <a:prstGeom prst="rect">
                <a:avLst/>
              </a:prstGeom>
            </p:spPr>
            <p:txBody>
              <a:bodyPr lIns="0" tIns="0" rIns="0" bIns="0" rtlCol="0" anchor="t">
                <a:spAutoFit/>
              </a:bodyPr>
              <a:lstStyle/>
              <a:p>
                <a:pPr algn="r">
                  <a:lnSpc>
                    <a:spcPts val="1079"/>
                  </a:lnSpc>
                </a:pPr>
                <a:r>
                  <a:rPr lang="en-US" sz="899" dirty="0">
                    <a:solidFill>
                      <a:srgbClr val="121722"/>
                    </a:solidFill>
                    <a:latin typeface="DM Sans" pitchFamily="2" charset="0"/>
                  </a:rPr>
                  <a:t>123 Anywhere St., Any City</a:t>
                </a:r>
              </a:p>
              <a:p>
                <a:pPr algn="r">
                  <a:lnSpc>
                    <a:spcPts val="1079"/>
                  </a:lnSpc>
                </a:pPr>
                <a:r>
                  <a:rPr lang="en-US" sz="899" dirty="0">
                    <a:solidFill>
                      <a:srgbClr val="121722"/>
                    </a:solidFill>
                    <a:latin typeface="DM Sans" pitchFamily="2" charset="0"/>
                  </a:rPr>
                  <a:t>+123-456-7890</a:t>
                </a:r>
              </a:p>
              <a:p>
                <a:pPr algn="r">
                  <a:lnSpc>
                    <a:spcPts val="1079"/>
                  </a:lnSpc>
                </a:pPr>
                <a:r>
                  <a:rPr lang="en-US" sz="899" dirty="0">
                    <a:solidFill>
                      <a:srgbClr val="121722"/>
                    </a:solidFill>
                    <a:latin typeface="DM Sans" pitchFamily="2" charset="0"/>
                  </a:rPr>
                  <a:t>www.Quirkifystudio.com</a:t>
                </a:r>
              </a:p>
            </p:txBody>
          </p:sp>
          <p:sp>
            <p:nvSpPr>
              <p:cNvPr id="42" name="Freeform 42"/>
              <p:cNvSpPr/>
              <p:nvPr/>
            </p:nvSpPr>
            <p:spPr>
              <a:xfrm>
                <a:off x="756000" y="756000"/>
                <a:ext cx="427680" cy="427680"/>
              </a:xfrm>
              <a:custGeom>
                <a:avLst/>
                <a:gdLst/>
                <a:ahLst/>
                <a:cxnLst/>
                <a:rect l="l" t="t" r="r" b="b"/>
                <a:pathLst>
                  <a:path w="570240" h="570240">
                    <a:moveTo>
                      <a:pt x="0" y="0"/>
                    </a:moveTo>
                    <a:lnTo>
                      <a:pt x="570240" y="0"/>
                    </a:lnTo>
                    <a:lnTo>
                      <a:pt x="570240" y="570240"/>
                    </a:lnTo>
                    <a:lnTo>
                      <a:pt x="0" y="5702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43" name="TextBox 43"/>
              <p:cNvSpPr txBox="1"/>
              <p:nvPr/>
            </p:nvSpPr>
            <p:spPr>
              <a:xfrm>
                <a:off x="1346075" y="756000"/>
                <a:ext cx="1191707" cy="461665"/>
              </a:xfrm>
              <a:prstGeom prst="rect">
                <a:avLst/>
              </a:prstGeom>
            </p:spPr>
            <p:txBody>
              <a:bodyPr lIns="0" tIns="0" rIns="0" bIns="0" rtlCol="0" anchor="t">
                <a:spAutoFit/>
              </a:bodyPr>
              <a:lstStyle/>
              <a:p>
                <a:pPr>
                  <a:lnSpc>
                    <a:spcPts val="1817"/>
                  </a:lnSpc>
                </a:pPr>
                <a:r>
                  <a:rPr lang="en-US" sz="1502" b="1" dirty="0">
                    <a:solidFill>
                      <a:srgbClr val="121722"/>
                    </a:solidFill>
                    <a:latin typeface="Red Hat Display" panose="02010303040201060303" pitchFamily="2" charset="0"/>
                  </a:rPr>
                  <a:t>QUIRKIFY </a:t>
                </a:r>
              </a:p>
              <a:p>
                <a:pPr>
                  <a:lnSpc>
                    <a:spcPts val="1817"/>
                  </a:lnSpc>
                </a:pPr>
                <a:r>
                  <a:rPr lang="en-US" sz="1502" b="1" dirty="0">
                    <a:solidFill>
                      <a:srgbClr val="121722"/>
                    </a:solidFill>
                    <a:latin typeface="Red Hat Display" panose="02010303040201060303" pitchFamily="2" charset="0"/>
                  </a:rPr>
                  <a:t>STUDIO</a:t>
                </a:r>
              </a:p>
            </p:txBody>
          </p:sp>
        </p:grpSp>
        <p:sp>
          <p:nvSpPr>
            <p:cNvPr id="39" name="TemplateLAB"/>
            <p:cNvSpPr/>
            <p:nvPr/>
          </p:nvSpPr>
          <p:spPr>
            <a:xfrm>
              <a:off x="1028026"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1722"/>
        </a:solidFill>
        <a:effectLst/>
      </p:bgPr>
    </p:bg>
    <p:spTree>
      <p:nvGrpSpPr>
        <p:cNvPr id="1" name=""/>
        <p:cNvGrpSpPr/>
        <p:nvPr/>
      </p:nvGrpSpPr>
      <p:grpSpPr>
        <a:xfrm>
          <a:off x="0" y="0"/>
          <a:ext cx="0" cy="0"/>
          <a:chOff x="0" y="0"/>
          <a:chExt cx="0" cy="0"/>
        </a:xfrm>
      </p:grpSpPr>
      <p:grpSp>
        <p:nvGrpSpPr>
          <p:cNvPr id="15" name="Group 7 - Page 8">
            <a:extLst>
              <a:ext uri="{FF2B5EF4-FFF2-40B4-BE49-F238E27FC236}">
                <a16:creationId xmlns:a16="http://schemas.microsoft.com/office/drawing/2014/main" id="{394974E6-5DC4-CCCE-D053-787CD24774C4}"/>
              </a:ext>
            </a:extLst>
          </p:cNvPr>
          <p:cNvGrpSpPr/>
          <p:nvPr/>
        </p:nvGrpSpPr>
        <p:grpSpPr>
          <a:xfrm>
            <a:off x="756000" y="727425"/>
            <a:ext cx="6048000" cy="9436221"/>
            <a:chOff x="756000" y="727425"/>
            <a:chExt cx="6048000" cy="9436221"/>
          </a:xfrm>
        </p:grpSpPr>
        <p:sp>
          <p:nvSpPr>
            <p:cNvPr id="3" name="Freeform 3"/>
            <p:cNvSpPr/>
            <p:nvPr/>
          </p:nvSpPr>
          <p:spPr>
            <a:xfrm>
              <a:off x="756000" y="6623024"/>
              <a:ext cx="898076" cy="898076"/>
            </a:xfrm>
            <a:custGeom>
              <a:avLst/>
              <a:gdLst/>
              <a:ahLst/>
              <a:cxnLst/>
              <a:rect l="l" t="t" r="r" b="b"/>
              <a:pathLst>
                <a:path w="1197435" h="1197435">
                  <a:moveTo>
                    <a:pt x="0" y="0"/>
                  </a:moveTo>
                  <a:lnTo>
                    <a:pt x="1197435" y="0"/>
                  </a:lnTo>
                  <a:lnTo>
                    <a:pt x="1197435" y="1197435"/>
                  </a:lnTo>
                  <a:lnTo>
                    <a:pt x="0" y="11974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4" name="TextBox 4"/>
            <p:cNvSpPr txBox="1"/>
            <p:nvPr/>
          </p:nvSpPr>
          <p:spPr>
            <a:xfrm>
              <a:off x="756000" y="7773012"/>
              <a:ext cx="6048000" cy="2162988"/>
            </a:xfrm>
            <a:prstGeom prst="rect">
              <a:avLst/>
            </a:prstGeom>
          </p:spPr>
          <p:txBody>
            <a:bodyPr lIns="0" tIns="0" rIns="0" bIns="0" rtlCol="0" anchor="t">
              <a:spAutoFit/>
            </a:bodyPr>
            <a:lstStyle/>
            <a:p>
              <a:pPr>
                <a:lnSpc>
                  <a:spcPts val="8199"/>
                </a:lnSpc>
              </a:pPr>
              <a:r>
                <a:rPr lang="en-US" sz="8199" b="1" dirty="0">
                  <a:solidFill>
                    <a:srgbClr val="FFFFFF"/>
                  </a:solidFill>
                  <a:latin typeface="Red Hat Display" panose="02010303040201060303" pitchFamily="2" charset="0"/>
                </a:rPr>
                <a:t>Quirkify </a:t>
              </a:r>
            </a:p>
            <a:p>
              <a:pPr marL="0" lvl="0" indent="0">
                <a:lnSpc>
                  <a:spcPts val="8199"/>
                </a:lnSpc>
                <a:spcBef>
                  <a:spcPct val="0"/>
                </a:spcBef>
              </a:pPr>
              <a:r>
                <a:rPr lang="en-US" sz="8199" b="1" dirty="0">
                  <a:solidFill>
                    <a:srgbClr val="FFFFFF"/>
                  </a:solidFill>
                  <a:latin typeface="Red Hat Display" panose="02010303040201060303" pitchFamily="2" charset="0"/>
                </a:rPr>
                <a:t>studio</a:t>
              </a:r>
            </a:p>
          </p:txBody>
        </p:sp>
        <p:grpSp>
          <p:nvGrpSpPr>
            <p:cNvPr id="14" name="Group 13">
              <a:extLst>
                <a:ext uri="{FF2B5EF4-FFF2-40B4-BE49-F238E27FC236}">
                  <a16:creationId xmlns:a16="http://schemas.microsoft.com/office/drawing/2014/main" id="{B834A105-EA5F-A5DC-173A-CE3BF0AA909E}"/>
                </a:ext>
              </a:extLst>
            </p:cNvPr>
            <p:cNvGrpSpPr/>
            <p:nvPr/>
          </p:nvGrpSpPr>
          <p:grpSpPr>
            <a:xfrm>
              <a:off x="756000" y="727425"/>
              <a:ext cx="6048000" cy="1301274"/>
              <a:chOff x="756000" y="727425"/>
              <a:chExt cx="6048000" cy="1301274"/>
            </a:xfrm>
          </p:grpSpPr>
          <p:sp>
            <p:nvSpPr>
              <p:cNvPr id="5" name="TextBox 5"/>
              <p:cNvSpPr txBox="1"/>
              <p:nvPr/>
            </p:nvSpPr>
            <p:spPr>
              <a:xfrm>
                <a:off x="756000" y="727425"/>
                <a:ext cx="1995660" cy="209609"/>
              </a:xfrm>
              <a:prstGeom prst="rect">
                <a:avLst/>
              </a:prstGeom>
            </p:spPr>
            <p:txBody>
              <a:bodyPr lIns="0" tIns="0" rIns="0" bIns="0" rtlCol="0" anchor="t">
                <a:spAutoFit/>
              </a:bodyPr>
              <a:lstStyle/>
              <a:p>
                <a:pPr marL="0" lvl="0" indent="0">
                  <a:lnSpc>
                    <a:spcPts val="1680"/>
                  </a:lnSpc>
                </a:pPr>
                <a:r>
                  <a:rPr lang="en-US" sz="1300" dirty="0">
                    <a:solidFill>
                      <a:srgbClr val="D1FF95"/>
                    </a:solidFill>
                    <a:latin typeface="Red Hat Display"/>
                  </a:rPr>
                  <a:t>Location</a:t>
                </a:r>
              </a:p>
            </p:txBody>
          </p:sp>
          <p:sp>
            <p:nvSpPr>
              <p:cNvPr id="6" name="TextBox 6"/>
              <p:cNvSpPr txBox="1"/>
              <p:nvPr/>
            </p:nvSpPr>
            <p:spPr>
              <a:xfrm>
                <a:off x="756000" y="997419"/>
                <a:ext cx="2833877" cy="220345"/>
              </a:xfrm>
              <a:prstGeom prst="rect">
                <a:avLst/>
              </a:prstGeom>
            </p:spPr>
            <p:txBody>
              <a:bodyPr lIns="0" tIns="0" rIns="0" bIns="0" rtlCol="0" anchor="t">
                <a:spAutoFit/>
              </a:bodyPr>
              <a:lstStyle/>
              <a:p>
                <a:pPr marL="0" lvl="0" indent="0" algn="l">
                  <a:lnSpc>
                    <a:spcPts val="1820"/>
                  </a:lnSpc>
                  <a:spcBef>
                    <a:spcPct val="0"/>
                  </a:spcBef>
                </a:pPr>
                <a:r>
                  <a:rPr lang="en-US" sz="1400" u="none" strike="noStrike" dirty="0">
                    <a:solidFill>
                      <a:srgbClr val="FFFFFF"/>
                    </a:solidFill>
                    <a:latin typeface="Red Hat Display"/>
                  </a:rPr>
                  <a:t>123 Anywhere St., Any City</a:t>
                </a:r>
              </a:p>
            </p:txBody>
          </p:sp>
          <p:sp>
            <p:nvSpPr>
              <p:cNvPr id="7" name="TextBox 7"/>
              <p:cNvSpPr txBox="1"/>
              <p:nvPr/>
            </p:nvSpPr>
            <p:spPr>
              <a:xfrm>
                <a:off x="756000" y="1538360"/>
                <a:ext cx="1995660" cy="209609"/>
              </a:xfrm>
              <a:prstGeom prst="rect">
                <a:avLst/>
              </a:prstGeom>
            </p:spPr>
            <p:txBody>
              <a:bodyPr lIns="0" tIns="0" rIns="0" bIns="0" rtlCol="0" anchor="t">
                <a:spAutoFit/>
              </a:bodyPr>
              <a:lstStyle/>
              <a:p>
                <a:pPr marL="0" lvl="0" indent="0">
                  <a:lnSpc>
                    <a:spcPts val="1680"/>
                  </a:lnSpc>
                </a:pPr>
                <a:r>
                  <a:rPr lang="en-US" sz="1300" dirty="0">
                    <a:solidFill>
                      <a:srgbClr val="D1FF95"/>
                    </a:solidFill>
                    <a:latin typeface="Red Hat Display"/>
                  </a:rPr>
                  <a:t>Hotline</a:t>
                </a:r>
              </a:p>
            </p:txBody>
          </p:sp>
          <p:sp>
            <p:nvSpPr>
              <p:cNvPr id="8" name="TextBox 8"/>
              <p:cNvSpPr txBox="1"/>
              <p:nvPr/>
            </p:nvSpPr>
            <p:spPr>
              <a:xfrm>
                <a:off x="756000" y="1808354"/>
                <a:ext cx="2833877" cy="220345"/>
              </a:xfrm>
              <a:prstGeom prst="rect">
                <a:avLst/>
              </a:prstGeom>
            </p:spPr>
            <p:txBody>
              <a:bodyPr lIns="0" tIns="0" rIns="0" bIns="0" rtlCol="0" anchor="t">
                <a:spAutoFit/>
              </a:bodyPr>
              <a:lstStyle/>
              <a:p>
                <a:pPr marL="0" lvl="0" indent="0" algn="l">
                  <a:lnSpc>
                    <a:spcPts val="1820"/>
                  </a:lnSpc>
                  <a:spcBef>
                    <a:spcPct val="0"/>
                  </a:spcBef>
                </a:pPr>
                <a:r>
                  <a:rPr lang="en-US" sz="1400" u="none" strike="noStrike" dirty="0">
                    <a:solidFill>
                      <a:srgbClr val="FFFFFF"/>
                    </a:solidFill>
                    <a:latin typeface="Red Hat Display"/>
                  </a:rPr>
                  <a:t>+123-456-7890</a:t>
                </a:r>
              </a:p>
            </p:txBody>
          </p:sp>
          <p:sp>
            <p:nvSpPr>
              <p:cNvPr id="9" name="TextBox 9"/>
              <p:cNvSpPr txBox="1"/>
              <p:nvPr/>
            </p:nvSpPr>
            <p:spPr>
              <a:xfrm>
                <a:off x="4248085" y="727425"/>
                <a:ext cx="1799915" cy="224006"/>
              </a:xfrm>
              <a:prstGeom prst="rect">
                <a:avLst/>
              </a:prstGeom>
            </p:spPr>
            <p:txBody>
              <a:bodyPr lIns="0" tIns="0" rIns="0" bIns="0" rtlCol="0" anchor="t">
                <a:spAutoFit/>
              </a:bodyPr>
              <a:lstStyle/>
              <a:p>
                <a:pPr marL="0" lvl="0" indent="0">
                  <a:lnSpc>
                    <a:spcPts val="1820"/>
                  </a:lnSpc>
                </a:pPr>
                <a:r>
                  <a:rPr lang="en-US" sz="1300" dirty="0">
                    <a:solidFill>
                      <a:srgbClr val="D1FF95"/>
                    </a:solidFill>
                    <a:latin typeface="Red Hat Display"/>
                  </a:rPr>
                  <a:t>Website</a:t>
                </a:r>
              </a:p>
            </p:txBody>
          </p:sp>
          <p:sp>
            <p:nvSpPr>
              <p:cNvPr id="10" name="TextBox 10"/>
              <p:cNvSpPr txBox="1"/>
              <p:nvPr/>
            </p:nvSpPr>
            <p:spPr>
              <a:xfrm>
                <a:off x="4248085" y="997419"/>
                <a:ext cx="2555915" cy="220345"/>
              </a:xfrm>
              <a:prstGeom prst="rect">
                <a:avLst/>
              </a:prstGeom>
            </p:spPr>
            <p:txBody>
              <a:bodyPr lIns="0" tIns="0" rIns="0" bIns="0" rtlCol="0" anchor="t">
                <a:spAutoFit/>
              </a:bodyPr>
              <a:lstStyle/>
              <a:p>
                <a:pPr marL="0" lvl="0" indent="0" algn="l">
                  <a:lnSpc>
                    <a:spcPts val="1820"/>
                  </a:lnSpc>
                  <a:spcBef>
                    <a:spcPct val="0"/>
                  </a:spcBef>
                </a:pPr>
                <a:r>
                  <a:rPr lang="en-US" sz="1400" u="none" strike="noStrike" dirty="0">
                    <a:solidFill>
                      <a:srgbClr val="FFFFFF"/>
                    </a:solidFill>
                    <a:latin typeface="Red Hat Display"/>
                  </a:rPr>
                  <a:t>www.Quirkifystudio.com</a:t>
                </a:r>
              </a:p>
            </p:txBody>
          </p:sp>
          <p:sp>
            <p:nvSpPr>
              <p:cNvPr id="11" name="TextBox 11"/>
              <p:cNvSpPr txBox="1"/>
              <p:nvPr/>
            </p:nvSpPr>
            <p:spPr>
              <a:xfrm>
                <a:off x="4248085" y="1538360"/>
                <a:ext cx="1799915" cy="224006"/>
              </a:xfrm>
              <a:prstGeom prst="rect">
                <a:avLst/>
              </a:prstGeom>
            </p:spPr>
            <p:txBody>
              <a:bodyPr lIns="0" tIns="0" rIns="0" bIns="0" rtlCol="0" anchor="t">
                <a:spAutoFit/>
              </a:bodyPr>
              <a:lstStyle/>
              <a:p>
                <a:pPr marL="0" lvl="0" indent="0">
                  <a:lnSpc>
                    <a:spcPts val="1820"/>
                  </a:lnSpc>
                </a:pPr>
                <a:r>
                  <a:rPr lang="en-US" sz="1300" dirty="0">
                    <a:solidFill>
                      <a:srgbClr val="D1FF95"/>
                    </a:solidFill>
                    <a:latin typeface="Red Hat Display"/>
                  </a:rPr>
                  <a:t>Facebook</a:t>
                </a:r>
              </a:p>
            </p:txBody>
          </p:sp>
          <p:sp>
            <p:nvSpPr>
              <p:cNvPr id="12" name="TextBox 12"/>
              <p:cNvSpPr txBox="1"/>
              <p:nvPr/>
            </p:nvSpPr>
            <p:spPr>
              <a:xfrm>
                <a:off x="4248085" y="1808354"/>
                <a:ext cx="2555915" cy="220345"/>
              </a:xfrm>
              <a:prstGeom prst="rect">
                <a:avLst/>
              </a:prstGeom>
            </p:spPr>
            <p:txBody>
              <a:bodyPr lIns="0" tIns="0" rIns="0" bIns="0" rtlCol="0" anchor="t">
                <a:spAutoFit/>
              </a:bodyPr>
              <a:lstStyle/>
              <a:p>
                <a:pPr marL="0" lvl="0" indent="0" algn="l">
                  <a:lnSpc>
                    <a:spcPts val="1820"/>
                  </a:lnSpc>
                  <a:spcBef>
                    <a:spcPct val="0"/>
                  </a:spcBef>
                </a:pPr>
                <a:r>
                  <a:rPr lang="en-US" sz="1400" u="none" strike="noStrike" dirty="0">
                    <a:solidFill>
                      <a:srgbClr val="FFFFFF"/>
                    </a:solidFill>
                    <a:latin typeface="Red Hat Display"/>
                  </a:rPr>
                  <a:t>Quirkifystudio Official</a:t>
                </a:r>
              </a:p>
            </p:txBody>
          </p:sp>
        </p:grpSp>
        <p:sp>
          <p:nvSpPr>
            <p:cNvPr id="13" name="TemplateLAB"/>
            <p:cNvSpPr/>
            <p:nvPr/>
          </p:nvSpPr>
          <p:spPr>
            <a:xfrm>
              <a:off x="6071941" y="1004285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2.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3.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4.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5.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6.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1123</Words>
  <Application>Microsoft Office PowerPoint</Application>
  <PresentationFormat>Custom</PresentationFormat>
  <Paragraphs>173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DM Sans</vt:lpstr>
      <vt:lpstr>Poppins</vt:lpstr>
      <vt:lpstr>Red Hat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Booklet template</dc:title>
  <dc:creator>Hoang Anh</dc:creator>
  <cp:lastModifiedBy>Hoang Anh</cp:lastModifiedBy>
  <cp:revision>14</cp:revision>
  <dcterms:created xsi:type="dcterms:W3CDTF">2006-08-16T00:00:00Z</dcterms:created>
  <dcterms:modified xsi:type="dcterms:W3CDTF">2023-12-17T04:01:23Z</dcterms:modified>
  <dc:identifier>DAF2xnUbmvk</dc:identifier>
</cp:coreProperties>
</file>