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56500" cy="106934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uce Sans" panose="00000500000000000000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7D"/>
    <a:srgbClr val="392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26" autoAdjust="0"/>
    <p:restoredTop sz="94564" autoAdjust="0"/>
  </p:normalViewPr>
  <p:slideViewPr>
    <p:cSldViewPr>
      <p:cViewPr varScale="1">
        <p:scale>
          <a:sx n="75" d="100"/>
          <a:sy n="75" d="100"/>
        </p:scale>
        <p:origin x="2525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0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27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 - Page 1">
            <a:extLst>
              <a:ext uri="{FF2B5EF4-FFF2-40B4-BE49-F238E27FC236}">
                <a16:creationId xmlns:a16="http://schemas.microsoft.com/office/drawing/2014/main" id="{8419467D-0F56-5672-62E4-27CB8DD9676E}"/>
              </a:ext>
            </a:extLst>
          </p:cNvPr>
          <p:cNvGrpSpPr/>
          <p:nvPr/>
        </p:nvGrpSpPr>
        <p:grpSpPr>
          <a:xfrm>
            <a:off x="0" y="435016"/>
            <a:ext cx="7556500" cy="10359784"/>
            <a:chOff x="0" y="435016"/>
            <a:chExt cx="7556500" cy="10359784"/>
          </a:xfrm>
        </p:grpSpPr>
        <p:sp>
          <p:nvSpPr>
            <p:cNvPr id="3" name="Freeform 3"/>
            <p:cNvSpPr/>
            <p:nvPr/>
          </p:nvSpPr>
          <p:spPr>
            <a:xfrm>
              <a:off x="0" y="9805136"/>
              <a:ext cx="7556500" cy="989664"/>
            </a:xfrm>
            <a:custGeom>
              <a:avLst/>
              <a:gdLst/>
              <a:ahLst/>
              <a:cxnLst/>
              <a:rect l="l" t="t" r="r" b="b"/>
              <a:pathLst>
                <a:path w="2709333" h="354673">
                  <a:moveTo>
                    <a:pt x="0" y="0"/>
                  </a:moveTo>
                  <a:lnTo>
                    <a:pt x="2709333" y="0"/>
                  </a:lnTo>
                  <a:lnTo>
                    <a:pt x="2709333" y="354673"/>
                  </a:lnTo>
                  <a:lnTo>
                    <a:pt x="0" y="354673"/>
                  </a:lnTo>
                  <a:close/>
                </a:path>
              </a:pathLst>
            </a:custGeom>
            <a:solidFill>
              <a:srgbClr val="FFFD7D"/>
            </a:solidFill>
          </p:spPr>
          <p:txBody>
            <a:bodyPr>
              <a:normAutofit/>
            </a:bodyPr>
            <a:lstStyle/>
            <a:p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E8F7A14-F59F-689E-650B-4DBE5CB84503}"/>
                </a:ext>
              </a:extLst>
            </p:cNvPr>
            <p:cNvGrpSpPr/>
            <p:nvPr/>
          </p:nvGrpSpPr>
          <p:grpSpPr>
            <a:xfrm>
              <a:off x="756000" y="10062361"/>
              <a:ext cx="6147046" cy="288148"/>
              <a:chOff x="756000" y="10062361"/>
              <a:chExt cx="6147046" cy="288148"/>
            </a:xfrm>
          </p:grpSpPr>
          <p:sp>
            <p:nvSpPr>
              <p:cNvPr id="15" name="TextBox 15"/>
              <p:cNvSpPr txBox="1"/>
              <p:nvPr/>
            </p:nvSpPr>
            <p:spPr>
              <a:xfrm>
                <a:off x="5092088" y="10062361"/>
                <a:ext cx="1543089" cy="1641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u="none" strike="noStrike" spc="9" dirty="0">
                    <a:solidFill>
                      <a:srgbClr val="392778"/>
                    </a:solidFill>
                    <a:latin typeface="Open Sauce Sans" panose="00000500000000000000" pitchFamily="2" charset="0"/>
                  </a:rPr>
                  <a:t>Address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5092088" y="10231150"/>
                <a:ext cx="1810958" cy="11935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021"/>
                  </a:lnSpc>
                  <a:spcBef>
                    <a:spcPct val="0"/>
                  </a:spcBef>
                </a:pPr>
                <a:r>
                  <a:rPr lang="en-US" sz="750" u="none" strike="noStrike" spc="7" dirty="0">
                    <a:solidFill>
                      <a:srgbClr val="392778"/>
                    </a:solidFill>
                    <a:latin typeface="Open Sauce Sans" panose="00000500000000000000" pitchFamily="2" charset="0"/>
                  </a:rPr>
                  <a:t>12 Anywhere Street, Any City, ST, 345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3868860" y="10062361"/>
                <a:ext cx="806662" cy="1641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u="none" strike="noStrike" spc="9" dirty="0">
                    <a:solidFill>
                      <a:srgbClr val="392778"/>
                    </a:solidFill>
                    <a:latin typeface="Open Sauce Sans" panose="00000500000000000000" pitchFamily="2" charset="0"/>
                  </a:rPr>
                  <a:t>Hotline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3868860" y="10231150"/>
                <a:ext cx="806662" cy="11935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021"/>
                  </a:lnSpc>
                  <a:spcBef>
                    <a:spcPct val="0"/>
                  </a:spcBef>
                </a:pPr>
                <a:r>
                  <a:rPr lang="en-US" sz="750" u="none" strike="noStrike" spc="7" dirty="0">
                    <a:solidFill>
                      <a:srgbClr val="392778"/>
                    </a:solidFill>
                    <a:latin typeface="Open Sauce Sans" panose="00000500000000000000" pitchFamily="2" charset="0"/>
                  </a:rPr>
                  <a:t>+123-456-7890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56000" y="10062361"/>
                <a:ext cx="1157906" cy="1641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spc="9" dirty="0">
                    <a:solidFill>
                      <a:srgbClr val="392778"/>
                    </a:solidFill>
                    <a:latin typeface="Open Sauce Sans" panose="00000500000000000000" pitchFamily="2" charset="0"/>
                  </a:rPr>
                  <a:t>Email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56000" y="10231150"/>
                <a:ext cx="1157906" cy="11935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021"/>
                  </a:lnSpc>
                  <a:spcBef>
                    <a:spcPct val="0"/>
                  </a:spcBef>
                </a:pPr>
                <a:r>
                  <a:rPr lang="en-US" sz="750" spc="7" dirty="0">
                    <a:solidFill>
                      <a:srgbClr val="392778"/>
                    </a:solidFill>
                    <a:latin typeface="Open Sauce Sans" panose="00000500000000000000" pitchFamily="2" charset="0"/>
                  </a:rPr>
                  <a:t>info@templateLAB.com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2330472" y="10062361"/>
                <a:ext cx="1121821" cy="1641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u="none" strike="noStrike" spc="9" dirty="0">
                    <a:solidFill>
                      <a:srgbClr val="392778"/>
                    </a:solidFill>
                    <a:latin typeface="Open Sauce Sans" panose="00000500000000000000" pitchFamily="2" charset="0"/>
                  </a:rPr>
                  <a:t>Website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2330472" y="10231150"/>
                <a:ext cx="1121821" cy="11935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021"/>
                  </a:lnSpc>
                  <a:spcBef>
                    <a:spcPct val="0"/>
                  </a:spcBef>
                </a:pPr>
                <a:r>
                  <a:rPr lang="en-US" sz="750" u="none" strike="noStrike" spc="7" dirty="0">
                    <a:solidFill>
                      <a:srgbClr val="392778"/>
                    </a:solidFill>
                    <a:latin typeface="Open Sauce Sans" panose="00000500000000000000" pitchFamily="2" charset="0"/>
                  </a:rPr>
                  <a:t>www.templateLAB.com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A302D0C-4925-C06B-08B5-2FC67F6A3E90}"/>
                </a:ext>
              </a:extLst>
            </p:cNvPr>
            <p:cNvGrpSpPr/>
            <p:nvPr/>
          </p:nvGrpSpPr>
          <p:grpSpPr>
            <a:xfrm>
              <a:off x="756000" y="8254210"/>
              <a:ext cx="3793827" cy="1043461"/>
              <a:chOff x="756000" y="8254210"/>
              <a:chExt cx="3793827" cy="1043461"/>
            </a:xfrm>
          </p:grpSpPr>
          <p:sp>
            <p:nvSpPr>
              <p:cNvPr id="10" name="TextBox 10"/>
              <p:cNvSpPr txBox="1"/>
              <p:nvPr/>
            </p:nvSpPr>
            <p:spPr>
              <a:xfrm>
                <a:off x="756000" y="8254210"/>
                <a:ext cx="1574472" cy="1282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50"/>
                  </a:lnSpc>
                </a:pPr>
                <a:r>
                  <a:rPr lang="en-US" sz="95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Takes place over </a:t>
                </a:r>
                <a:r>
                  <a:rPr lang="en-US" sz="95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2 days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56000" y="8980369"/>
                <a:ext cx="1731646" cy="1282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50"/>
                  </a:lnSpc>
                </a:pPr>
                <a:r>
                  <a:rPr lang="en-US" sz="95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Time:</a:t>
                </a:r>
                <a:r>
                  <a:rPr lang="en-US" sz="950" b="1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 </a:t>
                </a:r>
                <a:r>
                  <a:rPr lang="en-US" sz="95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02:00p.m - 06 p.m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56000" y="9154234"/>
                <a:ext cx="3793827" cy="1434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35"/>
                  </a:lnSpc>
                </a:pPr>
                <a:r>
                  <a:rPr lang="en-US" sz="95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Location:</a:t>
                </a:r>
                <a:r>
                  <a:rPr lang="en-US" sz="950" b="1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 </a:t>
                </a:r>
                <a:r>
                  <a:rPr lang="en-US" sz="95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123 Anywhere St., Any City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56000" y="8509490"/>
                <a:ext cx="3024000" cy="2954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256"/>
                  </a:lnSpc>
                </a:pPr>
                <a:r>
                  <a:rPr lang="en-US" sz="225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25 - 26/05/</a:t>
                </a:r>
                <a:r>
                  <a:rPr lang="en-US" sz="2250" b="1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2023</a:t>
                </a:r>
              </a:p>
            </p:txBody>
          </p:sp>
        </p:grpSp>
        <p:sp>
          <p:nvSpPr>
            <p:cNvPr id="5" name="Freeform 5"/>
            <p:cNvSpPr/>
            <p:nvPr/>
          </p:nvSpPr>
          <p:spPr>
            <a:xfrm>
              <a:off x="4359809" y="2122365"/>
              <a:ext cx="3196691" cy="6447271"/>
            </a:xfrm>
            <a:custGeom>
              <a:avLst/>
              <a:gdLst/>
              <a:ahLst/>
              <a:cxnLst/>
              <a:rect l="l" t="t" r="r" b="b"/>
              <a:pathLst>
                <a:path w="6400381" h="6447271">
                  <a:moveTo>
                    <a:pt x="0" y="0"/>
                  </a:moveTo>
                  <a:lnTo>
                    <a:pt x="6400382" y="0"/>
                  </a:lnTo>
                  <a:lnTo>
                    <a:pt x="6400382" y="6447270"/>
                  </a:lnTo>
                  <a:lnTo>
                    <a:pt x="0" y="6447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" r="-100218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9387A30-C48E-7DA5-3023-6BA54A6F1E1A}"/>
                </a:ext>
              </a:extLst>
            </p:cNvPr>
            <p:cNvGrpSpPr/>
            <p:nvPr/>
          </p:nvGrpSpPr>
          <p:grpSpPr>
            <a:xfrm>
              <a:off x="756000" y="4151972"/>
              <a:ext cx="2545139" cy="1622481"/>
              <a:chOff x="756000" y="4151972"/>
              <a:chExt cx="2545139" cy="1622481"/>
            </a:xfrm>
          </p:grpSpPr>
          <p:sp>
            <p:nvSpPr>
              <p:cNvPr id="7" name="TextBox 7"/>
              <p:cNvSpPr txBox="1"/>
              <p:nvPr/>
            </p:nvSpPr>
            <p:spPr>
              <a:xfrm>
                <a:off x="756000" y="4151972"/>
                <a:ext cx="1731646" cy="2051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20"/>
                  </a:lnSpc>
                  <a:spcBef>
                    <a:spcPct val="0"/>
                  </a:spcBef>
                </a:pPr>
                <a:r>
                  <a:rPr lang="en-US" sz="1350" b="1" u="none" strike="noStrike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Celebrates 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56000" y="5364084"/>
                <a:ext cx="2545139" cy="4103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20"/>
                  </a:lnSpc>
                </a:pPr>
                <a:r>
                  <a:rPr lang="en-US" sz="1350" b="1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anniversary of the association's founding</a:t>
                </a: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95AB7BC-C510-EDEB-D374-4B58D473FACD}"/>
                  </a:ext>
                </a:extLst>
              </p:cNvPr>
              <p:cNvGrpSpPr/>
              <p:nvPr/>
            </p:nvGrpSpPr>
            <p:grpSpPr>
              <a:xfrm>
                <a:off x="756000" y="4535984"/>
                <a:ext cx="1836966" cy="769441"/>
                <a:chOff x="756000" y="4470839"/>
                <a:chExt cx="1836966" cy="769441"/>
              </a:xfrm>
            </p:grpSpPr>
            <p:sp>
              <p:nvSpPr>
                <p:cNvPr id="9" name="TextBox 9"/>
                <p:cNvSpPr txBox="1"/>
                <p:nvPr/>
              </p:nvSpPr>
              <p:spPr>
                <a:xfrm>
                  <a:off x="756000" y="4470839"/>
                  <a:ext cx="1836966" cy="76944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6000"/>
                    </a:lnSpc>
                  </a:pPr>
                  <a:r>
                    <a:rPr lang="en-US" sz="6000" b="1" dirty="0">
                      <a:solidFill>
                        <a:srgbClr val="FFFD7D"/>
                      </a:solidFill>
                      <a:latin typeface="Open Sauce Sans" panose="00000500000000000000" pitchFamily="2" charset="0"/>
                    </a:rPr>
                    <a:t>10</a:t>
                  </a:r>
                </a:p>
              </p:txBody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1632623" y="4555774"/>
                  <a:ext cx="478861" cy="39867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3001"/>
                    </a:lnSpc>
                    <a:spcBef>
                      <a:spcPct val="0"/>
                    </a:spcBef>
                  </a:pPr>
                  <a:r>
                    <a:rPr lang="en-US" sz="3001" b="1" u="none" strike="noStrike" dirty="0">
                      <a:solidFill>
                        <a:srgbClr val="FFFD7D"/>
                      </a:solidFill>
                      <a:latin typeface="Open Sauce Sans" panose="00000500000000000000" pitchFamily="2" charset="0"/>
                    </a:rPr>
                    <a:t>th </a:t>
                  </a:r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B2F825D-E30D-BE17-173A-D0BD599363C8}"/>
                </a:ext>
              </a:extLst>
            </p:cNvPr>
            <p:cNvGrpSpPr/>
            <p:nvPr/>
          </p:nvGrpSpPr>
          <p:grpSpPr>
            <a:xfrm>
              <a:off x="756000" y="435016"/>
              <a:ext cx="6048000" cy="2064668"/>
              <a:chOff x="756000" y="435016"/>
              <a:chExt cx="6048000" cy="2064668"/>
            </a:xfrm>
          </p:grpSpPr>
          <p:sp>
            <p:nvSpPr>
              <p:cNvPr id="26" name="TextBox 26"/>
              <p:cNvSpPr txBox="1"/>
              <p:nvPr/>
            </p:nvSpPr>
            <p:spPr>
              <a:xfrm>
                <a:off x="756000" y="435016"/>
                <a:ext cx="3848034" cy="20646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413"/>
                  </a:lnSpc>
                  <a:spcBef>
                    <a:spcPct val="0"/>
                  </a:spcBef>
                </a:pPr>
                <a:r>
                  <a:rPr lang="en-US" sz="67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Program </a:t>
                </a:r>
              </a:p>
              <a:p>
                <a:pPr>
                  <a:lnSpc>
                    <a:spcPts val="6724"/>
                  </a:lnSpc>
                </a:pPr>
                <a:r>
                  <a:rPr lang="en-US" sz="67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booklet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5420959" y="902828"/>
                <a:ext cx="1383041" cy="2077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673"/>
                  </a:lnSpc>
                </a:pPr>
                <a:r>
                  <a:rPr lang="en-US" sz="140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ECOFORGE</a:t>
                </a:r>
              </a:p>
            </p:txBody>
          </p:sp>
        </p:grpSp>
        <p:sp>
          <p:nvSpPr>
            <p:cNvPr id="28" name="TemplateLAB"/>
            <p:cNvSpPr/>
            <p:nvPr/>
          </p:nvSpPr>
          <p:spPr>
            <a:xfrm>
              <a:off x="6071941" y="9183156"/>
              <a:ext cx="732059" cy="120790"/>
            </a:xfrm>
            <a:custGeom>
              <a:avLst/>
              <a:gdLst/>
              <a:ahLst/>
              <a:cxnLst/>
              <a:rect l="l" t="t" r="r" b="b"/>
              <a:pathLst>
                <a:path w="732059" h="120790">
                  <a:moveTo>
                    <a:pt x="0" y="0"/>
                  </a:moveTo>
                  <a:lnTo>
                    <a:pt x="732059" y="0"/>
                  </a:lnTo>
                  <a:lnTo>
                    <a:pt x="732059" y="120789"/>
                  </a:lnTo>
                  <a:lnTo>
                    <a:pt x="0" y="1207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27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1 - Page 2">
            <a:extLst>
              <a:ext uri="{FF2B5EF4-FFF2-40B4-BE49-F238E27FC236}">
                <a16:creationId xmlns:a16="http://schemas.microsoft.com/office/drawing/2014/main" id="{C39C6701-6FED-00BA-764F-B70EC05759FF}"/>
              </a:ext>
            </a:extLst>
          </p:cNvPr>
          <p:cNvGrpSpPr/>
          <p:nvPr/>
        </p:nvGrpSpPr>
        <p:grpSpPr>
          <a:xfrm>
            <a:off x="756000" y="644566"/>
            <a:ext cx="6784950" cy="9433588"/>
            <a:chOff x="756000" y="644566"/>
            <a:chExt cx="6784950" cy="9433588"/>
          </a:xfrm>
        </p:grpSpPr>
        <p:sp>
          <p:nvSpPr>
            <p:cNvPr id="31" name="TextBox 31"/>
            <p:cNvSpPr txBox="1"/>
            <p:nvPr/>
          </p:nvSpPr>
          <p:spPr>
            <a:xfrm>
              <a:off x="756000" y="9926574"/>
              <a:ext cx="4041826" cy="151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260"/>
                </a:lnSpc>
                <a:spcBef>
                  <a:spcPct val="0"/>
                </a:spcBef>
              </a:pPr>
              <a:r>
                <a:rPr lang="en-US" sz="900" b="1" dirty="0">
                  <a:solidFill>
                    <a:srgbClr val="FFFFFF"/>
                  </a:solidFill>
                  <a:latin typeface="Open Sauce Sans" panose="00000500000000000000" pitchFamily="2" charset="0"/>
                </a:rPr>
                <a:t>PAGE 2 -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1014DDD-3384-12D9-367C-CAC9F05E7687}"/>
                </a:ext>
              </a:extLst>
            </p:cNvPr>
            <p:cNvGrpSpPr/>
            <p:nvPr/>
          </p:nvGrpSpPr>
          <p:grpSpPr>
            <a:xfrm>
              <a:off x="756000" y="3473173"/>
              <a:ext cx="6784950" cy="5779685"/>
              <a:chOff x="756000" y="3473173"/>
              <a:chExt cx="6784950" cy="5779685"/>
            </a:xfrm>
          </p:grpSpPr>
          <p:sp>
            <p:nvSpPr>
              <p:cNvPr id="2" name="AutoShape 2"/>
              <p:cNvSpPr/>
              <p:nvPr/>
            </p:nvSpPr>
            <p:spPr>
              <a:xfrm>
                <a:off x="756000" y="4885862"/>
                <a:ext cx="6784950" cy="0"/>
              </a:xfrm>
              <a:prstGeom prst="line">
                <a:avLst/>
              </a:prstGeom>
              <a:ln w="9525" cap="flat">
                <a:solidFill>
                  <a:srgbClr val="BBBBB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" name="AutoShape 3"/>
              <p:cNvSpPr/>
              <p:nvPr/>
            </p:nvSpPr>
            <p:spPr>
              <a:xfrm flipV="1">
                <a:off x="756000" y="5759260"/>
                <a:ext cx="6784950" cy="0"/>
              </a:xfrm>
              <a:prstGeom prst="line">
                <a:avLst/>
              </a:prstGeom>
              <a:ln w="9525" cap="flat">
                <a:solidFill>
                  <a:srgbClr val="BBBBB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AutoShape 4"/>
              <p:cNvSpPr/>
              <p:nvPr/>
            </p:nvSpPr>
            <p:spPr>
              <a:xfrm>
                <a:off x="756000" y="6632658"/>
                <a:ext cx="6784950" cy="0"/>
              </a:xfrm>
              <a:prstGeom prst="line">
                <a:avLst/>
              </a:prstGeom>
              <a:ln w="9525" cap="flat">
                <a:solidFill>
                  <a:srgbClr val="BBBBB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AutoShape 5"/>
              <p:cNvSpPr/>
              <p:nvPr/>
            </p:nvSpPr>
            <p:spPr>
              <a:xfrm flipV="1">
                <a:off x="756000" y="7506056"/>
                <a:ext cx="6784950" cy="0"/>
              </a:xfrm>
              <a:prstGeom prst="line">
                <a:avLst/>
              </a:prstGeom>
              <a:ln w="9525" cap="flat">
                <a:solidFill>
                  <a:srgbClr val="BBBBB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AutoShape 6"/>
              <p:cNvSpPr/>
              <p:nvPr/>
            </p:nvSpPr>
            <p:spPr>
              <a:xfrm>
                <a:off x="756000" y="8379454"/>
                <a:ext cx="6784950" cy="0"/>
              </a:xfrm>
              <a:prstGeom prst="line">
                <a:avLst/>
              </a:prstGeom>
              <a:ln w="9525" cap="flat">
                <a:solidFill>
                  <a:srgbClr val="BBBBB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AutoShape 7"/>
              <p:cNvSpPr/>
              <p:nvPr/>
            </p:nvSpPr>
            <p:spPr>
              <a:xfrm flipV="1">
                <a:off x="756000" y="9252858"/>
                <a:ext cx="6784950" cy="0"/>
              </a:xfrm>
              <a:prstGeom prst="line">
                <a:avLst/>
              </a:prstGeom>
              <a:ln w="9525" cap="flat">
                <a:solidFill>
                  <a:srgbClr val="BBBBB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AutoShape 8"/>
              <p:cNvSpPr/>
              <p:nvPr/>
            </p:nvSpPr>
            <p:spPr>
              <a:xfrm flipV="1">
                <a:off x="756000" y="4012464"/>
                <a:ext cx="6784950" cy="0"/>
              </a:xfrm>
              <a:prstGeom prst="line">
                <a:avLst/>
              </a:prstGeom>
              <a:ln w="9525" cap="flat">
                <a:solidFill>
                  <a:srgbClr val="BBBBB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FEC3509-EC44-FDEC-00B5-DC04DDB32091}"/>
                  </a:ext>
                </a:extLst>
              </p:cNvPr>
              <p:cNvGrpSpPr/>
              <p:nvPr/>
            </p:nvGrpSpPr>
            <p:grpSpPr>
              <a:xfrm>
                <a:off x="756000" y="3473173"/>
                <a:ext cx="6048000" cy="205184"/>
                <a:chOff x="756000" y="3473173"/>
                <a:chExt cx="6048000" cy="205184"/>
              </a:xfrm>
            </p:grpSpPr>
            <p:sp>
              <p:nvSpPr>
                <p:cNvPr id="10" name="TextBox 10"/>
                <p:cNvSpPr txBox="1"/>
                <p:nvPr/>
              </p:nvSpPr>
              <p:spPr>
                <a:xfrm>
                  <a:off x="756000" y="3473173"/>
                  <a:ext cx="3024000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600"/>
                    </a:lnSpc>
                    <a:spcBef>
                      <a:spcPct val="0"/>
                    </a:spcBef>
                  </a:pPr>
                  <a:r>
                    <a:rPr lang="en-US" sz="1600" b="1" dirty="0">
                      <a:solidFill>
                        <a:srgbClr val="FFFFFF"/>
                      </a:solidFill>
                      <a:latin typeface="Open Sauce Sans" panose="00000500000000000000" pitchFamily="2" charset="0"/>
                    </a:rPr>
                    <a:t>Table of contents</a:t>
                  </a:r>
                </a:p>
              </p:txBody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5745976" y="3473173"/>
                  <a:ext cx="1058024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600"/>
                    </a:lnSpc>
                    <a:spcBef>
                      <a:spcPct val="0"/>
                    </a:spcBef>
                  </a:pPr>
                  <a:r>
                    <a:rPr lang="en-US" sz="1600" b="1" dirty="0">
                      <a:solidFill>
                        <a:srgbClr val="FFFD7D"/>
                      </a:solidFill>
                      <a:latin typeface="Open Sauce Sans" panose="00000500000000000000" pitchFamily="2" charset="0"/>
                    </a:rPr>
                    <a:t>Page 2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B3C5271-CCEC-CDCE-AD9F-95FB0D0B1CCC}"/>
                  </a:ext>
                </a:extLst>
              </p:cNvPr>
              <p:cNvGrpSpPr/>
              <p:nvPr/>
            </p:nvGrpSpPr>
            <p:grpSpPr>
              <a:xfrm>
                <a:off x="756000" y="4346571"/>
                <a:ext cx="6048000" cy="205184"/>
                <a:chOff x="756000" y="4347139"/>
                <a:chExt cx="6048000" cy="205184"/>
              </a:xfrm>
            </p:grpSpPr>
            <p:sp>
              <p:nvSpPr>
                <p:cNvPr id="13" name="TextBox 13"/>
                <p:cNvSpPr txBox="1"/>
                <p:nvPr/>
              </p:nvSpPr>
              <p:spPr>
                <a:xfrm>
                  <a:off x="756000" y="4347139"/>
                  <a:ext cx="3794409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600"/>
                    </a:lnSpc>
                    <a:spcBef>
                      <a:spcPct val="0"/>
                    </a:spcBef>
                  </a:pPr>
                  <a:r>
                    <a:rPr lang="en-US" sz="1600" b="1" u="none" strike="noStrike" dirty="0">
                      <a:solidFill>
                        <a:srgbClr val="FFFFFF"/>
                      </a:solidFill>
                      <a:latin typeface="Open Sauce Sans" panose="00000500000000000000" pitchFamily="2" charset="0"/>
                    </a:rPr>
                    <a:t>Welcome messages</a:t>
                  </a:r>
                </a:p>
              </p:txBody>
            </p:sp>
            <p:sp>
              <p:nvSpPr>
                <p:cNvPr id="14" name="TextBox 14"/>
                <p:cNvSpPr txBox="1"/>
                <p:nvPr/>
              </p:nvSpPr>
              <p:spPr>
                <a:xfrm>
                  <a:off x="5745976" y="4347139"/>
                  <a:ext cx="1058024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600"/>
                    </a:lnSpc>
                    <a:spcBef>
                      <a:spcPct val="0"/>
                    </a:spcBef>
                  </a:pPr>
                  <a:r>
                    <a:rPr lang="en-US" sz="1600" b="1" u="none" strike="noStrike" dirty="0">
                      <a:solidFill>
                        <a:srgbClr val="FFFD7D"/>
                      </a:solidFill>
                      <a:latin typeface="Open Sauce Sans" panose="00000500000000000000" pitchFamily="2" charset="0"/>
                    </a:rPr>
                    <a:t>Page 3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3F955BA-4AE1-51FD-D36A-058F0FF25444}"/>
                  </a:ext>
                </a:extLst>
              </p:cNvPr>
              <p:cNvGrpSpPr/>
              <p:nvPr/>
            </p:nvGrpSpPr>
            <p:grpSpPr>
              <a:xfrm>
                <a:off x="756000" y="5219969"/>
                <a:ext cx="6048000" cy="205184"/>
                <a:chOff x="756000" y="5221106"/>
                <a:chExt cx="6048000" cy="205184"/>
              </a:xfrm>
            </p:grpSpPr>
            <p:sp>
              <p:nvSpPr>
                <p:cNvPr id="16" name="TextBox 16"/>
                <p:cNvSpPr txBox="1"/>
                <p:nvPr/>
              </p:nvSpPr>
              <p:spPr>
                <a:xfrm>
                  <a:off x="756000" y="5221106"/>
                  <a:ext cx="4394138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600"/>
                    </a:lnSpc>
                    <a:spcBef>
                      <a:spcPct val="0"/>
                    </a:spcBef>
                  </a:pPr>
                  <a:r>
                    <a:rPr lang="en-US" sz="1600" b="1" u="none" strike="noStrike" dirty="0">
                      <a:solidFill>
                        <a:srgbClr val="FFFFFF"/>
                      </a:solidFill>
                      <a:latin typeface="Open Sauce Sans" panose="00000500000000000000" pitchFamily="2" charset="0"/>
                    </a:rPr>
                    <a:t>Timeline day 1 - 25.05</a:t>
                  </a:r>
                </a:p>
              </p:txBody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5745976" y="5221106"/>
                  <a:ext cx="1058024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600"/>
                    </a:lnSpc>
                    <a:spcBef>
                      <a:spcPct val="0"/>
                    </a:spcBef>
                  </a:pPr>
                  <a:r>
                    <a:rPr lang="en-US" sz="1600" b="1" u="none" strike="noStrike" dirty="0">
                      <a:solidFill>
                        <a:srgbClr val="FFFD7D"/>
                      </a:solidFill>
                      <a:latin typeface="Open Sauce Sans" panose="00000500000000000000" pitchFamily="2" charset="0"/>
                    </a:rPr>
                    <a:t>Page 4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BA6B146-A816-7E3C-54BE-E306BAAA3004}"/>
                  </a:ext>
                </a:extLst>
              </p:cNvPr>
              <p:cNvGrpSpPr/>
              <p:nvPr/>
            </p:nvGrpSpPr>
            <p:grpSpPr>
              <a:xfrm>
                <a:off x="756000" y="6093367"/>
                <a:ext cx="6048000" cy="205184"/>
                <a:chOff x="756000" y="6095073"/>
                <a:chExt cx="6048000" cy="205184"/>
              </a:xfrm>
            </p:grpSpPr>
            <p:sp>
              <p:nvSpPr>
                <p:cNvPr id="19" name="TextBox 19"/>
                <p:cNvSpPr txBox="1"/>
                <p:nvPr/>
              </p:nvSpPr>
              <p:spPr>
                <a:xfrm>
                  <a:off x="756000" y="6095073"/>
                  <a:ext cx="3024000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600"/>
                    </a:lnSpc>
                    <a:spcBef>
                      <a:spcPct val="0"/>
                    </a:spcBef>
                  </a:pPr>
                  <a:r>
                    <a:rPr lang="en-US" sz="1600" b="1" u="none" strike="noStrike" dirty="0">
                      <a:solidFill>
                        <a:srgbClr val="FFFFFF"/>
                      </a:solidFill>
                      <a:latin typeface="Open Sauce Sans" panose="00000500000000000000" pitchFamily="2" charset="0"/>
                    </a:rPr>
                    <a:t>Timeline day 2 - 26.05</a:t>
                  </a:r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5745976" y="6095073"/>
                  <a:ext cx="1058024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600"/>
                    </a:lnSpc>
                    <a:spcBef>
                      <a:spcPct val="0"/>
                    </a:spcBef>
                  </a:pPr>
                  <a:r>
                    <a:rPr lang="en-US" sz="1600" b="1" u="none" strike="noStrike" dirty="0">
                      <a:solidFill>
                        <a:srgbClr val="FFFD7D"/>
                      </a:solidFill>
                      <a:latin typeface="Open Sauce Sans" panose="00000500000000000000" pitchFamily="2" charset="0"/>
                    </a:rPr>
                    <a:t>Page 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716D948-7B3B-A3C6-3CA1-F525900070B1}"/>
                  </a:ext>
                </a:extLst>
              </p:cNvPr>
              <p:cNvGrpSpPr/>
              <p:nvPr/>
            </p:nvGrpSpPr>
            <p:grpSpPr>
              <a:xfrm>
                <a:off x="756000" y="6966765"/>
                <a:ext cx="6048000" cy="205184"/>
                <a:chOff x="756000" y="6969040"/>
                <a:chExt cx="6048000" cy="205184"/>
              </a:xfrm>
            </p:grpSpPr>
            <p:sp>
              <p:nvSpPr>
                <p:cNvPr id="22" name="TextBox 22"/>
                <p:cNvSpPr txBox="1"/>
                <p:nvPr/>
              </p:nvSpPr>
              <p:spPr>
                <a:xfrm>
                  <a:off x="756000" y="6969040"/>
                  <a:ext cx="3024000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600"/>
                    </a:lnSpc>
                    <a:spcBef>
                      <a:spcPct val="0"/>
                    </a:spcBef>
                  </a:pPr>
                  <a:r>
                    <a:rPr lang="en-US" sz="1600" b="1" u="none" strike="noStrike" dirty="0">
                      <a:solidFill>
                        <a:srgbClr val="FFFFFF"/>
                      </a:solidFill>
                      <a:latin typeface="Open Sauce Sans" panose="00000500000000000000" pitchFamily="2" charset="0"/>
                    </a:rPr>
                    <a:t>Speakers</a:t>
                  </a:r>
                </a:p>
              </p:txBody>
            </p:sp>
            <p:sp>
              <p:nvSpPr>
                <p:cNvPr id="23" name="TextBox 23"/>
                <p:cNvSpPr txBox="1"/>
                <p:nvPr/>
              </p:nvSpPr>
              <p:spPr>
                <a:xfrm>
                  <a:off x="5745976" y="6969040"/>
                  <a:ext cx="1058024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600"/>
                    </a:lnSpc>
                    <a:spcBef>
                      <a:spcPct val="0"/>
                    </a:spcBef>
                  </a:pPr>
                  <a:r>
                    <a:rPr lang="en-US" sz="1600" b="1" u="none" strike="noStrike" dirty="0">
                      <a:solidFill>
                        <a:srgbClr val="FFFD7D"/>
                      </a:solidFill>
                      <a:latin typeface="Open Sauce Sans" panose="00000500000000000000" pitchFamily="2" charset="0"/>
                    </a:rPr>
                    <a:t>Page 6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2021414-FC84-B5A4-2DD4-91EB6F89B4C2}"/>
                  </a:ext>
                </a:extLst>
              </p:cNvPr>
              <p:cNvGrpSpPr/>
              <p:nvPr/>
            </p:nvGrpSpPr>
            <p:grpSpPr>
              <a:xfrm>
                <a:off x="756000" y="7840163"/>
                <a:ext cx="6048000" cy="205184"/>
                <a:chOff x="756000" y="7843006"/>
                <a:chExt cx="6048000" cy="205184"/>
              </a:xfrm>
            </p:grpSpPr>
            <p:sp>
              <p:nvSpPr>
                <p:cNvPr id="25" name="TextBox 25"/>
                <p:cNvSpPr txBox="1"/>
                <p:nvPr/>
              </p:nvSpPr>
              <p:spPr>
                <a:xfrm>
                  <a:off x="756000" y="7843006"/>
                  <a:ext cx="3024000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600"/>
                    </a:lnSpc>
                    <a:spcBef>
                      <a:spcPct val="0"/>
                    </a:spcBef>
                  </a:pPr>
                  <a:r>
                    <a:rPr lang="en-US" sz="1600" b="1" u="none" strike="noStrike" dirty="0">
                      <a:solidFill>
                        <a:srgbClr val="FFFFFF"/>
                      </a:solidFill>
                      <a:latin typeface="Open Sauce Sans" panose="00000500000000000000" pitchFamily="2" charset="0"/>
                    </a:rPr>
                    <a:t>Q&amp;A</a:t>
                  </a:r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5745976" y="7843006"/>
                  <a:ext cx="1058024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600"/>
                    </a:lnSpc>
                    <a:spcBef>
                      <a:spcPct val="0"/>
                    </a:spcBef>
                  </a:pPr>
                  <a:r>
                    <a:rPr lang="en-US" sz="1600" b="1" u="none" strike="noStrike" dirty="0">
                      <a:solidFill>
                        <a:srgbClr val="FFFD7D"/>
                      </a:solidFill>
                      <a:latin typeface="Open Sauce Sans" panose="00000500000000000000" pitchFamily="2" charset="0"/>
                    </a:rPr>
                    <a:t>Page 7</a:t>
                  </a: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E58270AE-23CE-D276-E24C-260F388E931C}"/>
                  </a:ext>
                </a:extLst>
              </p:cNvPr>
              <p:cNvGrpSpPr/>
              <p:nvPr/>
            </p:nvGrpSpPr>
            <p:grpSpPr>
              <a:xfrm>
                <a:off x="756000" y="8713561"/>
                <a:ext cx="6048000" cy="205184"/>
                <a:chOff x="756000" y="8716973"/>
                <a:chExt cx="6048000" cy="205184"/>
              </a:xfrm>
            </p:grpSpPr>
            <p:sp>
              <p:nvSpPr>
                <p:cNvPr id="28" name="TextBox 28"/>
                <p:cNvSpPr txBox="1"/>
                <p:nvPr/>
              </p:nvSpPr>
              <p:spPr>
                <a:xfrm>
                  <a:off x="756000" y="8716973"/>
                  <a:ext cx="4790291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600"/>
                    </a:lnSpc>
                    <a:spcBef>
                      <a:spcPct val="0"/>
                    </a:spcBef>
                  </a:pPr>
                  <a:r>
                    <a:rPr lang="en-US" sz="1600" b="1" u="none" strike="noStrike" dirty="0">
                      <a:solidFill>
                        <a:srgbClr val="FFFFFF"/>
                      </a:solidFill>
                      <a:latin typeface="Open Sauce Sans" panose="00000500000000000000" pitchFamily="2" charset="0"/>
                    </a:rPr>
                    <a:t>Sponsors</a:t>
                  </a:r>
                </a:p>
              </p:txBody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5745976" y="8716973"/>
                  <a:ext cx="1058024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600"/>
                    </a:lnSpc>
                    <a:spcBef>
                      <a:spcPct val="0"/>
                    </a:spcBef>
                  </a:pPr>
                  <a:r>
                    <a:rPr lang="en-US" sz="1600" b="1" u="none" strike="noStrike" dirty="0">
                      <a:solidFill>
                        <a:srgbClr val="FFFD7D"/>
                      </a:solidFill>
                      <a:latin typeface="Open Sauce Sans" panose="00000500000000000000" pitchFamily="2" charset="0"/>
                    </a:rPr>
                    <a:t>Page 8</a:t>
                  </a:r>
                </a:p>
              </p:txBody>
            </p:sp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D6F7784-5B94-23A0-48E0-25F311106B73}"/>
                </a:ext>
              </a:extLst>
            </p:cNvPr>
            <p:cNvGrpSpPr/>
            <p:nvPr/>
          </p:nvGrpSpPr>
          <p:grpSpPr>
            <a:xfrm>
              <a:off x="756000" y="644566"/>
              <a:ext cx="6048000" cy="1630680"/>
              <a:chOff x="756000" y="644566"/>
              <a:chExt cx="6048000" cy="1630680"/>
            </a:xfrm>
          </p:grpSpPr>
          <p:sp>
            <p:nvSpPr>
              <p:cNvPr id="30" name="TextBox 30"/>
              <p:cNvSpPr txBox="1"/>
              <p:nvPr/>
            </p:nvSpPr>
            <p:spPr>
              <a:xfrm>
                <a:off x="756000" y="644566"/>
                <a:ext cx="3848034" cy="16306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6360"/>
                  </a:lnSpc>
                  <a:spcBef>
                    <a:spcPct val="0"/>
                  </a:spcBef>
                </a:pPr>
                <a:r>
                  <a:rPr lang="en-US" sz="6000" b="1" u="none" strike="noStrike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Table of </a:t>
                </a:r>
              </a:p>
              <a:p>
                <a:pPr marL="0" lvl="0" indent="0" algn="l">
                  <a:lnSpc>
                    <a:spcPts val="6360"/>
                  </a:lnSpc>
                  <a:spcBef>
                    <a:spcPct val="0"/>
                  </a:spcBef>
                </a:pPr>
                <a:r>
                  <a:rPr lang="en-US" sz="6000" b="1" u="none" strike="noStrike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contents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5420959" y="902828"/>
                <a:ext cx="1383041" cy="2077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673"/>
                  </a:lnSpc>
                </a:pPr>
                <a:r>
                  <a:rPr lang="en-US" sz="140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ECOFORGE</a:t>
                </a:r>
              </a:p>
            </p:txBody>
          </p:sp>
        </p:grpSp>
        <p:sp>
          <p:nvSpPr>
            <p:cNvPr id="33" name="TemplateLAB"/>
            <p:cNvSpPr/>
            <p:nvPr/>
          </p:nvSpPr>
          <p:spPr>
            <a:xfrm>
              <a:off x="6071941" y="9944750"/>
              <a:ext cx="732059" cy="120790"/>
            </a:xfrm>
            <a:custGeom>
              <a:avLst/>
              <a:gdLst/>
              <a:ahLst/>
              <a:cxnLst/>
              <a:rect l="l" t="t" r="r" b="b"/>
              <a:pathLst>
                <a:path w="732059" h="120790">
                  <a:moveTo>
                    <a:pt x="0" y="0"/>
                  </a:moveTo>
                  <a:lnTo>
                    <a:pt x="732059" y="0"/>
                  </a:lnTo>
                  <a:lnTo>
                    <a:pt x="732059" y="120790"/>
                  </a:lnTo>
                  <a:lnTo>
                    <a:pt x="0" y="120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 - Page 3">
            <a:extLst>
              <a:ext uri="{FF2B5EF4-FFF2-40B4-BE49-F238E27FC236}">
                <a16:creationId xmlns:a16="http://schemas.microsoft.com/office/drawing/2014/main" id="{9300FB4A-0DDC-B568-452B-5868F7B88AC4}"/>
              </a:ext>
            </a:extLst>
          </p:cNvPr>
          <p:cNvGrpSpPr/>
          <p:nvPr/>
        </p:nvGrpSpPr>
        <p:grpSpPr>
          <a:xfrm>
            <a:off x="-448555" y="832200"/>
            <a:ext cx="7252555" cy="10419050"/>
            <a:chOff x="-448555" y="832200"/>
            <a:chExt cx="7252555" cy="1041905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2079881-8F79-822A-BE30-146600FA452D}"/>
                </a:ext>
              </a:extLst>
            </p:cNvPr>
            <p:cNvSpPr/>
            <p:nvPr/>
          </p:nvSpPr>
          <p:spPr>
            <a:xfrm rot="1056107">
              <a:off x="-448555" y="9023240"/>
              <a:ext cx="4770813" cy="2228010"/>
            </a:xfrm>
            <a:custGeom>
              <a:avLst/>
              <a:gdLst>
                <a:gd name="connsiteX0" fmla="*/ 0 w 4770813"/>
                <a:gd name="connsiteY0" fmla="*/ 0 h 2228010"/>
                <a:gd name="connsiteX1" fmla="*/ 4770813 w 4770813"/>
                <a:gd name="connsiteY1" fmla="*/ 0 h 2228010"/>
                <a:gd name="connsiteX2" fmla="*/ 4770813 w 4770813"/>
                <a:gd name="connsiteY2" fmla="*/ 938704 h 2228010"/>
                <a:gd name="connsiteX3" fmla="*/ 706843 w 4770813"/>
                <a:gd name="connsiteY3" fmla="*/ 2228010 h 22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0813" h="2228010">
                  <a:moveTo>
                    <a:pt x="0" y="0"/>
                  </a:moveTo>
                  <a:lnTo>
                    <a:pt x="4770813" y="0"/>
                  </a:lnTo>
                  <a:lnTo>
                    <a:pt x="4770813" y="938704"/>
                  </a:lnTo>
                  <a:lnTo>
                    <a:pt x="706843" y="222801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31514" b="-176318"/>
              </a:stretch>
            </a:blipFill>
          </p:spPr>
          <p:txBody>
            <a:bodyPr wrap="square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762174" y="9926574"/>
              <a:ext cx="4041826" cy="151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260"/>
                </a:lnSpc>
                <a:spcBef>
                  <a:spcPct val="0"/>
                </a:spcBef>
              </a:pPr>
              <a:r>
                <a:rPr lang="en-US" sz="900" b="1" dirty="0">
                  <a:solidFill>
                    <a:srgbClr val="392778">
                      <a:alpha val="89804"/>
                    </a:srgbClr>
                  </a:solidFill>
                  <a:latin typeface="Open Sauce Sans" panose="00000500000000000000" pitchFamily="2" charset="0"/>
                </a:rPr>
                <a:t>- PAGE 3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3EFE59-06B9-76E2-9217-4685ACCE0160}"/>
                </a:ext>
              </a:extLst>
            </p:cNvPr>
            <p:cNvGrpSpPr/>
            <p:nvPr/>
          </p:nvGrpSpPr>
          <p:grpSpPr>
            <a:xfrm>
              <a:off x="756000" y="3451742"/>
              <a:ext cx="2596713" cy="4143175"/>
              <a:chOff x="756000" y="3451742"/>
              <a:chExt cx="2596713" cy="4143175"/>
            </a:xfrm>
          </p:grpSpPr>
          <p:pic>
            <p:nvPicPr>
              <p:cNvPr id="3" name="Picture 3"/>
              <p:cNvPicPr>
                <a:picLocks noChangeAspect="1"/>
              </p:cNvPicPr>
              <p:nvPr/>
            </p:nvPicPr>
            <p:blipFill>
              <a:blip r:embed="rId5"/>
              <a:srcRect l="9585" t="5856" b="8002"/>
              <a:stretch>
                <a:fillRect/>
              </a:stretch>
            </p:blipFill>
            <p:spPr>
              <a:xfrm>
                <a:off x="756000" y="3451742"/>
                <a:ext cx="2470713" cy="3533139"/>
              </a:xfrm>
              <a:prstGeom prst="rect">
                <a:avLst/>
              </a:prstGeom>
            </p:spPr>
          </p:pic>
          <p:sp>
            <p:nvSpPr>
              <p:cNvPr id="12" name="TextBox 12"/>
              <p:cNvSpPr txBox="1"/>
              <p:nvPr/>
            </p:nvSpPr>
            <p:spPr>
              <a:xfrm>
                <a:off x="882000" y="7219781"/>
                <a:ext cx="2470713" cy="2051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99"/>
                  </a:lnSpc>
                </a:pPr>
                <a:r>
                  <a:rPr lang="en-US" sz="1599" b="1" dirty="0">
                    <a:solidFill>
                      <a:srgbClr val="392778"/>
                    </a:solidFill>
                    <a:latin typeface="Open Sauce Sans" panose="00000500000000000000" pitchFamily="2" charset="0"/>
                  </a:rPr>
                  <a:t>Leo Williams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882000" y="7435472"/>
                <a:ext cx="2082350" cy="1594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000" dirty="0">
                    <a:solidFill>
                      <a:srgbClr val="414042"/>
                    </a:solidFill>
                    <a:latin typeface="Open Sauce Sans" panose="00000500000000000000" pitchFamily="2" charset="0"/>
                  </a:rPr>
                  <a:t>Founder, EcoForge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948A535-EEC5-DC4C-F76C-17126B05B518}"/>
                </a:ext>
              </a:extLst>
            </p:cNvPr>
            <p:cNvGrpSpPr/>
            <p:nvPr/>
          </p:nvGrpSpPr>
          <p:grpSpPr>
            <a:xfrm>
              <a:off x="3780000" y="3432692"/>
              <a:ext cx="3024000" cy="4647523"/>
              <a:chOff x="3780000" y="3432692"/>
              <a:chExt cx="3024000" cy="4647523"/>
            </a:xfrm>
          </p:grpSpPr>
          <p:sp>
            <p:nvSpPr>
              <p:cNvPr id="5" name="TextBox 5"/>
              <p:cNvSpPr txBox="1"/>
              <p:nvPr/>
            </p:nvSpPr>
            <p:spPr>
              <a:xfrm>
                <a:off x="3780000" y="3432692"/>
                <a:ext cx="3024000" cy="1568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30"/>
                  </a:lnSpc>
                </a:pPr>
                <a:r>
                  <a:rPr lang="en-US" sz="1000" b="1" dirty="0">
                    <a:solidFill>
                      <a:srgbClr val="414042"/>
                    </a:solidFill>
                    <a:latin typeface="Open Sauce Sans" panose="00000500000000000000" pitchFamily="2" charset="0"/>
                  </a:rPr>
                  <a:t>Dear Esteemed Guests,</a:t>
                </a: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3780000" y="3824914"/>
                <a:ext cx="3024000" cy="9866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30"/>
                  </a:lnSpc>
                </a:pPr>
                <a:r>
                  <a:rPr lang="en-US" sz="950" dirty="0">
                    <a:solidFill>
                      <a:srgbClr val="414042"/>
                    </a:solidFill>
                    <a:latin typeface="Open Sauce Sans" panose="00000500000000000000" pitchFamily="2" charset="0"/>
                  </a:rPr>
                  <a:t>Join us in the monumental celebration hosted by </a:t>
                </a:r>
                <a:r>
                  <a:rPr lang="en-US" sz="950" dirty="0" err="1">
                    <a:solidFill>
                      <a:srgbClr val="414042"/>
                    </a:solidFill>
                    <a:latin typeface="Open Sauce Sans" panose="00000500000000000000" pitchFamily="2" charset="0"/>
                  </a:rPr>
                  <a:t>EcoForge</a:t>
                </a:r>
                <a:r>
                  <a:rPr lang="en-US" sz="950" dirty="0">
                    <a:solidFill>
                      <a:srgbClr val="414042"/>
                    </a:solidFill>
                    <a:latin typeface="Open Sauce Sans" panose="00000500000000000000" pitchFamily="2" charset="0"/>
                  </a:rPr>
                  <a:t> - an embodiment of shared dedication and a passion for sustainable progress. As the founder, I am thrilled to witness the realization </a:t>
                </a:r>
              </a:p>
              <a:p>
                <a:pPr>
                  <a:lnSpc>
                    <a:spcPts val="1330"/>
                  </a:lnSpc>
                </a:pPr>
                <a:r>
                  <a:rPr lang="en-US" sz="950" dirty="0">
                    <a:solidFill>
                      <a:srgbClr val="414042"/>
                    </a:solidFill>
                    <a:latin typeface="Open Sauce Sans" panose="00000500000000000000" pitchFamily="2" charset="0"/>
                  </a:rPr>
                  <a:t>of our collective efforts, marking yet another milestone in our transformative journey.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3780000" y="5046908"/>
                <a:ext cx="3024000" cy="8199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30"/>
                  </a:lnSpc>
                </a:pPr>
                <a:r>
                  <a:rPr lang="en-US" sz="950" dirty="0">
                    <a:solidFill>
                      <a:srgbClr val="414042"/>
                    </a:solidFill>
                    <a:latin typeface="Open Sauce Sans" panose="00000500000000000000" pitchFamily="2" charset="0"/>
                  </a:rPr>
                  <a:t>EcoForge epitomizes our dedication to crafting </a:t>
                </a:r>
              </a:p>
              <a:p>
                <a:pPr>
                  <a:lnSpc>
                    <a:spcPts val="1330"/>
                  </a:lnSpc>
                </a:pPr>
                <a:r>
                  <a:rPr lang="en-US" sz="950" dirty="0">
                    <a:solidFill>
                      <a:srgbClr val="414042"/>
                    </a:solidFill>
                    <a:latin typeface="Open Sauce Sans" panose="00000500000000000000" pitchFamily="2" charset="0"/>
                  </a:rPr>
                  <a:t>a sustainable future. From modest origins to a thriving community, each stride is propelled by the conviction that purposeful actions are the catalysts for positive change.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3780000" y="6102189"/>
                <a:ext cx="3024000" cy="8199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30"/>
                  </a:lnSpc>
                </a:pPr>
                <a:r>
                  <a:rPr lang="en-US" sz="950" dirty="0">
                    <a:solidFill>
                      <a:srgbClr val="414042"/>
                    </a:solidFill>
                    <a:latin typeface="Open Sauce Sans" panose="00000500000000000000" pitchFamily="2" charset="0"/>
                  </a:rPr>
                  <a:t>Thank you for gracing this special occasion. Your presence enriches the tapestry of EcoForge, and together, we embark on a future where sustainable practices and innovative thinking mold the world for generations to come.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3780000" y="7157470"/>
                <a:ext cx="3024000" cy="3436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1000" dirty="0">
                    <a:solidFill>
                      <a:srgbClr val="414042"/>
                    </a:solidFill>
                    <a:latin typeface="Open Sauce Sans" panose="00000500000000000000" pitchFamily="2" charset="0"/>
                  </a:rPr>
                  <a:t>Welcome to EcoForge, where passion converges with purpose.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3780000" y="7736531"/>
                <a:ext cx="3024000" cy="3436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dirty="0">
                    <a:solidFill>
                      <a:srgbClr val="414042"/>
                    </a:solidFill>
                    <a:latin typeface="Open Sauce Sans" panose="00000500000000000000" pitchFamily="2" charset="0"/>
                  </a:rPr>
                  <a:t>Warm regards,</a:t>
                </a:r>
              </a:p>
              <a:p>
                <a:pPr>
                  <a:lnSpc>
                    <a:spcPts val="1399"/>
                  </a:lnSpc>
                </a:pPr>
                <a:r>
                  <a:rPr lang="en-US" sz="999" b="1" dirty="0">
                    <a:solidFill>
                      <a:srgbClr val="414042"/>
                    </a:solidFill>
                    <a:latin typeface="Open Sauce Sans" panose="00000500000000000000" pitchFamily="2" charset="0"/>
                  </a:rPr>
                  <a:t>Leo Williams - Founder, EcoForge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6266608-F636-D715-2E2A-395BDBBCB633}"/>
                </a:ext>
              </a:extLst>
            </p:cNvPr>
            <p:cNvGrpSpPr/>
            <p:nvPr/>
          </p:nvGrpSpPr>
          <p:grpSpPr>
            <a:xfrm>
              <a:off x="756000" y="832200"/>
              <a:ext cx="6048000" cy="1630680"/>
              <a:chOff x="756000" y="832200"/>
              <a:chExt cx="6048000" cy="1630680"/>
            </a:xfrm>
          </p:grpSpPr>
          <p:sp>
            <p:nvSpPr>
              <p:cNvPr id="9" name="TextBox 9"/>
              <p:cNvSpPr txBox="1"/>
              <p:nvPr/>
            </p:nvSpPr>
            <p:spPr>
              <a:xfrm>
                <a:off x="756000" y="832200"/>
                <a:ext cx="6048000" cy="16306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6360"/>
                  </a:lnSpc>
                </a:pPr>
                <a:r>
                  <a:rPr lang="en-US" sz="6000" b="1" dirty="0">
                    <a:solidFill>
                      <a:srgbClr val="392778"/>
                    </a:solidFill>
                    <a:latin typeface="Open Sauce Sans" panose="00000500000000000000" pitchFamily="2" charset="0"/>
                  </a:rPr>
                  <a:t>Welcome</a:t>
                </a:r>
              </a:p>
              <a:p>
                <a:pPr marL="0" lvl="0" indent="0">
                  <a:lnSpc>
                    <a:spcPts val="6360"/>
                  </a:lnSpc>
                  <a:spcBef>
                    <a:spcPct val="0"/>
                  </a:spcBef>
                </a:pPr>
                <a:r>
                  <a:rPr lang="en-US" sz="6000" b="1" dirty="0">
                    <a:solidFill>
                      <a:srgbClr val="392778"/>
                    </a:solidFill>
                    <a:latin typeface="Open Sauce Sans" panose="00000500000000000000" pitchFamily="2" charset="0"/>
                  </a:rPr>
                  <a:t>messages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5420959" y="902828"/>
                <a:ext cx="1383041" cy="2077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673"/>
                  </a:lnSpc>
                </a:pPr>
                <a:r>
                  <a:rPr lang="en-US" sz="1400" dirty="0">
                    <a:solidFill>
                      <a:srgbClr val="392778"/>
                    </a:solidFill>
                    <a:latin typeface="Open Sauce Sans" panose="00000500000000000000" pitchFamily="2" charset="0"/>
                  </a:rPr>
                  <a:t>ECOFORGE</a:t>
                </a:r>
              </a:p>
            </p:txBody>
          </p:sp>
        </p:grpSp>
        <p:sp>
          <p:nvSpPr>
            <p:cNvPr id="18" name="TemplateLAB"/>
            <p:cNvSpPr/>
            <p:nvPr/>
          </p:nvSpPr>
          <p:spPr>
            <a:xfrm rot="5400000">
              <a:off x="149941" y="5157916"/>
              <a:ext cx="732059" cy="120790"/>
            </a:xfrm>
            <a:custGeom>
              <a:avLst/>
              <a:gdLst/>
              <a:ahLst/>
              <a:cxnLst/>
              <a:rect l="l" t="t" r="r" b="b"/>
              <a:pathLst>
                <a:path w="732059" h="120790">
                  <a:moveTo>
                    <a:pt x="0" y="0"/>
                  </a:moveTo>
                  <a:lnTo>
                    <a:pt x="732059" y="0"/>
                  </a:lnTo>
                  <a:lnTo>
                    <a:pt x="732059" y="120790"/>
                  </a:lnTo>
                  <a:lnTo>
                    <a:pt x="0" y="120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27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1 - Page 4">
            <a:extLst>
              <a:ext uri="{FF2B5EF4-FFF2-40B4-BE49-F238E27FC236}">
                <a16:creationId xmlns:a16="http://schemas.microsoft.com/office/drawing/2014/main" id="{CA41A264-E456-6E07-72E7-4A6F5408D9E3}"/>
              </a:ext>
            </a:extLst>
          </p:cNvPr>
          <p:cNvGrpSpPr/>
          <p:nvPr/>
        </p:nvGrpSpPr>
        <p:grpSpPr>
          <a:xfrm>
            <a:off x="721883" y="0"/>
            <a:ext cx="6842879" cy="10693400"/>
            <a:chOff x="721883" y="0"/>
            <a:chExt cx="6842879" cy="106934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5351B60-E0F3-D4AA-0CCC-CE8CC3539ECC}"/>
                </a:ext>
              </a:extLst>
            </p:cNvPr>
            <p:cNvGrpSpPr/>
            <p:nvPr/>
          </p:nvGrpSpPr>
          <p:grpSpPr>
            <a:xfrm>
              <a:off x="774797" y="0"/>
              <a:ext cx="6789965" cy="10693400"/>
              <a:chOff x="774797" y="0"/>
              <a:chExt cx="6789965" cy="10693400"/>
            </a:xfrm>
          </p:grpSpPr>
          <p:sp>
            <p:nvSpPr>
              <p:cNvPr id="2" name="AutoShape 2"/>
              <p:cNvSpPr/>
              <p:nvPr/>
            </p:nvSpPr>
            <p:spPr>
              <a:xfrm flipV="1">
                <a:off x="779812" y="3778034"/>
                <a:ext cx="6784950" cy="0"/>
              </a:xfrm>
              <a:prstGeom prst="line">
                <a:avLst/>
              </a:prstGeom>
              <a:ln w="9525" cap="flat">
                <a:solidFill>
                  <a:srgbClr val="BBBBB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AutoShape 6"/>
              <p:cNvSpPr/>
              <p:nvPr/>
            </p:nvSpPr>
            <p:spPr>
              <a:xfrm flipH="1">
                <a:off x="774797" y="0"/>
                <a:ext cx="0" cy="10693400"/>
              </a:xfrm>
              <a:prstGeom prst="line">
                <a:avLst/>
              </a:prstGeom>
              <a:ln w="9525" cap="flat">
                <a:solidFill>
                  <a:srgbClr val="BBBBB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" name="AutoShape 7"/>
              <p:cNvSpPr/>
              <p:nvPr/>
            </p:nvSpPr>
            <p:spPr>
              <a:xfrm flipH="1">
                <a:off x="4064094" y="0"/>
                <a:ext cx="0" cy="10693400"/>
              </a:xfrm>
              <a:prstGeom prst="line">
                <a:avLst/>
              </a:prstGeom>
              <a:ln w="9525" cap="flat">
                <a:solidFill>
                  <a:srgbClr val="BBBBB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>
                <a:normAutofit fontScale="25000" lnSpcReduction="20000"/>
              </a:bodyPr>
              <a:lstStyle/>
              <a:p>
                <a:endParaRPr lang="en-US" dirty="0"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863711" y="9926574"/>
              <a:ext cx="4041826" cy="151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260"/>
                </a:lnSpc>
                <a:spcBef>
                  <a:spcPct val="0"/>
                </a:spcBef>
              </a:pPr>
              <a:r>
                <a:rPr lang="en-US" sz="900" b="1" dirty="0">
                  <a:solidFill>
                    <a:srgbClr val="FFFFFF"/>
                  </a:solidFill>
                  <a:latin typeface="Open Sauce Sans" panose="00000500000000000000" pitchFamily="2" charset="0"/>
                </a:rPr>
                <a:t>PAGE 4 -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AF03DFF-363F-D372-B449-A4549C9A2F2A}"/>
                </a:ext>
              </a:extLst>
            </p:cNvPr>
            <p:cNvGrpSpPr/>
            <p:nvPr/>
          </p:nvGrpSpPr>
          <p:grpSpPr>
            <a:xfrm>
              <a:off x="4011180" y="4576693"/>
              <a:ext cx="2964091" cy="4766979"/>
              <a:chOff x="4011180" y="4576693"/>
              <a:chExt cx="2964091" cy="476697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4011180" y="6409257"/>
                <a:ext cx="105828" cy="10582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D7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4011180" y="4633661"/>
                <a:ext cx="105828" cy="10582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D7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4283553" y="4576693"/>
                <a:ext cx="1775602" cy="3465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Community </a:t>
                </a:r>
              </a:p>
              <a:p>
                <a:pPr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Flourish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4283553" y="5033764"/>
                <a:ext cx="2018789" cy="7587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35"/>
                  </a:lnSpc>
                </a:pPr>
                <a:r>
                  <a:rPr lang="en-US" sz="950" spc="3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Strengthening the </a:t>
                </a:r>
              </a:p>
              <a:p>
                <a:pPr>
                  <a:lnSpc>
                    <a:spcPts val="1235"/>
                  </a:lnSpc>
                </a:pPr>
                <a:r>
                  <a:rPr lang="en-US" sz="950" spc="3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association's roots as </a:t>
                </a:r>
              </a:p>
              <a:p>
                <a:pPr>
                  <a:lnSpc>
                    <a:spcPts val="1235"/>
                  </a:lnSpc>
                </a:pPr>
                <a:r>
                  <a:rPr lang="en-US" sz="950" spc="3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a community blossoms </a:t>
                </a:r>
              </a:p>
              <a:p>
                <a:pPr marL="0" lvl="0" indent="0" algn="l">
                  <a:lnSpc>
                    <a:spcPts val="1235"/>
                  </a:lnSpc>
                  <a:spcBef>
                    <a:spcPct val="0"/>
                  </a:spcBef>
                </a:pPr>
                <a:r>
                  <a:rPr lang="en-US" sz="950" spc="3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with shared values and environmental stewardship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5629412" y="4583826"/>
                <a:ext cx="1345859" cy="1670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1 hour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4283553" y="6352288"/>
                <a:ext cx="1775602" cy="3465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Project </a:t>
                </a:r>
              </a:p>
              <a:p>
                <a:pPr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Expansion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4283553" y="6809360"/>
                <a:ext cx="2018789" cy="7587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35"/>
                  </a:lnSpc>
                  <a:spcBef>
                    <a:spcPct val="0"/>
                  </a:spcBef>
                </a:pPr>
                <a:r>
                  <a:rPr lang="en-US" sz="950" spc="3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Initiating diverse projects signifies the association's growth, branching out into impactful avenues for sustainable development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5629412" y="6359422"/>
                <a:ext cx="1345859" cy="1670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1 hour </a:t>
                </a:r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4011180" y="8184853"/>
                <a:ext cx="105828" cy="10582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D7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4283553" y="8127884"/>
                <a:ext cx="1775602" cy="3465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Vision </a:t>
                </a:r>
              </a:p>
              <a:p>
                <a:pPr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Expansion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4283553" y="8584956"/>
                <a:ext cx="2018789" cy="7587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35"/>
                  </a:lnSpc>
                </a:pPr>
                <a:r>
                  <a:rPr lang="en-US" sz="950" spc="3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Broadening the vision </a:t>
                </a:r>
              </a:p>
              <a:p>
                <a:pPr marL="0" lvl="0" indent="0" algn="l">
                  <a:lnSpc>
                    <a:spcPts val="1235"/>
                  </a:lnSpc>
                  <a:spcBef>
                    <a:spcPct val="0"/>
                  </a:spcBef>
                </a:pPr>
                <a:r>
                  <a:rPr lang="en-US" sz="950" spc="3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towards a green horizon, encompassing expansive projects and a flourishing sustainable ecosystem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5629412" y="8135018"/>
                <a:ext cx="1345859" cy="1670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30 min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42B775B-72DE-E570-8833-2709B86B7BFC}"/>
                </a:ext>
              </a:extLst>
            </p:cNvPr>
            <p:cNvGrpSpPr/>
            <p:nvPr/>
          </p:nvGrpSpPr>
          <p:grpSpPr>
            <a:xfrm>
              <a:off x="721883" y="4576693"/>
              <a:ext cx="2964090" cy="2839132"/>
              <a:chOff x="721883" y="4576693"/>
              <a:chExt cx="2964090" cy="2839132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721883" y="4633661"/>
                <a:ext cx="105828" cy="10582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D7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994255" y="4576693"/>
                <a:ext cx="1775602" cy="3465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Focused </a:t>
                </a:r>
              </a:p>
              <a:p>
                <a:pPr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Sustainability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994255" y="5033764"/>
                <a:ext cx="2018789" cy="6064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35"/>
                  </a:lnSpc>
                </a:pPr>
                <a:r>
                  <a:rPr lang="en-US" sz="950" spc="3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Initiating environmentally conscious practices for </a:t>
                </a:r>
              </a:p>
              <a:p>
                <a:pPr marL="0" lvl="0" indent="0" algn="l">
                  <a:lnSpc>
                    <a:spcPts val="1235"/>
                  </a:lnSpc>
                  <a:spcBef>
                    <a:spcPct val="0"/>
                  </a:spcBef>
                </a:pPr>
                <a:r>
                  <a:rPr lang="en-US" sz="950" spc="3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a foundation rooted in sustainable growth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2340114" y="4583826"/>
                <a:ext cx="1345859" cy="1670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30 min</a:t>
                </a:r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721883" y="6409257"/>
                <a:ext cx="105828" cy="10582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D7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994255" y="6352288"/>
                <a:ext cx="1775602" cy="3465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Collaborative </a:t>
                </a:r>
              </a:p>
              <a:p>
                <a:pPr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Vision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994255" y="6809360"/>
                <a:ext cx="2018789" cy="6064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35"/>
                  </a:lnSpc>
                </a:pPr>
                <a:r>
                  <a:rPr lang="en-US" sz="950" spc="3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Promote group creativity </a:t>
                </a:r>
              </a:p>
              <a:p>
                <a:pPr>
                  <a:lnSpc>
                    <a:spcPts val="1235"/>
                  </a:lnSpc>
                </a:pPr>
                <a:r>
                  <a:rPr lang="en-US" sz="950" spc="3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for unity, building a lasting </a:t>
                </a:r>
              </a:p>
              <a:p>
                <a:pPr marL="0" lvl="0" indent="0" algn="l">
                  <a:lnSpc>
                    <a:spcPts val="1235"/>
                  </a:lnSpc>
                  <a:spcBef>
                    <a:spcPct val="0"/>
                  </a:spcBef>
                </a:pPr>
                <a:r>
                  <a:rPr lang="en-US" sz="950" spc="3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and strong alliance among members effortlessly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2340114" y="6359422"/>
                <a:ext cx="1345859" cy="1670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1 hour 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64E5794-0D23-5320-0B30-F1D1556A7EF2}"/>
                </a:ext>
              </a:extLst>
            </p:cNvPr>
            <p:cNvGrpSpPr/>
            <p:nvPr/>
          </p:nvGrpSpPr>
          <p:grpSpPr>
            <a:xfrm>
              <a:off x="756000" y="1627001"/>
              <a:ext cx="6512827" cy="2462021"/>
              <a:chOff x="756000" y="1627001"/>
              <a:chExt cx="6512827" cy="2462021"/>
            </a:xfrm>
          </p:grpSpPr>
          <p:sp>
            <p:nvSpPr>
              <p:cNvPr id="3" name="TextBox 3"/>
              <p:cNvSpPr txBox="1"/>
              <p:nvPr/>
            </p:nvSpPr>
            <p:spPr>
              <a:xfrm>
                <a:off x="756000" y="1627001"/>
                <a:ext cx="1178719" cy="24620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1000"/>
                  </a:lnSpc>
                </a:pPr>
                <a:r>
                  <a:rPr lang="en-US" sz="150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1</a:t>
                </a:r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4060637" y="1627001"/>
                <a:ext cx="1313259" cy="24620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1000"/>
                  </a:lnSpc>
                  <a:spcBef>
                    <a:spcPct val="0"/>
                  </a:spcBef>
                </a:pPr>
                <a:r>
                  <a:rPr lang="en-US" sz="150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2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1785766" y="3292457"/>
                <a:ext cx="1775602" cy="4930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950"/>
                  </a:lnSpc>
                </a:pPr>
                <a:r>
                  <a:rPr lang="en-US" sz="15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Inception Unveiled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5493225" y="3292457"/>
                <a:ext cx="1775602" cy="4930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950"/>
                  </a:lnSpc>
                </a:pPr>
                <a:r>
                  <a:rPr lang="en-US" sz="15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Growth </a:t>
                </a:r>
              </a:p>
              <a:p>
                <a:pPr>
                  <a:lnSpc>
                    <a:spcPts val="1950"/>
                  </a:lnSpc>
                </a:pPr>
                <a:r>
                  <a:rPr lang="en-US" sz="15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Spurt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7676956-6DE5-EB7E-573E-9D7952EF6B74}"/>
                </a:ext>
              </a:extLst>
            </p:cNvPr>
            <p:cNvGrpSpPr/>
            <p:nvPr/>
          </p:nvGrpSpPr>
          <p:grpSpPr>
            <a:xfrm>
              <a:off x="775050" y="679800"/>
              <a:ext cx="6028950" cy="712308"/>
              <a:chOff x="775050" y="679800"/>
              <a:chExt cx="6028950" cy="712308"/>
            </a:xfrm>
          </p:grpSpPr>
          <p:sp>
            <p:nvSpPr>
              <p:cNvPr id="5" name="TextBox 5"/>
              <p:cNvSpPr txBox="1"/>
              <p:nvPr/>
            </p:nvSpPr>
            <p:spPr>
              <a:xfrm>
                <a:off x="775050" y="679800"/>
                <a:ext cx="5572637" cy="7123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888"/>
                  </a:lnSpc>
                </a:pPr>
                <a:r>
                  <a:rPr lang="en-US" sz="4200" b="1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25.05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5420959" y="902828"/>
                <a:ext cx="1383041" cy="2077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673"/>
                  </a:lnSpc>
                </a:pPr>
                <a:r>
                  <a:rPr lang="en-US" sz="140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ECOFORGE</a:t>
                </a:r>
              </a:p>
            </p:txBody>
          </p:sp>
        </p:grpSp>
        <p:sp>
          <p:nvSpPr>
            <p:cNvPr id="42" name="TemplateLAB"/>
            <p:cNvSpPr/>
            <p:nvPr/>
          </p:nvSpPr>
          <p:spPr>
            <a:xfrm>
              <a:off x="6071941" y="9944750"/>
              <a:ext cx="732059" cy="120790"/>
            </a:xfrm>
            <a:custGeom>
              <a:avLst/>
              <a:gdLst/>
              <a:ahLst/>
              <a:cxnLst/>
              <a:rect l="l" t="t" r="r" b="b"/>
              <a:pathLst>
                <a:path w="732059" h="120790">
                  <a:moveTo>
                    <a:pt x="0" y="0"/>
                  </a:moveTo>
                  <a:lnTo>
                    <a:pt x="732059" y="0"/>
                  </a:lnTo>
                  <a:lnTo>
                    <a:pt x="732059" y="120790"/>
                  </a:lnTo>
                  <a:lnTo>
                    <a:pt x="0" y="120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27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1 - Page 5">
            <a:extLst>
              <a:ext uri="{FF2B5EF4-FFF2-40B4-BE49-F238E27FC236}">
                <a16:creationId xmlns:a16="http://schemas.microsoft.com/office/drawing/2014/main" id="{15F2ED8C-BBAF-D199-BFC3-3A0ACB5AD12F}"/>
              </a:ext>
            </a:extLst>
          </p:cNvPr>
          <p:cNvGrpSpPr/>
          <p:nvPr/>
        </p:nvGrpSpPr>
        <p:grpSpPr>
          <a:xfrm>
            <a:off x="722136" y="0"/>
            <a:ext cx="6842626" cy="10693400"/>
            <a:chOff x="722136" y="0"/>
            <a:chExt cx="6842626" cy="106934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82F6940-D072-101A-93A4-FB8ACE896A9A}"/>
                </a:ext>
              </a:extLst>
            </p:cNvPr>
            <p:cNvGrpSpPr/>
            <p:nvPr/>
          </p:nvGrpSpPr>
          <p:grpSpPr>
            <a:xfrm>
              <a:off x="775050" y="0"/>
              <a:ext cx="6789712" cy="10693400"/>
              <a:chOff x="775050" y="0"/>
              <a:chExt cx="6789712" cy="10693400"/>
            </a:xfrm>
          </p:grpSpPr>
          <p:sp>
            <p:nvSpPr>
              <p:cNvPr id="2" name="AutoShape 2"/>
              <p:cNvSpPr/>
              <p:nvPr/>
            </p:nvSpPr>
            <p:spPr>
              <a:xfrm flipV="1">
                <a:off x="779812" y="3778034"/>
                <a:ext cx="6784950" cy="0"/>
              </a:xfrm>
              <a:prstGeom prst="line">
                <a:avLst/>
              </a:prstGeom>
              <a:ln w="9525" cap="flat">
                <a:solidFill>
                  <a:srgbClr val="BBBBB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AutoShape 6"/>
              <p:cNvSpPr/>
              <p:nvPr/>
            </p:nvSpPr>
            <p:spPr>
              <a:xfrm flipH="1">
                <a:off x="775050" y="0"/>
                <a:ext cx="0" cy="10693400"/>
              </a:xfrm>
              <a:prstGeom prst="line">
                <a:avLst/>
              </a:prstGeom>
              <a:ln w="9525" cap="flat">
                <a:solidFill>
                  <a:srgbClr val="BBBBB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" name="AutoShape 7"/>
              <p:cNvSpPr/>
              <p:nvPr/>
            </p:nvSpPr>
            <p:spPr>
              <a:xfrm flipH="1">
                <a:off x="4064093" y="0"/>
                <a:ext cx="0" cy="10693400"/>
              </a:xfrm>
              <a:prstGeom prst="line">
                <a:avLst/>
              </a:prstGeom>
              <a:ln w="9525" cap="flat">
                <a:solidFill>
                  <a:srgbClr val="BBBBB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>
                <a:normAutofit fontScale="25000" lnSpcReduction="20000"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5028638-A50A-FE41-11FC-1FBF09688E54}"/>
                </a:ext>
              </a:extLst>
            </p:cNvPr>
            <p:cNvGrpSpPr/>
            <p:nvPr/>
          </p:nvGrpSpPr>
          <p:grpSpPr>
            <a:xfrm>
              <a:off x="722136" y="4576693"/>
              <a:ext cx="6253135" cy="4766979"/>
              <a:chOff x="722136" y="4576693"/>
              <a:chExt cx="6253135" cy="476697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4011180" y="6409257"/>
                <a:ext cx="105828" cy="10582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D7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4011180" y="4633661"/>
                <a:ext cx="105828" cy="10582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D7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4283553" y="4576693"/>
                <a:ext cx="1775602" cy="3465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Sustainable </a:t>
                </a:r>
              </a:p>
              <a:p>
                <a:pPr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Impact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4283553" y="5033764"/>
                <a:ext cx="2018789" cy="7587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35"/>
                  </a:lnSpc>
                </a:pPr>
                <a:r>
                  <a:rPr lang="en-US" sz="950" spc="3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Building a strong legacy </a:t>
                </a:r>
              </a:p>
              <a:p>
                <a:pPr>
                  <a:lnSpc>
                    <a:spcPts val="1235"/>
                  </a:lnSpc>
                </a:pPr>
                <a:r>
                  <a:rPr lang="en-US" sz="950" spc="3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with impactful efforts, </a:t>
                </a:r>
              </a:p>
              <a:p>
                <a:pPr>
                  <a:lnSpc>
                    <a:spcPts val="1235"/>
                  </a:lnSpc>
                </a:pPr>
                <a:r>
                  <a:rPr lang="en-US" sz="950" spc="3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making a lasting mark </a:t>
                </a:r>
              </a:p>
              <a:p>
                <a:pPr>
                  <a:lnSpc>
                    <a:spcPts val="1235"/>
                  </a:lnSpc>
                </a:pPr>
                <a:r>
                  <a:rPr lang="en-US" sz="950" spc="3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on sustainability and </a:t>
                </a:r>
              </a:p>
              <a:p>
                <a:pPr marL="0" lvl="0" indent="0" algn="l">
                  <a:lnSpc>
                    <a:spcPts val="1235"/>
                  </a:lnSpc>
                  <a:spcBef>
                    <a:spcPct val="0"/>
                  </a:spcBef>
                </a:pPr>
                <a:r>
                  <a:rPr lang="en-US" sz="950" spc="3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innovation practices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5629412" y="4583826"/>
                <a:ext cx="1345859" cy="1670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1 hour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4283553" y="6352288"/>
                <a:ext cx="1775602" cy="3465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Unity </a:t>
                </a:r>
              </a:p>
              <a:p>
                <a:pPr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Celebrated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4283553" y="6809360"/>
                <a:ext cx="2018789" cy="7587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35"/>
                  </a:lnSpc>
                </a:pPr>
                <a:r>
                  <a:rPr lang="en-US" sz="950" spc="3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Members celebrate unity, marking the association's anniversary, cheering EcoForge's collective </a:t>
                </a:r>
              </a:p>
              <a:p>
                <a:pPr marL="0" lvl="0" indent="0" algn="l">
                  <a:lnSpc>
                    <a:spcPts val="1235"/>
                  </a:lnSpc>
                  <a:spcBef>
                    <a:spcPct val="0"/>
                  </a:spcBef>
                </a:pPr>
                <a:r>
                  <a:rPr lang="en-US" sz="950" spc="3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success together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5629412" y="6359422"/>
                <a:ext cx="1345859" cy="1670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1 hour </a:t>
                </a:r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722136" y="4633661"/>
                <a:ext cx="105828" cy="10582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D7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722136" y="8184853"/>
                <a:ext cx="105828" cy="10582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D7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994255" y="8127884"/>
                <a:ext cx="1775602" cy="3465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Shared </a:t>
                </a:r>
              </a:p>
              <a:p>
                <a:pPr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Prosperity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994255" y="8584956"/>
                <a:ext cx="2018789" cy="7587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35"/>
                  </a:lnSpc>
                  <a:spcBef>
                    <a:spcPct val="0"/>
                  </a:spcBef>
                </a:pPr>
                <a:r>
                  <a:rPr lang="en-US" sz="950" u="none" strike="noStrike" spc="3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The community thrives as sustainable practices and </a:t>
                </a:r>
              </a:p>
              <a:p>
                <a:pPr marL="0" lvl="0" indent="0" algn="l">
                  <a:lnSpc>
                    <a:spcPts val="1235"/>
                  </a:lnSpc>
                  <a:spcBef>
                    <a:spcPct val="0"/>
                  </a:spcBef>
                </a:pPr>
                <a:r>
                  <a:rPr lang="en-US" sz="950" u="none" strike="noStrike" spc="3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a collective vision lead </a:t>
                </a:r>
              </a:p>
              <a:p>
                <a:pPr marL="0" lvl="0" indent="0" algn="l">
                  <a:lnSpc>
                    <a:spcPts val="1235"/>
                  </a:lnSpc>
                  <a:spcBef>
                    <a:spcPct val="0"/>
                  </a:spcBef>
                </a:pPr>
                <a:r>
                  <a:rPr lang="en-US" sz="950" u="none" strike="noStrike" spc="3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to shared prosperity and environmental well-being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2340114" y="8135018"/>
                <a:ext cx="1345859" cy="1670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40 min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994255" y="4576693"/>
                <a:ext cx="1775602" cy="3465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Environmental </a:t>
                </a:r>
              </a:p>
              <a:p>
                <a:pPr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Balance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994255" y="5033764"/>
                <a:ext cx="2018789" cy="7587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35"/>
                  </a:lnSpc>
                </a:pPr>
                <a:r>
                  <a:rPr lang="en-US" sz="950" spc="3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Balancing progress and </a:t>
                </a:r>
              </a:p>
              <a:p>
                <a:pPr marL="0" lvl="0" indent="0" algn="l">
                  <a:lnSpc>
                    <a:spcPts val="1235"/>
                  </a:lnSpc>
                  <a:spcBef>
                    <a:spcPct val="0"/>
                  </a:spcBef>
                </a:pPr>
                <a:r>
                  <a:rPr lang="en-US" sz="950" spc="3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eco-care for sustainable development, establishing harmony as a model for progress unfolds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2340114" y="4583826"/>
                <a:ext cx="1345859" cy="1670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30 min</a:t>
                </a:r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722136" y="6409257"/>
                <a:ext cx="105828" cy="10582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D7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994255" y="6352288"/>
                <a:ext cx="1775602" cy="3465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Continuous </a:t>
                </a:r>
              </a:p>
              <a:p>
                <a:pPr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Improvement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994255" y="6809360"/>
                <a:ext cx="2018789" cy="7587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35"/>
                  </a:lnSpc>
                  <a:spcBef>
                    <a:spcPct val="0"/>
                  </a:spcBef>
                </a:pPr>
                <a:r>
                  <a:rPr lang="en-US" sz="950" u="none" strike="noStrike" spc="3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Elevating the commitment </a:t>
                </a:r>
              </a:p>
              <a:p>
                <a:pPr marL="0" lvl="0" indent="0" algn="l">
                  <a:lnSpc>
                    <a:spcPts val="1235"/>
                  </a:lnSpc>
                  <a:spcBef>
                    <a:spcPct val="0"/>
                  </a:spcBef>
                </a:pPr>
                <a:r>
                  <a:rPr lang="en-US" sz="950" u="none" strike="noStrike" spc="3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to innovation, ensuring </a:t>
                </a:r>
              </a:p>
              <a:p>
                <a:pPr marL="0" lvl="0" indent="0" algn="l">
                  <a:lnSpc>
                    <a:spcPts val="1235"/>
                  </a:lnSpc>
                  <a:spcBef>
                    <a:spcPct val="0"/>
                  </a:spcBef>
                </a:pPr>
                <a:r>
                  <a:rPr lang="en-US" sz="950" u="none" strike="noStrike" spc="3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ongoing progress and excellence in sustainable initiatives within EcoForge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2340114" y="6359422"/>
                <a:ext cx="1345859" cy="1670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430"/>
                  </a:lnSpc>
                </a:pPr>
                <a:r>
                  <a:rPr lang="en-US" sz="1100" b="1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45 min</a:t>
                </a:r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2762174" y="9926574"/>
              <a:ext cx="4041826" cy="151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260"/>
                </a:lnSpc>
                <a:spcBef>
                  <a:spcPct val="0"/>
                </a:spcBef>
              </a:pPr>
              <a:r>
                <a:rPr lang="en-US" sz="900" b="1" dirty="0">
                  <a:solidFill>
                    <a:srgbClr val="FFFFFF"/>
                  </a:solidFill>
                  <a:latin typeface="Open Sauce Sans" panose="00000500000000000000" pitchFamily="2" charset="0"/>
                </a:rPr>
                <a:t> - PAGE 5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8AA7E52-C178-D6B0-ABA1-69DFD2ABE7D4}"/>
                </a:ext>
              </a:extLst>
            </p:cNvPr>
            <p:cNvGrpSpPr/>
            <p:nvPr/>
          </p:nvGrpSpPr>
          <p:grpSpPr>
            <a:xfrm>
              <a:off x="756000" y="1627001"/>
              <a:ext cx="6533659" cy="2462021"/>
              <a:chOff x="756000" y="1627001"/>
              <a:chExt cx="6533659" cy="2462021"/>
            </a:xfrm>
          </p:grpSpPr>
          <p:sp>
            <p:nvSpPr>
              <p:cNvPr id="3" name="TextBox 3"/>
              <p:cNvSpPr txBox="1"/>
              <p:nvPr/>
            </p:nvSpPr>
            <p:spPr>
              <a:xfrm>
                <a:off x="756000" y="1627001"/>
                <a:ext cx="1178719" cy="24620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1000"/>
                  </a:lnSpc>
                </a:pPr>
                <a:r>
                  <a:rPr lang="en-US" sz="150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3</a:t>
                </a:r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4060637" y="1627001"/>
                <a:ext cx="1313259" cy="24620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1000"/>
                  </a:lnSpc>
                  <a:spcBef>
                    <a:spcPct val="0"/>
                  </a:spcBef>
                </a:pPr>
                <a:r>
                  <a:rPr lang="en-US" sz="150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4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2214728" y="3292457"/>
                <a:ext cx="1775602" cy="4930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950"/>
                  </a:lnSpc>
                  <a:spcBef>
                    <a:spcPct val="0"/>
                  </a:spcBef>
                </a:pPr>
                <a:r>
                  <a:rPr lang="en-US" sz="15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EcoForge Flourishes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5514057" y="3292457"/>
                <a:ext cx="1775602" cy="4930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950"/>
                  </a:lnSpc>
                </a:pPr>
                <a:r>
                  <a:rPr lang="en-US" sz="15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Anniversary </a:t>
                </a:r>
              </a:p>
              <a:p>
                <a:pPr marL="0" lvl="0" indent="0" algn="l">
                  <a:lnSpc>
                    <a:spcPts val="1950"/>
                  </a:lnSpc>
                  <a:spcBef>
                    <a:spcPct val="0"/>
                  </a:spcBef>
                </a:pPr>
                <a:r>
                  <a:rPr lang="en-US" sz="1500" b="1" dirty="0">
                    <a:solidFill>
                      <a:srgbClr val="FFFD7D"/>
                    </a:solidFill>
                    <a:latin typeface="Open Sauce Sans" panose="00000500000000000000" pitchFamily="2" charset="0"/>
                  </a:rPr>
                  <a:t>Apex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820516-125D-698F-E9B2-B2B4500D7521}"/>
                </a:ext>
              </a:extLst>
            </p:cNvPr>
            <p:cNvGrpSpPr/>
            <p:nvPr/>
          </p:nvGrpSpPr>
          <p:grpSpPr>
            <a:xfrm>
              <a:off x="775050" y="679800"/>
              <a:ext cx="6028950" cy="712308"/>
              <a:chOff x="775050" y="679800"/>
              <a:chExt cx="6028950" cy="712308"/>
            </a:xfrm>
          </p:grpSpPr>
          <p:sp>
            <p:nvSpPr>
              <p:cNvPr id="5" name="TextBox 5"/>
              <p:cNvSpPr txBox="1"/>
              <p:nvPr/>
            </p:nvSpPr>
            <p:spPr>
              <a:xfrm>
                <a:off x="775050" y="679800"/>
                <a:ext cx="5572637" cy="7123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888"/>
                  </a:lnSpc>
                </a:pPr>
                <a:r>
                  <a:rPr lang="en-US" sz="4200" b="1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26.05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5420959" y="902828"/>
                <a:ext cx="1383041" cy="2077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673"/>
                  </a:lnSpc>
                </a:pPr>
                <a:r>
                  <a:rPr lang="en-US" sz="1400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ECOFORGE</a:t>
                </a:r>
              </a:p>
            </p:txBody>
          </p:sp>
        </p:grpSp>
        <p:sp>
          <p:nvSpPr>
            <p:cNvPr id="42" name="TemplateLAB"/>
            <p:cNvSpPr/>
            <p:nvPr/>
          </p:nvSpPr>
          <p:spPr>
            <a:xfrm>
              <a:off x="986530" y="9944750"/>
              <a:ext cx="732059" cy="120790"/>
            </a:xfrm>
            <a:custGeom>
              <a:avLst/>
              <a:gdLst/>
              <a:ahLst/>
              <a:cxnLst/>
              <a:rect l="l" t="t" r="r" b="b"/>
              <a:pathLst>
                <a:path w="732059" h="120790">
                  <a:moveTo>
                    <a:pt x="0" y="0"/>
                  </a:moveTo>
                  <a:lnTo>
                    <a:pt x="732059" y="0"/>
                  </a:lnTo>
                  <a:lnTo>
                    <a:pt x="732059" y="120790"/>
                  </a:lnTo>
                  <a:lnTo>
                    <a:pt x="0" y="120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1 - Page 6">
            <a:extLst>
              <a:ext uri="{FF2B5EF4-FFF2-40B4-BE49-F238E27FC236}">
                <a16:creationId xmlns:a16="http://schemas.microsoft.com/office/drawing/2014/main" id="{9C3ADE8C-7576-67CC-EB79-795F2F06B8D1}"/>
              </a:ext>
            </a:extLst>
          </p:cNvPr>
          <p:cNvGrpSpPr/>
          <p:nvPr/>
        </p:nvGrpSpPr>
        <p:grpSpPr>
          <a:xfrm>
            <a:off x="390163" y="832200"/>
            <a:ext cx="6751916" cy="9115565"/>
            <a:chOff x="390163" y="832200"/>
            <a:chExt cx="6751916" cy="9115565"/>
          </a:xfrm>
        </p:grpSpPr>
        <p:sp>
          <p:nvSpPr>
            <p:cNvPr id="46" name="TextBox 46"/>
            <p:cNvSpPr txBox="1"/>
            <p:nvPr/>
          </p:nvSpPr>
          <p:spPr>
            <a:xfrm rot="-5400000">
              <a:off x="-1554960" y="7805491"/>
              <a:ext cx="4041826" cy="1515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just">
                <a:lnSpc>
                  <a:spcPts val="1260"/>
                </a:lnSpc>
                <a:spcBef>
                  <a:spcPct val="0"/>
                </a:spcBef>
              </a:pPr>
              <a:r>
                <a:rPr lang="en-US" sz="900" b="1" dirty="0">
                  <a:solidFill>
                    <a:srgbClr val="392778"/>
                  </a:solidFill>
                  <a:latin typeface="Open Sauce Sans" panose="00000500000000000000" pitchFamily="2" charset="0"/>
                </a:rPr>
                <a:t>PAGE 6 -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0E6AC4-A27A-8994-8B61-29EE56E162DF}"/>
                </a:ext>
              </a:extLst>
            </p:cNvPr>
            <p:cNvGrpSpPr/>
            <p:nvPr/>
          </p:nvGrpSpPr>
          <p:grpSpPr>
            <a:xfrm>
              <a:off x="756000" y="2045356"/>
              <a:ext cx="1582855" cy="2198127"/>
              <a:chOff x="756000" y="2045356"/>
              <a:chExt cx="1582855" cy="2198127"/>
            </a:xfrm>
          </p:grpSpPr>
          <p:pic>
            <p:nvPicPr>
              <p:cNvPr id="3" name="Picture 3"/>
              <p:cNvPicPr>
                <a:picLocks noChangeAspect="1"/>
              </p:cNvPicPr>
              <p:nvPr/>
            </p:nvPicPr>
            <p:blipFill>
              <a:blip r:embed="rId2"/>
              <a:srcRect t="3986" r="815" b="33087"/>
              <a:stretch>
                <a:fillRect/>
              </a:stretch>
            </p:blipFill>
            <p:spPr>
              <a:xfrm>
                <a:off x="756000" y="2045356"/>
                <a:ext cx="1582855" cy="1507281"/>
              </a:xfrm>
              <a:prstGeom prst="rect">
                <a:avLst/>
              </a:prstGeom>
            </p:spPr>
          </p:pic>
          <p:sp>
            <p:nvSpPr>
              <p:cNvPr id="20" name="TextBox 20"/>
              <p:cNvSpPr txBox="1"/>
              <p:nvPr/>
            </p:nvSpPr>
            <p:spPr>
              <a:xfrm>
                <a:off x="777893" y="3738831"/>
                <a:ext cx="1560962" cy="2462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100"/>
                  </a:lnSpc>
                  <a:spcBef>
                    <a:spcPct val="0"/>
                  </a:spcBef>
                </a:pPr>
                <a:r>
                  <a:rPr lang="en-US" sz="1500" b="1" spc="-30" dirty="0">
                    <a:solidFill>
                      <a:srgbClr val="392778"/>
                    </a:solidFill>
                    <a:latin typeface="Open Sauce Sans" panose="00000500000000000000" pitchFamily="2" charset="0"/>
                  </a:rPr>
                  <a:t>Leo Williams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77893" y="4078383"/>
                <a:ext cx="1560962" cy="1651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u="none" strike="noStrike" dirty="0">
                    <a:solidFill>
                      <a:srgbClr val="414042"/>
                    </a:solidFill>
                    <a:latin typeface="Open Sauce Sans" panose="00000500000000000000" pitchFamily="2" charset="0"/>
                  </a:rPr>
                  <a:t>Founder, EcoForge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5574F4F-EE24-2D34-44DA-9449AB8D7147}"/>
                </a:ext>
              </a:extLst>
            </p:cNvPr>
            <p:cNvGrpSpPr/>
            <p:nvPr/>
          </p:nvGrpSpPr>
          <p:grpSpPr>
            <a:xfrm>
              <a:off x="756000" y="4791302"/>
              <a:ext cx="1582855" cy="2376711"/>
              <a:chOff x="756000" y="4791302"/>
              <a:chExt cx="1582855" cy="2376711"/>
            </a:xfrm>
          </p:grpSpPr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r:embed="rId3"/>
              <a:srcRect t="8451" b="28104"/>
              <a:stretch>
                <a:fillRect/>
              </a:stretch>
            </p:blipFill>
            <p:spPr>
              <a:xfrm>
                <a:off x="756000" y="4791302"/>
                <a:ext cx="1582855" cy="1507281"/>
              </a:xfrm>
              <a:prstGeom prst="rect">
                <a:avLst/>
              </a:prstGeom>
            </p:spPr>
          </p:pic>
          <p:sp>
            <p:nvSpPr>
              <p:cNvPr id="23" name="TextBox 23"/>
              <p:cNvSpPr txBox="1"/>
              <p:nvPr/>
            </p:nvSpPr>
            <p:spPr>
              <a:xfrm>
                <a:off x="777893" y="6484777"/>
                <a:ext cx="1560962" cy="2498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100"/>
                  </a:lnSpc>
                  <a:spcBef>
                    <a:spcPct val="0"/>
                  </a:spcBef>
                </a:pPr>
                <a:r>
                  <a:rPr lang="en-US" sz="1500" b="1" spc="-30" dirty="0">
                    <a:solidFill>
                      <a:srgbClr val="392778"/>
                    </a:solidFill>
                    <a:latin typeface="Open Sauce Sans" panose="00000500000000000000" pitchFamily="2" charset="0"/>
                  </a:rPr>
                  <a:t>Ethan Mitchell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77893" y="6824329"/>
                <a:ext cx="1560962" cy="3436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u="none" strike="noStrike" dirty="0">
                    <a:solidFill>
                      <a:srgbClr val="414042"/>
                    </a:solidFill>
                    <a:latin typeface="Open Sauce Sans" panose="00000500000000000000" pitchFamily="2" charset="0"/>
                  </a:rPr>
                  <a:t>Environmental </a:t>
                </a:r>
              </a:p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u="none" strike="noStrike" dirty="0">
                    <a:solidFill>
                      <a:srgbClr val="414042"/>
                    </a:solidFill>
                    <a:latin typeface="Open Sauce Sans" panose="00000500000000000000" pitchFamily="2" charset="0"/>
                  </a:rPr>
                  <a:t>Policy Analyst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6870CC8-2350-58CB-07FD-474B780ABCFD}"/>
                </a:ext>
              </a:extLst>
            </p:cNvPr>
            <p:cNvGrpSpPr/>
            <p:nvPr/>
          </p:nvGrpSpPr>
          <p:grpSpPr>
            <a:xfrm>
              <a:off x="756000" y="7537248"/>
              <a:ext cx="1582855" cy="2410517"/>
              <a:chOff x="756000" y="7537248"/>
              <a:chExt cx="1582855" cy="2410517"/>
            </a:xfrm>
          </p:grpSpPr>
          <p:pic>
            <p:nvPicPr>
              <p:cNvPr id="7" name="Picture 7"/>
              <p:cNvPicPr>
                <a:picLocks noChangeAspect="1"/>
              </p:cNvPicPr>
              <p:nvPr/>
            </p:nvPicPr>
            <p:blipFill>
              <a:blip r:embed="rId4"/>
              <a:srcRect l="29129" t="15836" r="11402" b="46434"/>
              <a:stretch>
                <a:fillRect/>
              </a:stretch>
            </p:blipFill>
            <p:spPr>
              <a:xfrm>
                <a:off x="756000" y="7537248"/>
                <a:ext cx="1582855" cy="1507281"/>
              </a:xfrm>
              <a:prstGeom prst="rect">
                <a:avLst/>
              </a:prstGeom>
            </p:spPr>
          </p:pic>
          <p:sp>
            <p:nvSpPr>
              <p:cNvPr id="26" name="TextBox 26"/>
              <p:cNvSpPr txBox="1"/>
              <p:nvPr/>
            </p:nvSpPr>
            <p:spPr>
              <a:xfrm>
                <a:off x="777893" y="9264529"/>
                <a:ext cx="1560962" cy="2498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100"/>
                  </a:lnSpc>
                  <a:spcBef>
                    <a:spcPct val="0"/>
                  </a:spcBef>
                </a:pPr>
                <a:r>
                  <a:rPr lang="en-US" sz="1500" b="1" spc="-30" dirty="0">
                    <a:solidFill>
                      <a:srgbClr val="392778"/>
                    </a:solidFill>
                    <a:latin typeface="Open Sauce Sans" panose="00000500000000000000" pitchFamily="2" charset="0"/>
                  </a:rPr>
                  <a:t>Emma Bennett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77893" y="9604081"/>
                <a:ext cx="1560962" cy="3436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u="none" strike="noStrike" dirty="0">
                    <a:solidFill>
                      <a:srgbClr val="414042"/>
                    </a:solidFill>
                    <a:latin typeface="Open Sauce Sans" panose="00000500000000000000" pitchFamily="2" charset="0"/>
                  </a:rPr>
                  <a:t>Youth Engagement Coordinator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133E4C-1376-97AC-2953-2B12B153F072}"/>
                </a:ext>
              </a:extLst>
            </p:cNvPr>
            <p:cNvGrpSpPr/>
            <p:nvPr/>
          </p:nvGrpSpPr>
          <p:grpSpPr>
            <a:xfrm>
              <a:off x="2973276" y="2045356"/>
              <a:ext cx="1582855" cy="2376711"/>
              <a:chOff x="2973276" y="2045356"/>
              <a:chExt cx="1582855" cy="2376711"/>
            </a:xfrm>
          </p:grpSpPr>
          <p:pic>
            <p:nvPicPr>
              <p:cNvPr id="9" name="Picture 9"/>
              <p:cNvPicPr>
                <a:picLocks noChangeAspect="1"/>
              </p:cNvPicPr>
              <p:nvPr/>
            </p:nvPicPr>
            <p:blipFill>
              <a:blip r:embed="rId5"/>
              <a:srcRect l="21203" t="9083" r="21434" b="54523"/>
              <a:stretch>
                <a:fillRect/>
              </a:stretch>
            </p:blipFill>
            <p:spPr>
              <a:xfrm>
                <a:off x="2973276" y="2045356"/>
                <a:ext cx="1582855" cy="1507281"/>
              </a:xfrm>
              <a:prstGeom prst="rect">
                <a:avLst/>
              </a:prstGeom>
            </p:spPr>
          </p:pic>
          <p:sp>
            <p:nvSpPr>
              <p:cNvPr id="28" name="TextBox 28"/>
              <p:cNvSpPr txBox="1"/>
              <p:nvPr/>
            </p:nvSpPr>
            <p:spPr>
              <a:xfrm>
                <a:off x="2973276" y="3738831"/>
                <a:ext cx="1560962" cy="2462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100"/>
                  </a:lnSpc>
                  <a:spcBef>
                    <a:spcPct val="0"/>
                  </a:spcBef>
                </a:pPr>
                <a:r>
                  <a:rPr lang="en-US" sz="1500" b="1" spc="-30" dirty="0">
                    <a:solidFill>
                      <a:srgbClr val="392778"/>
                    </a:solidFill>
                    <a:latin typeface="Open Sauce Sans" panose="00000500000000000000" pitchFamily="2" charset="0"/>
                  </a:rPr>
                  <a:t>Olivia Hayes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2973276" y="4078383"/>
                <a:ext cx="1560962" cy="3436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u="none" strike="noStrike" dirty="0">
                    <a:solidFill>
                      <a:srgbClr val="414042"/>
                    </a:solidFill>
                    <a:latin typeface="Open Sauce Sans" panose="00000500000000000000" pitchFamily="2" charset="0"/>
                  </a:rPr>
                  <a:t>Climate Change Researcher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497261F-F6CC-5452-C35A-AB20CA448175}"/>
                </a:ext>
              </a:extLst>
            </p:cNvPr>
            <p:cNvGrpSpPr/>
            <p:nvPr/>
          </p:nvGrpSpPr>
          <p:grpSpPr>
            <a:xfrm>
              <a:off x="2973276" y="4791302"/>
              <a:ext cx="1582855" cy="2376711"/>
              <a:chOff x="2973276" y="4791302"/>
              <a:chExt cx="1582855" cy="2376711"/>
            </a:xfrm>
          </p:grpSpPr>
          <p:pic>
            <p:nvPicPr>
              <p:cNvPr id="11" name="Picture 11"/>
              <p:cNvPicPr>
                <a:picLocks noChangeAspect="1"/>
              </p:cNvPicPr>
              <p:nvPr/>
            </p:nvPicPr>
            <p:blipFill>
              <a:blip r:embed="rId6"/>
              <a:srcRect t="18218" b="18218"/>
              <a:stretch>
                <a:fillRect/>
              </a:stretch>
            </p:blipFill>
            <p:spPr>
              <a:xfrm>
                <a:off x="2973276" y="4791302"/>
                <a:ext cx="1582855" cy="1507281"/>
              </a:xfrm>
              <a:prstGeom prst="rect">
                <a:avLst/>
              </a:prstGeom>
            </p:spPr>
          </p:pic>
          <p:sp>
            <p:nvSpPr>
              <p:cNvPr id="31" name="TextBox 31"/>
              <p:cNvSpPr txBox="1"/>
              <p:nvPr/>
            </p:nvSpPr>
            <p:spPr>
              <a:xfrm>
                <a:off x="2973276" y="6484777"/>
                <a:ext cx="1560962" cy="2498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100"/>
                  </a:lnSpc>
                  <a:spcBef>
                    <a:spcPct val="0"/>
                  </a:spcBef>
                </a:pPr>
                <a:r>
                  <a:rPr lang="en-US" sz="1500" b="1" spc="-30" dirty="0">
                    <a:solidFill>
                      <a:srgbClr val="392778"/>
                    </a:solidFill>
                    <a:latin typeface="Open Sauce Sans" panose="00000500000000000000" pitchFamily="2" charset="0"/>
                  </a:rPr>
                  <a:t>Oscar Reynolds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973276" y="6824329"/>
                <a:ext cx="1560962" cy="3436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u="none" strike="noStrike" dirty="0">
                    <a:solidFill>
                      <a:srgbClr val="414042"/>
                    </a:solidFill>
                    <a:latin typeface="Open Sauce Sans" panose="00000500000000000000" pitchFamily="2" charset="0"/>
                  </a:rPr>
                  <a:t>Marketing </a:t>
                </a:r>
              </a:p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u="none" strike="noStrike" dirty="0">
                    <a:solidFill>
                      <a:srgbClr val="414042"/>
                    </a:solidFill>
                    <a:latin typeface="Open Sauce Sans" panose="00000500000000000000" pitchFamily="2" charset="0"/>
                  </a:rPr>
                  <a:t>Strategy Manager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0009BF0-FA42-3125-2AC8-054D9FE66C84}"/>
                </a:ext>
              </a:extLst>
            </p:cNvPr>
            <p:cNvGrpSpPr/>
            <p:nvPr/>
          </p:nvGrpSpPr>
          <p:grpSpPr>
            <a:xfrm>
              <a:off x="2973276" y="7537248"/>
              <a:ext cx="1582855" cy="2410517"/>
              <a:chOff x="2973276" y="7537248"/>
              <a:chExt cx="1582855" cy="2410517"/>
            </a:xfrm>
          </p:grpSpPr>
          <p:pic>
            <p:nvPicPr>
              <p:cNvPr id="13" name="Picture 13"/>
              <p:cNvPicPr>
                <a:picLocks noChangeAspect="1"/>
              </p:cNvPicPr>
              <p:nvPr/>
            </p:nvPicPr>
            <p:blipFill>
              <a:blip r:embed="rId7"/>
              <a:srcRect l="23618" t="2926" r="31271" b="68454"/>
              <a:stretch>
                <a:fillRect/>
              </a:stretch>
            </p:blipFill>
            <p:spPr>
              <a:xfrm>
                <a:off x="2973276" y="7537248"/>
                <a:ext cx="1582855" cy="1507281"/>
              </a:xfrm>
              <a:prstGeom prst="rect">
                <a:avLst/>
              </a:prstGeom>
            </p:spPr>
          </p:pic>
          <p:sp>
            <p:nvSpPr>
              <p:cNvPr id="34" name="TextBox 34"/>
              <p:cNvSpPr txBox="1"/>
              <p:nvPr/>
            </p:nvSpPr>
            <p:spPr>
              <a:xfrm>
                <a:off x="2973276" y="9264529"/>
                <a:ext cx="1560962" cy="2498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100"/>
                  </a:lnSpc>
                  <a:spcBef>
                    <a:spcPct val="0"/>
                  </a:spcBef>
                </a:pPr>
                <a:r>
                  <a:rPr lang="en-US" sz="1500" b="1" spc="-30" dirty="0">
                    <a:solidFill>
                      <a:srgbClr val="392778"/>
                    </a:solidFill>
                    <a:latin typeface="Open Sauce Sans" panose="00000500000000000000" pitchFamily="2" charset="0"/>
                  </a:rPr>
                  <a:t>Miles Anderson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2973276" y="9604081"/>
                <a:ext cx="1560962" cy="3436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u="none" strike="noStrike" dirty="0">
                    <a:solidFill>
                      <a:srgbClr val="414042"/>
                    </a:solidFill>
                    <a:latin typeface="Open Sauce Sans" panose="00000500000000000000" pitchFamily="2" charset="0"/>
                  </a:rPr>
                  <a:t>Community Outreach Coordinator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4D1806-24EB-15F0-8C7E-E30E68370E6C}"/>
                </a:ext>
              </a:extLst>
            </p:cNvPr>
            <p:cNvGrpSpPr/>
            <p:nvPr/>
          </p:nvGrpSpPr>
          <p:grpSpPr>
            <a:xfrm>
              <a:off x="5190552" y="2045356"/>
              <a:ext cx="1582855" cy="2376711"/>
              <a:chOff x="5190552" y="2045356"/>
              <a:chExt cx="1582855" cy="2376711"/>
            </a:xfrm>
          </p:grpSpPr>
          <p:pic>
            <p:nvPicPr>
              <p:cNvPr id="15" name="Picture 15"/>
              <p:cNvPicPr>
                <a:picLocks noChangeAspect="1"/>
              </p:cNvPicPr>
              <p:nvPr/>
            </p:nvPicPr>
            <p:blipFill>
              <a:blip r:embed="rId8"/>
              <a:srcRect l="37098" t="17350" r="32270" b="38868"/>
              <a:stretch>
                <a:fillRect/>
              </a:stretch>
            </p:blipFill>
            <p:spPr>
              <a:xfrm>
                <a:off x="5190552" y="2045356"/>
                <a:ext cx="1582855" cy="1507281"/>
              </a:xfrm>
              <a:prstGeom prst="rect">
                <a:avLst/>
              </a:prstGeom>
            </p:spPr>
          </p:pic>
          <p:sp>
            <p:nvSpPr>
              <p:cNvPr id="37" name="TextBox 37"/>
              <p:cNvSpPr txBox="1"/>
              <p:nvPr/>
            </p:nvSpPr>
            <p:spPr>
              <a:xfrm>
                <a:off x="5190552" y="3738831"/>
                <a:ext cx="1560962" cy="2498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100"/>
                  </a:lnSpc>
                  <a:spcBef>
                    <a:spcPct val="0"/>
                  </a:spcBef>
                </a:pPr>
                <a:r>
                  <a:rPr lang="en-US" sz="1500" b="1" spc="-30" dirty="0">
                    <a:solidFill>
                      <a:srgbClr val="392778"/>
                    </a:solidFill>
                    <a:latin typeface="Open Sauce Sans" panose="00000500000000000000" pitchFamily="2" charset="0"/>
                  </a:rPr>
                  <a:t>Caleb Johnson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5190552" y="4078383"/>
                <a:ext cx="1560962" cy="3436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u="none" strike="noStrike" dirty="0">
                    <a:solidFill>
                      <a:srgbClr val="414042"/>
                    </a:solidFill>
                    <a:latin typeface="Open Sauce Sans" panose="00000500000000000000" pitchFamily="2" charset="0"/>
                  </a:rPr>
                  <a:t>Tech Innovation </a:t>
                </a:r>
              </a:p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u="none" strike="noStrike" dirty="0">
                    <a:solidFill>
                      <a:srgbClr val="414042"/>
                    </a:solidFill>
                    <a:latin typeface="Open Sauce Sans" panose="00000500000000000000" pitchFamily="2" charset="0"/>
                  </a:rPr>
                  <a:t>Lead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E1C9CDE-6D0E-25A7-91E4-0DF9684DEF46}"/>
                </a:ext>
              </a:extLst>
            </p:cNvPr>
            <p:cNvGrpSpPr/>
            <p:nvPr/>
          </p:nvGrpSpPr>
          <p:grpSpPr>
            <a:xfrm>
              <a:off x="5190552" y="4791302"/>
              <a:ext cx="1582855" cy="2376711"/>
              <a:chOff x="5190552" y="4791302"/>
              <a:chExt cx="1582855" cy="2376711"/>
            </a:xfrm>
          </p:grpSpPr>
          <p:pic>
            <p:nvPicPr>
              <p:cNvPr id="17" name="Picture 17"/>
              <p:cNvPicPr>
                <a:picLocks noChangeAspect="1"/>
              </p:cNvPicPr>
              <p:nvPr/>
            </p:nvPicPr>
            <p:blipFill>
              <a:blip r:embed="rId9"/>
              <a:srcRect l="38336" t="17296" r="11473" b="50801"/>
              <a:stretch>
                <a:fillRect/>
              </a:stretch>
            </p:blipFill>
            <p:spPr>
              <a:xfrm>
                <a:off x="5190552" y="4791302"/>
                <a:ext cx="1582855" cy="1507281"/>
              </a:xfrm>
              <a:prstGeom prst="rect">
                <a:avLst/>
              </a:prstGeom>
            </p:spPr>
          </p:pic>
          <p:sp>
            <p:nvSpPr>
              <p:cNvPr id="40" name="TextBox 40"/>
              <p:cNvSpPr txBox="1"/>
              <p:nvPr/>
            </p:nvSpPr>
            <p:spPr>
              <a:xfrm>
                <a:off x="5190552" y="6484777"/>
                <a:ext cx="1560962" cy="2498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100"/>
                  </a:lnSpc>
                  <a:spcBef>
                    <a:spcPct val="0"/>
                  </a:spcBef>
                </a:pPr>
                <a:r>
                  <a:rPr lang="en-US" sz="1500" b="1" spc="-30" dirty="0">
                    <a:solidFill>
                      <a:srgbClr val="392778"/>
                    </a:solidFill>
                    <a:latin typeface="Open Sauce Sans" panose="00000500000000000000" pitchFamily="2" charset="0"/>
                  </a:rPr>
                  <a:t>Sophia Parker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5190552" y="6824329"/>
                <a:ext cx="1560962" cy="3436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u="none" strike="noStrike" dirty="0">
                    <a:solidFill>
                      <a:srgbClr val="414042"/>
                    </a:solidFill>
                    <a:latin typeface="Open Sauce Sans" panose="00000500000000000000" pitchFamily="2" charset="0"/>
                  </a:rPr>
                  <a:t>Sustainable </a:t>
                </a:r>
              </a:p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u="none" strike="noStrike" dirty="0">
                    <a:solidFill>
                      <a:srgbClr val="414042"/>
                    </a:solidFill>
                    <a:latin typeface="Open Sauce Sans" panose="00000500000000000000" pitchFamily="2" charset="0"/>
                  </a:rPr>
                  <a:t>Design Specialist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06E169F-70F8-8B18-BE50-E610673D47CA}"/>
                </a:ext>
              </a:extLst>
            </p:cNvPr>
            <p:cNvGrpSpPr/>
            <p:nvPr/>
          </p:nvGrpSpPr>
          <p:grpSpPr>
            <a:xfrm>
              <a:off x="5190552" y="7537248"/>
              <a:ext cx="1582855" cy="2410517"/>
              <a:chOff x="5190552" y="7537248"/>
              <a:chExt cx="1582855" cy="2410517"/>
            </a:xfrm>
          </p:grpSpPr>
          <p:pic>
            <p:nvPicPr>
              <p:cNvPr id="19" name="Picture 19"/>
              <p:cNvPicPr>
                <a:picLocks noChangeAspect="1"/>
              </p:cNvPicPr>
              <p:nvPr/>
            </p:nvPicPr>
            <p:blipFill>
              <a:blip r:embed="rId10"/>
              <a:srcRect t="3451" b="40841"/>
              <a:stretch>
                <a:fillRect/>
              </a:stretch>
            </p:blipFill>
            <p:spPr>
              <a:xfrm>
                <a:off x="5190552" y="7537248"/>
                <a:ext cx="1582855" cy="1507281"/>
              </a:xfrm>
              <a:prstGeom prst="rect">
                <a:avLst/>
              </a:prstGeom>
            </p:spPr>
          </p:pic>
          <p:sp>
            <p:nvSpPr>
              <p:cNvPr id="43" name="TextBox 43"/>
              <p:cNvSpPr txBox="1"/>
              <p:nvPr/>
            </p:nvSpPr>
            <p:spPr>
              <a:xfrm>
                <a:off x="5190552" y="9264529"/>
                <a:ext cx="1560962" cy="2498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100"/>
                  </a:lnSpc>
                  <a:spcBef>
                    <a:spcPct val="0"/>
                  </a:spcBef>
                </a:pPr>
                <a:r>
                  <a:rPr lang="en-US" sz="1500" b="1" spc="-30" dirty="0">
                    <a:solidFill>
                      <a:srgbClr val="392778"/>
                    </a:solidFill>
                    <a:latin typeface="Open Sauce Sans" panose="00000500000000000000" pitchFamily="2" charset="0"/>
                  </a:rPr>
                  <a:t>Nathan Carter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5190552" y="9604081"/>
                <a:ext cx="1560962" cy="3436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u="none" strike="noStrike" dirty="0">
                    <a:solidFill>
                      <a:srgbClr val="414042"/>
                    </a:solidFill>
                    <a:latin typeface="Open Sauce Sans" panose="00000500000000000000" pitchFamily="2" charset="0"/>
                  </a:rPr>
                  <a:t>Financial Sustainability Consultant</a:t>
                </a:r>
              </a:p>
            </p:txBody>
          </p:sp>
        </p:grpSp>
        <p:sp>
          <p:nvSpPr>
            <p:cNvPr id="45" name="TextBox 45"/>
            <p:cNvSpPr txBox="1"/>
            <p:nvPr/>
          </p:nvSpPr>
          <p:spPr>
            <a:xfrm>
              <a:off x="756000" y="832200"/>
              <a:ext cx="3800131" cy="83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360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392778"/>
                  </a:solidFill>
                  <a:latin typeface="Open Sauce Sans" panose="00000500000000000000" pitchFamily="2" charset="0"/>
                </a:rPr>
                <a:t>Speakers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5420959" y="902828"/>
              <a:ext cx="1383041" cy="207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3"/>
                </a:lnSpc>
              </a:pPr>
              <a:r>
                <a:rPr lang="en-US" sz="1400" dirty="0">
                  <a:solidFill>
                    <a:srgbClr val="392778"/>
                  </a:solidFill>
                  <a:latin typeface="Open Sauce Sans" panose="00000500000000000000" pitchFamily="2" charset="0"/>
                </a:rPr>
                <a:t>ECOFORGE</a:t>
              </a:r>
            </a:p>
          </p:txBody>
        </p:sp>
        <p:sp>
          <p:nvSpPr>
            <p:cNvPr id="48" name="TemplateLAB"/>
            <p:cNvSpPr/>
            <p:nvPr/>
          </p:nvSpPr>
          <p:spPr>
            <a:xfrm rot="5400000">
              <a:off x="6715654" y="9484677"/>
              <a:ext cx="732059" cy="120790"/>
            </a:xfrm>
            <a:custGeom>
              <a:avLst/>
              <a:gdLst/>
              <a:ahLst/>
              <a:cxnLst/>
              <a:rect l="l" t="t" r="r" b="b"/>
              <a:pathLst>
                <a:path w="732059" h="120790">
                  <a:moveTo>
                    <a:pt x="0" y="0"/>
                  </a:moveTo>
                  <a:lnTo>
                    <a:pt x="732060" y="0"/>
                  </a:lnTo>
                  <a:lnTo>
                    <a:pt x="732060" y="120789"/>
                  </a:lnTo>
                  <a:lnTo>
                    <a:pt x="0" y="1207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1 - Page 7">
            <a:extLst>
              <a:ext uri="{FF2B5EF4-FFF2-40B4-BE49-F238E27FC236}">
                <a16:creationId xmlns:a16="http://schemas.microsoft.com/office/drawing/2014/main" id="{ECEDBE43-01D3-5503-B16E-7669ABE34EAF}"/>
              </a:ext>
            </a:extLst>
          </p:cNvPr>
          <p:cNvGrpSpPr/>
          <p:nvPr/>
        </p:nvGrpSpPr>
        <p:grpSpPr>
          <a:xfrm>
            <a:off x="-19058" y="0"/>
            <a:ext cx="7579059" cy="10693400"/>
            <a:chOff x="-19058" y="0"/>
            <a:chExt cx="7579059" cy="10693400"/>
          </a:xfrm>
        </p:grpSpPr>
        <p:sp>
          <p:nvSpPr>
            <p:cNvPr id="3" name="Freeform 3"/>
            <p:cNvSpPr/>
            <p:nvPr/>
          </p:nvSpPr>
          <p:spPr>
            <a:xfrm>
              <a:off x="3784763" y="0"/>
              <a:ext cx="3775238" cy="10693400"/>
            </a:xfrm>
            <a:custGeom>
              <a:avLst/>
              <a:gdLst/>
              <a:ahLst/>
              <a:cxnLst/>
              <a:rect l="l" t="t" r="r" b="b"/>
              <a:pathLst>
                <a:path w="1352960" h="3840138">
                  <a:moveTo>
                    <a:pt x="0" y="0"/>
                  </a:moveTo>
                  <a:lnTo>
                    <a:pt x="1352960" y="0"/>
                  </a:lnTo>
                  <a:lnTo>
                    <a:pt x="1352960" y="3840138"/>
                  </a:lnTo>
                  <a:lnTo>
                    <a:pt x="0" y="3840138"/>
                  </a:lnTo>
                  <a:close/>
                </a:path>
              </a:pathLst>
            </a:custGeom>
            <a:solidFill>
              <a:srgbClr val="FFFD7D"/>
            </a:solidFill>
          </p:spPr>
          <p:txBody>
            <a:bodyPr>
              <a:normAutofit/>
            </a:bodyPr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 rot="-5400000">
              <a:off x="5060366" y="7805491"/>
              <a:ext cx="4041826" cy="151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260"/>
                </a:lnSpc>
                <a:spcBef>
                  <a:spcPct val="0"/>
                </a:spcBef>
              </a:pPr>
              <a:r>
                <a:rPr lang="en-US" sz="900" b="1" dirty="0">
                  <a:solidFill>
                    <a:srgbClr val="392778"/>
                  </a:solidFill>
                  <a:latin typeface="Open Sauce Sans" panose="00000500000000000000" pitchFamily="2" charset="0"/>
                </a:rPr>
                <a:t>PAGE 7 -</a:t>
              </a:r>
            </a:p>
          </p:txBody>
        </p:sp>
        <p:sp>
          <p:nvSpPr>
            <p:cNvPr id="7" name="AutoShape 7"/>
            <p:cNvSpPr/>
            <p:nvPr/>
          </p:nvSpPr>
          <p:spPr>
            <a:xfrm flipH="1">
              <a:off x="3778250" y="0"/>
              <a:ext cx="0" cy="10692000"/>
            </a:xfrm>
            <a:prstGeom prst="line">
              <a:avLst/>
            </a:prstGeom>
            <a:ln w="9525" cap="flat">
              <a:solidFill>
                <a:srgbClr val="BBBBBB">
                  <a:alpha val="49804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9E13487-6DCC-4E85-F091-8BBA96C1ECD9}"/>
                </a:ext>
              </a:extLst>
            </p:cNvPr>
            <p:cNvGrpSpPr/>
            <p:nvPr/>
          </p:nvGrpSpPr>
          <p:grpSpPr>
            <a:xfrm>
              <a:off x="-19058" y="2201450"/>
              <a:ext cx="7579058" cy="7635946"/>
              <a:chOff x="-19058" y="2201450"/>
              <a:chExt cx="7579058" cy="7635946"/>
            </a:xfrm>
          </p:grpSpPr>
          <p:sp>
            <p:nvSpPr>
              <p:cNvPr id="8" name="AutoShape 8"/>
              <p:cNvSpPr/>
              <p:nvPr/>
            </p:nvSpPr>
            <p:spPr>
              <a:xfrm>
                <a:off x="-19058" y="3467783"/>
                <a:ext cx="7579058" cy="0"/>
              </a:xfrm>
              <a:prstGeom prst="line">
                <a:avLst/>
              </a:prstGeom>
              <a:ln w="9525" cap="flat">
                <a:solidFill>
                  <a:srgbClr val="BBBBB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AutoShape 9"/>
              <p:cNvSpPr/>
              <p:nvPr/>
            </p:nvSpPr>
            <p:spPr>
              <a:xfrm>
                <a:off x="-19058" y="5168728"/>
                <a:ext cx="7579058" cy="0"/>
              </a:xfrm>
              <a:prstGeom prst="line">
                <a:avLst/>
              </a:prstGeom>
              <a:ln w="9525" cap="flat">
                <a:solidFill>
                  <a:srgbClr val="BBBBB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AutoShape 10"/>
              <p:cNvSpPr/>
              <p:nvPr/>
            </p:nvSpPr>
            <p:spPr>
              <a:xfrm>
                <a:off x="-19058" y="6869673"/>
                <a:ext cx="7579058" cy="0"/>
              </a:xfrm>
              <a:prstGeom prst="line">
                <a:avLst/>
              </a:prstGeom>
              <a:ln w="9525" cap="flat">
                <a:solidFill>
                  <a:srgbClr val="BBBBB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AutoShape 11"/>
              <p:cNvSpPr/>
              <p:nvPr/>
            </p:nvSpPr>
            <p:spPr>
              <a:xfrm>
                <a:off x="-19058" y="8570618"/>
                <a:ext cx="7579058" cy="0"/>
              </a:xfrm>
              <a:prstGeom prst="line">
                <a:avLst/>
              </a:prstGeom>
              <a:ln w="9525" cap="flat">
                <a:solidFill>
                  <a:srgbClr val="BBBBB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3DE3D83-E305-AF6B-FF1A-BFEAD2AEE0F9}"/>
                  </a:ext>
                </a:extLst>
              </p:cNvPr>
              <p:cNvGrpSpPr/>
              <p:nvPr/>
            </p:nvGrpSpPr>
            <p:grpSpPr>
              <a:xfrm>
                <a:off x="756000" y="2201450"/>
                <a:ext cx="6048001" cy="832167"/>
                <a:chOff x="756000" y="2201450"/>
                <a:chExt cx="6048001" cy="832167"/>
              </a:xfrm>
            </p:grpSpPr>
            <p:sp>
              <p:nvSpPr>
                <p:cNvPr id="13" name="TextBox 13"/>
                <p:cNvSpPr txBox="1"/>
                <p:nvPr/>
              </p:nvSpPr>
              <p:spPr>
                <a:xfrm>
                  <a:off x="756000" y="2490821"/>
                  <a:ext cx="2404875" cy="54279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430"/>
                    </a:lnSpc>
                  </a:pPr>
                  <a:r>
                    <a:rPr lang="en-US" sz="1100" b="1" dirty="0">
                      <a:solidFill>
                        <a:srgbClr val="414042"/>
                      </a:solidFill>
                      <a:latin typeface="Open Sauce Sans" panose="00000500000000000000" pitchFamily="2" charset="0"/>
                    </a:rPr>
                    <a:t>Where can attendees find information about conference schedules and venues?</a:t>
                  </a:r>
                </a:p>
              </p:txBody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756000" y="2201450"/>
                  <a:ext cx="1775602" cy="2357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950"/>
                    </a:lnSpc>
                    <a:spcBef>
                      <a:spcPct val="0"/>
                    </a:spcBef>
                  </a:pPr>
                  <a:r>
                    <a:rPr lang="en-US" sz="1500" b="1" dirty="0">
                      <a:solidFill>
                        <a:srgbClr val="392778"/>
                      </a:solidFill>
                      <a:latin typeface="Open Sauce Sans" panose="00000500000000000000" pitchFamily="2" charset="0"/>
                    </a:rPr>
                    <a:t>Q1</a:t>
                  </a:r>
                </a:p>
              </p:txBody>
            </p:sp>
            <p:sp>
              <p:nvSpPr>
                <p:cNvPr id="14" name="TextBox 14"/>
                <p:cNvSpPr txBox="1"/>
                <p:nvPr/>
              </p:nvSpPr>
              <p:spPr>
                <a:xfrm>
                  <a:off x="4411565" y="2490821"/>
                  <a:ext cx="2392436" cy="48795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99"/>
                    </a:lnSpc>
                  </a:pPr>
                  <a:r>
                    <a:rPr lang="en-US" sz="999" spc="31" dirty="0">
                      <a:solidFill>
                        <a:srgbClr val="414042"/>
                      </a:solidFill>
                      <a:latin typeface="Open Sauce Sans" panose="00000500000000000000" pitchFamily="2" charset="0"/>
                    </a:rPr>
                    <a:t>Detailed schedules and venue information are available on the conference website and mobile app</a:t>
                  </a:r>
                </a:p>
              </p:txBody>
            </p:sp>
            <p:sp>
              <p:nvSpPr>
                <p:cNvPr id="16" name="TextBox 16"/>
                <p:cNvSpPr txBox="1"/>
                <p:nvPr/>
              </p:nvSpPr>
              <p:spPr>
                <a:xfrm>
                  <a:off x="4411565" y="2201450"/>
                  <a:ext cx="1775602" cy="2357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950"/>
                    </a:lnSpc>
                    <a:spcBef>
                      <a:spcPct val="0"/>
                    </a:spcBef>
                  </a:pPr>
                  <a:r>
                    <a:rPr lang="en-US" sz="1500" b="1" dirty="0">
                      <a:solidFill>
                        <a:srgbClr val="392778"/>
                      </a:solidFill>
                      <a:latin typeface="Open Sauce Sans" panose="00000500000000000000" pitchFamily="2" charset="0"/>
                    </a:rPr>
                    <a:t>A1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5C66AC8-2F07-2F3F-B0EB-433F68B8317E}"/>
                  </a:ext>
                </a:extLst>
              </p:cNvPr>
              <p:cNvGrpSpPr/>
              <p:nvPr/>
            </p:nvGrpSpPr>
            <p:grpSpPr>
              <a:xfrm>
                <a:off x="756000" y="3901949"/>
                <a:ext cx="6048001" cy="832613"/>
                <a:chOff x="756000" y="3902283"/>
                <a:chExt cx="6048001" cy="832613"/>
              </a:xfrm>
            </p:grpSpPr>
            <p:sp>
              <p:nvSpPr>
                <p:cNvPr id="18" name="TextBox 18"/>
                <p:cNvSpPr txBox="1"/>
                <p:nvPr/>
              </p:nvSpPr>
              <p:spPr>
                <a:xfrm>
                  <a:off x="756000" y="4191654"/>
                  <a:ext cx="2404875" cy="54324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30"/>
                    </a:lnSpc>
                    <a:spcBef>
                      <a:spcPct val="0"/>
                    </a:spcBef>
                  </a:pPr>
                  <a:r>
                    <a:rPr lang="en-US" sz="1100" b="1" u="none" strike="noStrike" dirty="0">
                      <a:solidFill>
                        <a:srgbClr val="414042"/>
                      </a:solidFill>
                      <a:latin typeface="Open Sauce Sans" panose="00000500000000000000" pitchFamily="2" charset="0"/>
                    </a:rPr>
                    <a:t>Will there be opportunities </a:t>
                  </a:r>
                </a:p>
                <a:p>
                  <a:pPr marL="0" lvl="0" indent="0" algn="l">
                    <a:lnSpc>
                      <a:spcPts val="1430"/>
                    </a:lnSpc>
                    <a:spcBef>
                      <a:spcPct val="0"/>
                    </a:spcBef>
                  </a:pPr>
                  <a:r>
                    <a:rPr lang="en-US" sz="1100" b="1" u="none" strike="noStrike" dirty="0">
                      <a:solidFill>
                        <a:srgbClr val="414042"/>
                      </a:solidFill>
                      <a:latin typeface="Open Sauce Sans" panose="00000500000000000000" pitchFamily="2" charset="0"/>
                    </a:rPr>
                    <a:t>to interact with and </a:t>
                  </a:r>
                </a:p>
                <a:p>
                  <a:pPr marL="0" lvl="0" indent="0" algn="l">
                    <a:lnSpc>
                      <a:spcPts val="1430"/>
                    </a:lnSpc>
                    <a:spcBef>
                      <a:spcPct val="0"/>
                    </a:spcBef>
                  </a:pPr>
                  <a:r>
                    <a:rPr lang="en-US" sz="1100" b="1" u="none" strike="noStrike" dirty="0">
                      <a:solidFill>
                        <a:srgbClr val="414042"/>
                      </a:solidFill>
                      <a:latin typeface="Open Sauce Sans" panose="00000500000000000000" pitchFamily="2" charset="0"/>
                    </a:rPr>
                    <a:t>question speakers?</a:t>
                  </a:r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756000" y="3902283"/>
                  <a:ext cx="1775602" cy="2357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950"/>
                    </a:lnSpc>
                    <a:spcBef>
                      <a:spcPct val="0"/>
                    </a:spcBef>
                  </a:pPr>
                  <a:r>
                    <a:rPr lang="en-US" sz="1500" b="1" dirty="0">
                      <a:solidFill>
                        <a:srgbClr val="392778"/>
                      </a:solidFill>
                      <a:latin typeface="Open Sauce Sans" panose="00000500000000000000" pitchFamily="2" charset="0"/>
                    </a:rPr>
                    <a:t>Q2</a:t>
                  </a:r>
                </a:p>
              </p:txBody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4411565" y="4191654"/>
                  <a:ext cx="2392436" cy="48795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299"/>
                    </a:lnSpc>
                    <a:spcBef>
                      <a:spcPct val="0"/>
                    </a:spcBef>
                  </a:pPr>
                  <a:r>
                    <a:rPr lang="en-US" sz="999" u="none" strike="noStrike" spc="31" dirty="0">
                      <a:solidFill>
                        <a:srgbClr val="414042"/>
                      </a:solidFill>
                      <a:latin typeface="Open Sauce Sans" panose="00000500000000000000" pitchFamily="2" charset="0"/>
                    </a:rPr>
                    <a:t>Yes, Q&amp;A sessions and networking breaks provide opportunities to engage with conference speakers</a:t>
                  </a:r>
                </a:p>
              </p:txBody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4411565" y="3902283"/>
                  <a:ext cx="1775602" cy="2357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950"/>
                    </a:lnSpc>
                    <a:spcBef>
                      <a:spcPct val="0"/>
                    </a:spcBef>
                  </a:pPr>
                  <a:r>
                    <a:rPr lang="en-US" sz="1500" b="1" dirty="0">
                      <a:solidFill>
                        <a:srgbClr val="392778"/>
                      </a:solidFill>
                      <a:latin typeface="Open Sauce Sans" panose="00000500000000000000" pitchFamily="2" charset="0"/>
                    </a:rPr>
                    <a:t>A2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1AF5EF1-173F-4C9F-9EB1-F85B87878843}"/>
                  </a:ext>
                </a:extLst>
              </p:cNvPr>
              <p:cNvGrpSpPr/>
              <p:nvPr/>
            </p:nvGrpSpPr>
            <p:grpSpPr>
              <a:xfrm>
                <a:off x="756000" y="5602894"/>
                <a:ext cx="6105212" cy="832613"/>
                <a:chOff x="756000" y="5603117"/>
                <a:chExt cx="6105212" cy="832613"/>
              </a:xfrm>
            </p:grpSpPr>
            <p:sp>
              <p:nvSpPr>
                <p:cNvPr id="23" name="TextBox 23"/>
                <p:cNvSpPr txBox="1"/>
                <p:nvPr/>
              </p:nvSpPr>
              <p:spPr>
                <a:xfrm>
                  <a:off x="756000" y="5892488"/>
                  <a:ext cx="2404875" cy="54324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30"/>
                    </a:lnSpc>
                    <a:spcBef>
                      <a:spcPct val="0"/>
                    </a:spcBef>
                  </a:pPr>
                  <a:r>
                    <a:rPr lang="en-US" sz="1100" b="1" u="none" strike="noStrike" dirty="0">
                      <a:solidFill>
                        <a:srgbClr val="414042"/>
                      </a:solidFill>
                      <a:latin typeface="Open Sauce Sans" panose="00000500000000000000" pitchFamily="2" charset="0"/>
                    </a:rPr>
                    <a:t>How can attendees access presentation materials and conference resources?</a:t>
                  </a:r>
                </a:p>
              </p:txBody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756000" y="5603117"/>
                  <a:ext cx="1775602" cy="2357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950"/>
                    </a:lnSpc>
                    <a:spcBef>
                      <a:spcPct val="0"/>
                    </a:spcBef>
                  </a:pPr>
                  <a:r>
                    <a:rPr lang="en-US" sz="1500" b="1" dirty="0">
                      <a:solidFill>
                        <a:srgbClr val="392778"/>
                      </a:solidFill>
                      <a:latin typeface="Open Sauce Sans" panose="00000500000000000000" pitchFamily="2" charset="0"/>
                    </a:rPr>
                    <a:t>Q3</a:t>
                  </a:r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4411565" y="5892488"/>
                  <a:ext cx="2449647" cy="48795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299"/>
                    </a:lnSpc>
                    <a:spcBef>
                      <a:spcPct val="0"/>
                    </a:spcBef>
                  </a:pPr>
                  <a:r>
                    <a:rPr lang="en-US" sz="999" u="none" strike="noStrike" spc="31" dirty="0">
                      <a:solidFill>
                        <a:srgbClr val="414042"/>
                      </a:solidFill>
                      <a:latin typeface="Open Sauce Sans" panose="00000500000000000000" pitchFamily="2" charset="0"/>
                    </a:rPr>
                    <a:t>All materials, including presentations and resources, will be accessible through the conference platform</a:t>
                  </a:r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4411565" y="5603117"/>
                  <a:ext cx="1775602" cy="2357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950"/>
                    </a:lnSpc>
                    <a:spcBef>
                      <a:spcPct val="0"/>
                    </a:spcBef>
                  </a:pPr>
                  <a:r>
                    <a:rPr lang="en-US" sz="1500" b="1" dirty="0">
                      <a:solidFill>
                        <a:srgbClr val="392778"/>
                      </a:solidFill>
                      <a:latin typeface="Open Sauce Sans" panose="00000500000000000000" pitchFamily="2" charset="0"/>
                    </a:rPr>
                    <a:t>A3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1EDD9AB3-BAE7-6EFC-A693-0B0AF7BFF5E1}"/>
                  </a:ext>
                </a:extLst>
              </p:cNvPr>
              <p:cNvGrpSpPr/>
              <p:nvPr/>
            </p:nvGrpSpPr>
            <p:grpSpPr>
              <a:xfrm>
                <a:off x="756000" y="7303839"/>
                <a:ext cx="6048001" cy="832613"/>
                <a:chOff x="756000" y="7303950"/>
                <a:chExt cx="6048001" cy="832613"/>
              </a:xfrm>
            </p:grpSpPr>
            <p:sp>
              <p:nvSpPr>
                <p:cNvPr id="28" name="TextBox 28"/>
                <p:cNvSpPr txBox="1"/>
                <p:nvPr/>
              </p:nvSpPr>
              <p:spPr>
                <a:xfrm>
                  <a:off x="756000" y="7593321"/>
                  <a:ext cx="2404875" cy="54324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30"/>
                    </a:lnSpc>
                    <a:spcBef>
                      <a:spcPct val="0"/>
                    </a:spcBef>
                  </a:pPr>
                  <a:r>
                    <a:rPr lang="en-US" sz="1100" b="1" u="none" strike="noStrike" dirty="0">
                      <a:solidFill>
                        <a:srgbClr val="414042"/>
                      </a:solidFill>
                      <a:latin typeface="Open Sauce Sans" panose="00000500000000000000" pitchFamily="2" charset="0"/>
                    </a:rPr>
                    <a:t>Are there designated networking sessions for attendees to </a:t>
                  </a:r>
                </a:p>
                <a:p>
                  <a:pPr marL="0" lvl="0" indent="0" algn="l">
                    <a:lnSpc>
                      <a:spcPts val="1430"/>
                    </a:lnSpc>
                    <a:spcBef>
                      <a:spcPct val="0"/>
                    </a:spcBef>
                  </a:pPr>
                  <a:r>
                    <a:rPr lang="en-US" sz="1100" b="1" u="none" strike="noStrike" dirty="0">
                      <a:solidFill>
                        <a:srgbClr val="414042"/>
                      </a:solidFill>
                      <a:latin typeface="Open Sauce Sans" panose="00000500000000000000" pitchFamily="2" charset="0"/>
                    </a:rPr>
                    <a:t>connect with others?</a:t>
                  </a:r>
                </a:p>
              </p:txBody>
            </p:sp>
            <p:sp>
              <p:nvSpPr>
                <p:cNvPr id="30" name="TextBox 30"/>
                <p:cNvSpPr txBox="1"/>
                <p:nvPr/>
              </p:nvSpPr>
              <p:spPr>
                <a:xfrm>
                  <a:off x="756000" y="7303950"/>
                  <a:ext cx="1775602" cy="2357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950"/>
                    </a:lnSpc>
                    <a:spcBef>
                      <a:spcPct val="0"/>
                    </a:spcBef>
                  </a:pPr>
                  <a:r>
                    <a:rPr lang="en-US" sz="1500" b="1" dirty="0">
                      <a:solidFill>
                        <a:srgbClr val="392778"/>
                      </a:solidFill>
                      <a:latin typeface="Open Sauce Sans" panose="00000500000000000000" pitchFamily="2" charset="0"/>
                    </a:rPr>
                    <a:t>Q4</a:t>
                  </a:r>
                </a:p>
              </p:txBody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4411565" y="7593321"/>
                  <a:ext cx="2392436" cy="48795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299"/>
                    </a:lnSpc>
                    <a:spcBef>
                      <a:spcPct val="0"/>
                    </a:spcBef>
                  </a:pPr>
                  <a:r>
                    <a:rPr lang="en-US" sz="999" u="none" strike="noStrike" spc="31" dirty="0">
                      <a:solidFill>
                        <a:srgbClr val="414042"/>
                      </a:solidFill>
                      <a:latin typeface="Open Sauce Sans" panose="00000500000000000000" pitchFamily="2" charset="0"/>
                    </a:rPr>
                    <a:t>Yes, networking sessions and virtual lounges are scheduled to facilitate attendee connections</a:t>
                  </a:r>
                </a:p>
              </p:txBody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4411565" y="7303950"/>
                  <a:ext cx="1775602" cy="2357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950"/>
                    </a:lnSpc>
                    <a:spcBef>
                      <a:spcPct val="0"/>
                    </a:spcBef>
                  </a:pPr>
                  <a:r>
                    <a:rPr lang="en-US" sz="1500" b="1" dirty="0">
                      <a:solidFill>
                        <a:srgbClr val="392778"/>
                      </a:solidFill>
                      <a:latin typeface="Open Sauce Sans" panose="00000500000000000000" pitchFamily="2" charset="0"/>
                    </a:rPr>
                    <a:t>A4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521BFBD9-34BC-1823-6BF7-A4BBF027EB46}"/>
                  </a:ext>
                </a:extLst>
              </p:cNvPr>
              <p:cNvGrpSpPr/>
              <p:nvPr/>
            </p:nvGrpSpPr>
            <p:grpSpPr>
              <a:xfrm>
                <a:off x="756000" y="9004783"/>
                <a:ext cx="6048001" cy="832613"/>
                <a:chOff x="756000" y="9004783"/>
                <a:chExt cx="6048001" cy="832613"/>
              </a:xfrm>
            </p:grpSpPr>
            <p:sp>
              <p:nvSpPr>
                <p:cNvPr id="33" name="TextBox 33"/>
                <p:cNvSpPr txBox="1"/>
                <p:nvPr/>
              </p:nvSpPr>
              <p:spPr>
                <a:xfrm>
                  <a:off x="756000" y="9294154"/>
                  <a:ext cx="2404875" cy="54324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30"/>
                    </a:lnSpc>
                    <a:spcBef>
                      <a:spcPct val="0"/>
                    </a:spcBef>
                  </a:pPr>
                  <a:r>
                    <a:rPr lang="en-US" sz="1100" b="1" u="none" strike="noStrike" dirty="0">
                      <a:solidFill>
                        <a:srgbClr val="414042"/>
                      </a:solidFill>
                      <a:latin typeface="Open Sauce Sans" panose="00000500000000000000" pitchFamily="2" charset="0"/>
                    </a:rPr>
                    <a:t>What support is available for technical issues during the </a:t>
                  </a:r>
                </a:p>
                <a:p>
                  <a:pPr marL="0" lvl="0" indent="0" algn="l">
                    <a:lnSpc>
                      <a:spcPts val="1430"/>
                    </a:lnSpc>
                    <a:spcBef>
                      <a:spcPct val="0"/>
                    </a:spcBef>
                  </a:pPr>
                  <a:r>
                    <a:rPr lang="en-US" sz="1100" b="1" u="none" strike="noStrike" dirty="0">
                      <a:solidFill>
                        <a:srgbClr val="414042"/>
                      </a:solidFill>
                      <a:latin typeface="Open Sauce Sans" panose="00000500000000000000" pitchFamily="2" charset="0"/>
                    </a:rPr>
                    <a:t>virtual conference?</a:t>
                  </a:r>
                </a:p>
              </p:txBody>
            </p:sp>
            <p:sp>
              <p:nvSpPr>
                <p:cNvPr id="35" name="TextBox 35"/>
                <p:cNvSpPr txBox="1"/>
                <p:nvPr/>
              </p:nvSpPr>
              <p:spPr>
                <a:xfrm>
                  <a:off x="756000" y="9004783"/>
                  <a:ext cx="1775602" cy="2357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950"/>
                    </a:lnSpc>
                    <a:spcBef>
                      <a:spcPct val="0"/>
                    </a:spcBef>
                  </a:pPr>
                  <a:r>
                    <a:rPr lang="en-US" sz="1500" b="1" dirty="0">
                      <a:solidFill>
                        <a:srgbClr val="392778"/>
                      </a:solidFill>
                      <a:latin typeface="Open Sauce Sans" panose="00000500000000000000" pitchFamily="2" charset="0"/>
                    </a:rPr>
                    <a:t>Q5</a:t>
                  </a:r>
                </a:p>
              </p:txBody>
            </p:sp>
            <p:sp>
              <p:nvSpPr>
                <p:cNvPr id="34" name="TextBox 34"/>
                <p:cNvSpPr txBox="1"/>
                <p:nvPr/>
              </p:nvSpPr>
              <p:spPr>
                <a:xfrm>
                  <a:off x="4411565" y="9294154"/>
                  <a:ext cx="2392436" cy="48795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299"/>
                    </a:lnSpc>
                    <a:spcBef>
                      <a:spcPct val="0"/>
                    </a:spcBef>
                  </a:pPr>
                  <a:r>
                    <a:rPr lang="en-US" sz="999" u="none" strike="noStrike" spc="31" dirty="0">
                      <a:solidFill>
                        <a:srgbClr val="414042"/>
                      </a:solidFill>
                      <a:latin typeface="Open Sauce Sans" panose="00000500000000000000" pitchFamily="2" charset="0"/>
                    </a:rPr>
                    <a:t>A dedicated technical support </a:t>
                  </a:r>
                </a:p>
                <a:p>
                  <a:pPr marL="0" lvl="0" indent="0" algn="l">
                    <a:lnSpc>
                      <a:spcPts val="1299"/>
                    </a:lnSpc>
                    <a:spcBef>
                      <a:spcPct val="0"/>
                    </a:spcBef>
                  </a:pPr>
                  <a:r>
                    <a:rPr lang="en-US" sz="999" u="none" strike="noStrike" spc="31" dirty="0">
                      <a:solidFill>
                        <a:srgbClr val="414042"/>
                      </a:solidFill>
                      <a:latin typeface="Open Sauce Sans" panose="00000500000000000000" pitchFamily="2" charset="0"/>
                    </a:rPr>
                    <a:t>team will assist with any issues during the conference</a:t>
                  </a:r>
                </a:p>
              </p:txBody>
            </p:sp>
            <p:sp>
              <p:nvSpPr>
                <p:cNvPr id="36" name="TextBox 36"/>
                <p:cNvSpPr txBox="1"/>
                <p:nvPr/>
              </p:nvSpPr>
              <p:spPr>
                <a:xfrm>
                  <a:off x="4411565" y="9004783"/>
                  <a:ext cx="1775602" cy="2357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950"/>
                    </a:lnSpc>
                    <a:spcBef>
                      <a:spcPct val="0"/>
                    </a:spcBef>
                  </a:pPr>
                  <a:r>
                    <a:rPr lang="en-US" sz="1500" b="1" dirty="0">
                      <a:solidFill>
                        <a:srgbClr val="392778"/>
                      </a:solidFill>
                      <a:latin typeface="Open Sauce Sans" panose="00000500000000000000" pitchFamily="2" charset="0"/>
                    </a:rPr>
                    <a:t>A5</a:t>
                  </a:r>
                </a:p>
              </p:txBody>
            </p:sp>
          </p:grp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0DBA1AE-11D9-5B35-8A62-F4F4CA2D2C48}"/>
                </a:ext>
              </a:extLst>
            </p:cNvPr>
            <p:cNvGrpSpPr/>
            <p:nvPr/>
          </p:nvGrpSpPr>
          <p:grpSpPr>
            <a:xfrm>
              <a:off x="756000" y="832200"/>
              <a:ext cx="6048000" cy="830431"/>
              <a:chOff x="756000" y="832200"/>
              <a:chExt cx="6048000" cy="830431"/>
            </a:xfrm>
          </p:grpSpPr>
          <p:sp>
            <p:nvSpPr>
              <p:cNvPr id="5" name="TextBox 5"/>
              <p:cNvSpPr txBox="1"/>
              <p:nvPr/>
            </p:nvSpPr>
            <p:spPr>
              <a:xfrm>
                <a:off x="756000" y="832200"/>
                <a:ext cx="3800131" cy="8304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6360"/>
                  </a:lnSpc>
                  <a:spcBef>
                    <a:spcPct val="0"/>
                  </a:spcBef>
                </a:pPr>
                <a:r>
                  <a:rPr lang="en-US" sz="6000" b="1" dirty="0">
                    <a:solidFill>
                      <a:srgbClr val="392778"/>
                    </a:solidFill>
                    <a:latin typeface="Open Sauce Sans" panose="00000500000000000000" pitchFamily="2" charset="0"/>
                  </a:rPr>
                  <a:t>Q&amp;A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5420959" y="902828"/>
                <a:ext cx="1383041" cy="2077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673"/>
                  </a:lnSpc>
                </a:pPr>
                <a:r>
                  <a:rPr lang="en-US" sz="1400" dirty="0">
                    <a:solidFill>
                      <a:srgbClr val="392778"/>
                    </a:solidFill>
                    <a:latin typeface="Open Sauce Sans" panose="00000500000000000000" pitchFamily="2" charset="0"/>
                  </a:rPr>
                  <a:t>ECOFORGE</a:t>
                </a:r>
              </a:p>
            </p:txBody>
          </p:sp>
        </p:grpSp>
        <p:sp>
          <p:nvSpPr>
            <p:cNvPr id="38" name="TemplateLAB"/>
            <p:cNvSpPr/>
            <p:nvPr/>
          </p:nvSpPr>
          <p:spPr>
            <a:xfrm>
              <a:off x="756000" y="10025801"/>
              <a:ext cx="732059" cy="120790"/>
            </a:xfrm>
            <a:custGeom>
              <a:avLst/>
              <a:gdLst/>
              <a:ahLst/>
              <a:cxnLst/>
              <a:rect l="l" t="t" r="r" b="b"/>
              <a:pathLst>
                <a:path w="732059" h="120790">
                  <a:moveTo>
                    <a:pt x="0" y="0"/>
                  </a:moveTo>
                  <a:lnTo>
                    <a:pt x="732059" y="0"/>
                  </a:lnTo>
                  <a:lnTo>
                    <a:pt x="732059" y="120789"/>
                  </a:lnTo>
                  <a:lnTo>
                    <a:pt x="0" y="1207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1 - Page 8">
            <a:extLst>
              <a:ext uri="{FF2B5EF4-FFF2-40B4-BE49-F238E27FC236}">
                <a16:creationId xmlns:a16="http://schemas.microsoft.com/office/drawing/2014/main" id="{DD00F28C-EE14-E80A-2131-92E76469506F}"/>
              </a:ext>
            </a:extLst>
          </p:cNvPr>
          <p:cNvGrpSpPr/>
          <p:nvPr/>
        </p:nvGrpSpPr>
        <p:grpSpPr>
          <a:xfrm>
            <a:off x="-1" y="860775"/>
            <a:ext cx="6804001" cy="9075225"/>
            <a:chOff x="-1" y="860775"/>
            <a:chExt cx="6804001" cy="9075225"/>
          </a:xfrm>
        </p:grpSpPr>
        <p:sp>
          <p:nvSpPr>
            <p:cNvPr id="2" name="Freeform 2"/>
            <p:cNvSpPr/>
            <p:nvPr/>
          </p:nvSpPr>
          <p:spPr>
            <a:xfrm flipH="1" flipV="1">
              <a:off x="-1" y="2122364"/>
              <a:ext cx="2398597" cy="6447271"/>
            </a:xfrm>
            <a:custGeom>
              <a:avLst/>
              <a:gdLst/>
              <a:ahLst/>
              <a:cxnLst/>
              <a:rect l="l" t="t" r="r" b="b"/>
              <a:pathLst>
                <a:path w="6400381" h="6447271">
                  <a:moveTo>
                    <a:pt x="6400382" y="6447270"/>
                  </a:moveTo>
                  <a:lnTo>
                    <a:pt x="0" y="6447270"/>
                  </a:lnTo>
                  <a:lnTo>
                    <a:pt x="0" y="0"/>
                  </a:lnTo>
                  <a:lnTo>
                    <a:pt x="6400382" y="0"/>
                  </a:lnTo>
                  <a:lnTo>
                    <a:pt x="6400382" y="644727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r="-166839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C8D3E9A-C903-7C24-13D9-987D2F553879}"/>
                </a:ext>
              </a:extLst>
            </p:cNvPr>
            <p:cNvGrpSpPr/>
            <p:nvPr/>
          </p:nvGrpSpPr>
          <p:grpSpPr>
            <a:xfrm>
              <a:off x="4956384" y="2554308"/>
              <a:ext cx="1847616" cy="4351311"/>
              <a:chOff x="4956384" y="2554308"/>
              <a:chExt cx="1847616" cy="4351311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E6117B2-28B6-19F7-50FA-8E15099DCB85}"/>
                  </a:ext>
                </a:extLst>
              </p:cNvPr>
              <p:cNvGrpSpPr/>
              <p:nvPr/>
            </p:nvGrpSpPr>
            <p:grpSpPr>
              <a:xfrm>
                <a:off x="4956384" y="5672212"/>
                <a:ext cx="1847616" cy="1233407"/>
                <a:chOff x="4956384" y="5672212"/>
                <a:chExt cx="1847616" cy="1233407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6265166" y="5672212"/>
                  <a:ext cx="439560" cy="439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560" h="439111">
                      <a:moveTo>
                        <a:pt x="0" y="0"/>
                      </a:moveTo>
                      <a:lnTo>
                        <a:pt x="439560" y="0"/>
                      </a:lnTo>
                      <a:lnTo>
                        <a:pt x="439560" y="439111"/>
                      </a:lnTo>
                      <a:lnTo>
                        <a:pt x="0" y="4391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5362632" y="6219112"/>
                  <a:ext cx="1441368" cy="30777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200"/>
                    </a:lnSpc>
                    <a:spcBef>
                      <a:spcPct val="0"/>
                    </a:spcBef>
                  </a:pPr>
                  <a:r>
                    <a:rPr lang="en-US" sz="1000" b="1" dirty="0">
                      <a:solidFill>
                        <a:srgbClr val="392778"/>
                      </a:solidFill>
                      <a:latin typeface="Open Sauce Sans" panose="00000500000000000000" pitchFamily="2" charset="0"/>
                    </a:rPr>
                    <a:t>GREENHUB VENTURES</a:t>
                  </a:r>
                </a:p>
              </p:txBody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4956384" y="6566680"/>
                  <a:ext cx="1847616" cy="33893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875"/>
                    </a:lnSpc>
                    <a:spcBef>
                      <a:spcPct val="0"/>
                    </a:spcBef>
                  </a:pPr>
                  <a:r>
                    <a:rPr lang="en-US" sz="700" u="none" strike="noStrike" dirty="0">
                      <a:solidFill>
                        <a:srgbClr val="414042">
                          <a:alpha val="89804"/>
                        </a:srgbClr>
                      </a:solidFill>
                      <a:latin typeface="Open Sauce Sans" panose="00000500000000000000" pitchFamily="2" charset="0"/>
                    </a:rPr>
                    <a:t>EcoTech Solutions proudly supports the virtual event's digital infrastructure and sustainable technology initiatives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2A088CD7-21F0-590E-6DC4-6C4EC08D007C}"/>
                  </a:ext>
                </a:extLst>
              </p:cNvPr>
              <p:cNvGrpSpPr/>
              <p:nvPr/>
            </p:nvGrpSpPr>
            <p:grpSpPr>
              <a:xfrm>
                <a:off x="4956384" y="2554308"/>
                <a:ext cx="1847616" cy="1260752"/>
                <a:chOff x="4956384" y="2554308"/>
                <a:chExt cx="1847616" cy="1260752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6265092" y="2554308"/>
                  <a:ext cx="439635" cy="466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635" h="466456">
                      <a:moveTo>
                        <a:pt x="0" y="0"/>
                      </a:moveTo>
                      <a:lnTo>
                        <a:pt x="439634" y="0"/>
                      </a:lnTo>
                      <a:lnTo>
                        <a:pt x="439634" y="466456"/>
                      </a:lnTo>
                      <a:lnTo>
                        <a:pt x="0" y="4664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5362632" y="3128553"/>
                  <a:ext cx="1441368" cy="31425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200"/>
                    </a:lnSpc>
                  </a:pPr>
                  <a:r>
                    <a:rPr lang="en-US" sz="1000" b="1" dirty="0">
                      <a:solidFill>
                        <a:srgbClr val="392778"/>
                      </a:solidFill>
                      <a:latin typeface="Open Sauce Sans" panose="00000500000000000000" pitchFamily="2" charset="0"/>
                    </a:rPr>
                    <a:t>ECOTECH </a:t>
                  </a:r>
                </a:p>
                <a:p>
                  <a:pPr marL="0" lvl="0" indent="0" algn="r">
                    <a:lnSpc>
                      <a:spcPts val="1200"/>
                    </a:lnSpc>
                    <a:spcBef>
                      <a:spcPct val="0"/>
                    </a:spcBef>
                  </a:pPr>
                  <a:r>
                    <a:rPr lang="en-US" sz="1000" b="1" dirty="0">
                      <a:solidFill>
                        <a:srgbClr val="392778"/>
                      </a:solidFill>
                      <a:latin typeface="Open Sauce Sans" panose="00000500000000000000" pitchFamily="2" charset="0"/>
                    </a:rPr>
                    <a:t>SOLUTIONS</a:t>
                  </a:r>
                </a:p>
              </p:txBody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4956384" y="3476121"/>
                  <a:ext cx="1847616" cy="33893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875"/>
                    </a:lnSpc>
                    <a:spcBef>
                      <a:spcPct val="0"/>
                    </a:spcBef>
                  </a:pPr>
                  <a:r>
                    <a:rPr lang="en-US" sz="700" dirty="0">
                      <a:solidFill>
                        <a:srgbClr val="414042">
                          <a:alpha val="89804"/>
                        </a:srgbClr>
                      </a:solidFill>
                      <a:latin typeface="Open Sauce Sans" panose="00000500000000000000" pitchFamily="2" charset="0"/>
                    </a:rPr>
                    <a:t>EcoTech Solutions proudly supports the virtual event's digital infrastructure and sustainable technology initiatives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EFDE44E6-03E6-E235-8393-6B1C39F30A3E}"/>
                  </a:ext>
                </a:extLst>
              </p:cNvPr>
              <p:cNvGrpSpPr/>
              <p:nvPr/>
            </p:nvGrpSpPr>
            <p:grpSpPr>
              <a:xfrm>
                <a:off x="4956384" y="4121987"/>
                <a:ext cx="1847616" cy="1243299"/>
                <a:chOff x="4956384" y="4117518"/>
                <a:chExt cx="1847616" cy="1243299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6265166" y="4117518"/>
                  <a:ext cx="439560" cy="43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560" h="432967">
                      <a:moveTo>
                        <a:pt x="0" y="0"/>
                      </a:moveTo>
                      <a:lnTo>
                        <a:pt x="439560" y="0"/>
                      </a:lnTo>
                      <a:lnTo>
                        <a:pt x="439560" y="432967"/>
                      </a:lnTo>
                      <a:lnTo>
                        <a:pt x="0" y="4329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" name="TextBox 13"/>
                <p:cNvSpPr txBox="1"/>
                <p:nvPr/>
              </p:nvSpPr>
              <p:spPr>
                <a:xfrm>
                  <a:off x="5362632" y="4674310"/>
                  <a:ext cx="1441368" cy="31425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200"/>
                    </a:lnSpc>
                    <a:spcBef>
                      <a:spcPct val="0"/>
                    </a:spcBef>
                  </a:pPr>
                  <a:r>
                    <a:rPr lang="en-US" sz="1000" b="1" dirty="0">
                      <a:solidFill>
                        <a:srgbClr val="392778"/>
                      </a:solidFill>
                      <a:latin typeface="Open Sauce Sans" panose="00000500000000000000" pitchFamily="2" charset="0"/>
                    </a:rPr>
                    <a:t>GREENHARBOR INVESTMENTS</a:t>
                  </a:r>
                </a:p>
              </p:txBody>
            </p:sp>
            <p:sp>
              <p:nvSpPr>
                <p:cNvPr id="14" name="TextBox 14"/>
                <p:cNvSpPr txBox="1"/>
                <p:nvPr/>
              </p:nvSpPr>
              <p:spPr>
                <a:xfrm>
                  <a:off x="4956384" y="5021878"/>
                  <a:ext cx="1847616" cy="33893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875"/>
                    </a:lnSpc>
                    <a:spcBef>
                      <a:spcPct val="0"/>
                    </a:spcBef>
                  </a:pPr>
                  <a:r>
                    <a:rPr lang="en-US" sz="700" u="none" strike="noStrike" dirty="0">
                      <a:solidFill>
                        <a:srgbClr val="414042">
                          <a:alpha val="89804"/>
                        </a:srgbClr>
                      </a:solidFill>
                      <a:latin typeface="Open Sauce Sans" panose="00000500000000000000" pitchFamily="2" charset="0"/>
                    </a:rPr>
                    <a:t>GreenHarbor Investments is a key sponsor, supporting innovation awards and sustainable project development</a:t>
                  </a:r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765530A-C9E2-6870-1B2B-F116A4E0B0CB}"/>
                </a:ext>
              </a:extLst>
            </p:cNvPr>
            <p:cNvGrpSpPr/>
            <p:nvPr/>
          </p:nvGrpSpPr>
          <p:grpSpPr>
            <a:xfrm>
              <a:off x="5850726" y="8541392"/>
              <a:ext cx="953274" cy="1394608"/>
              <a:chOff x="5850726" y="8541392"/>
              <a:chExt cx="953274" cy="139460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5853690" y="8985690"/>
                <a:ext cx="950310" cy="950310"/>
              </a:xfrm>
              <a:custGeom>
                <a:avLst/>
                <a:gdLst/>
                <a:ahLst/>
                <a:cxnLst/>
                <a:rect l="l" t="t" r="r" b="b"/>
                <a:pathLst>
                  <a:path w="1267081" h="1267081">
                    <a:moveTo>
                      <a:pt x="0" y="0"/>
                    </a:moveTo>
                    <a:lnTo>
                      <a:pt x="1267081" y="0"/>
                    </a:lnTo>
                    <a:lnTo>
                      <a:pt x="1267081" y="1267081"/>
                    </a:lnTo>
                    <a:lnTo>
                      <a:pt x="0" y="126708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5850726" y="8541392"/>
                <a:ext cx="953274" cy="3389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875"/>
                  </a:lnSpc>
                  <a:spcBef>
                    <a:spcPct val="0"/>
                  </a:spcBef>
                </a:pPr>
                <a:r>
                  <a:rPr lang="en-US" sz="700" b="1" u="none" strike="noStrike" dirty="0">
                    <a:solidFill>
                      <a:srgbClr val="392778"/>
                    </a:solidFill>
                    <a:latin typeface="Open Sauce Sans" panose="00000500000000000000" pitchFamily="2" charset="0"/>
                  </a:rPr>
                  <a:t>Scan this QR code for more detailed information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AB78DE8-2F17-8F5B-E626-7B31C5C4E2A2}"/>
                </a:ext>
              </a:extLst>
            </p:cNvPr>
            <p:cNvGrpSpPr/>
            <p:nvPr/>
          </p:nvGrpSpPr>
          <p:grpSpPr>
            <a:xfrm>
              <a:off x="756000" y="860775"/>
              <a:ext cx="6048000" cy="1571625"/>
              <a:chOff x="756000" y="860775"/>
              <a:chExt cx="6048000" cy="1571625"/>
            </a:xfrm>
          </p:grpSpPr>
          <p:sp>
            <p:nvSpPr>
              <p:cNvPr id="10" name="TextBox 10"/>
              <p:cNvSpPr txBox="1"/>
              <p:nvPr/>
            </p:nvSpPr>
            <p:spPr>
              <a:xfrm>
                <a:off x="3017718" y="860775"/>
                <a:ext cx="3786282" cy="15716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6000"/>
                  </a:lnSpc>
                  <a:spcBef>
                    <a:spcPct val="0"/>
                  </a:spcBef>
                </a:pPr>
                <a:r>
                  <a:rPr lang="en-US" sz="6000" b="1" dirty="0">
                    <a:solidFill>
                      <a:srgbClr val="392778"/>
                    </a:solidFill>
                    <a:latin typeface="Open Sauce Sans" panose="00000500000000000000" pitchFamily="2" charset="0"/>
                  </a:rPr>
                  <a:t>Our sponsors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56000" y="1033622"/>
                <a:ext cx="1383041" cy="2077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73"/>
                  </a:lnSpc>
                </a:pPr>
                <a:r>
                  <a:rPr lang="en-US" sz="1400" dirty="0">
                    <a:solidFill>
                      <a:srgbClr val="392778"/>
                    </a:solidFill>
                    <a:latin typeface="Open Sauce Sans" panose="00000500000000000000" pitchFamily="2" charset="0"/>
                  </a:rPr>
                  <a:t>ECOFORGE</a:t>
                </a:r>
              </a:p>
            </p:txBody>
          </p:sp>
        </p:grpSp>
        <p:sp>
          <p:nvSpPr>
            <p:cNvPr id="17" name="TemplateLAB"/>
            <p:cNvSpPr/>
            <p:nvPr/>
          </p:nvSpPr>
          <p:spPr>
            <a:xfrm rot="-5400000">
              <a:off x="100329" y="9475770"/>
              <a:ext cx="732059" cy="120790"/>
            </a:xfrm>
            <a:custGeom>
              <a:avLst/>
              <a:gdLst/>
              <a:ahLst/>
              <a:cxnLst/>
              <a:rect l="l" t="t" r="r" b="b"/>
              <a:pathLst>
                <a:path w="732059" h="120790">
                  <a:moveTo>
                    <a:pt x="0" y="0"/>
                  </a:moveTo>
                  <a:lnTo>
                    <a:pt x="732060" y="0"/>
                  </a:lnTo>
                  <a:lnTo>
                    <a:pt x="732060" y="120790"/>
                  </a:lnTo>
                  <a:lnTo>
                    <a:pt x="0" y="120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724</Words>
  <Application>Microsoft Office PowerPoint</Application>
  <PresentationFormat>Custom</PresentationFormat>
  <Paragraphs>188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Open Sauce Sans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Booklet template</dc:title>
  <dc:creator>Hoang Anh</dc:creator>
  <cp:lastModifiedBy>Hoang Anh</cp:lastModifiedBy>
  <cp:revision>13</cp:revision>
  <dcterms:created xsi:type="dcterms:W3CDTF">2006-08-16T00:00:00Z</dcterms:created>
  <dcterms:modified xsi:type="dcterms:W3CDTF">2023-12-17T04:57:11Z</dcterms:modified>
  <dc:identifier>DAF2xnUbmvk</dc:identifier>
</cp:coreProperties>
</file>