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8" r:id="rId2"/>
    <p:sldId id="289" r:id="rId3"/>
    <p:sldId id="290" r:id="rId4"/>
    <p:sldId id="291" r:id="rId5"/>
  </p:sldIdLst>
  <p:sldSz cx="7556500" cy="10693400"/>
  <p:notesSz cx="6858000" cy="9144000"/>
  <p:embeddedFontLst>
    <p:embeddedFont>
      <p:font typeface="Calibri" panose="020F0502020204030204" pitchFamily="34" charset="0"/>
      <p:regular r:id="rId6"/>
      <p:bold r:id="rId7"/>
      <p:italic r:id="rId8"/>
      <p:boldItalic r:id="rId9"/>
    </p:embeddedFont>
    <p:embeddedFont>
      <p:font typeface="Gideon Roman" pitchFamily="2" charset="0"/>
      <p:regular r:id="rId10"/>
    </p:embeddedFont>
    <p:embeddedFont>
      <p:font typeface="Nunito Sans" pitchFamily="2" charset="0"/>
      <p:regular r:id="rId11"/>
      <p:bold r:id="rId12"/>
      <p:italic r:id="rId13"/>
      <p:boldItalic r:id="rId14"/>
    </p:embeddedFont>
    <p:embeddedFont>
      <p:font typeface="Nunito Sans Light" pitchFamily="2"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3" autoAdjust="0"/>
    <p:restoredTop sz="94564" autoAdjust="0"/>
  </p:normalViewPr>
  <p:slideViewPr>
    <p:cSldViewPr>
      <p:cViewPr varScale="1">
        <p:scale>
          <a:sx n="75" d="100"/>
          <a:sy n="75" d="100"/>
        </p:scale>
        <p:origin x="2098"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 Page 1">
            <a:extLst>
              <a:ext uri="{FF2B5EF4-FFF2-40B4-BE49-F238E27FC236}">
                <a16:creationId xmlns:a16="http://schemas.microsoft.com/office/drawing/2014/main" id="{D1B2D93A-3386-8E47-5470-03B7E1590B7A}"/>
              </a:ext>
            </a:extLst>
          </p:cNvPr>
          <p:cNvGrpSpPr/>
          <p:nvPr/>
        </p:nvGrpSpPr>
        <p:grpSpPr>
          <a:xfrm>
            <a:off x="0" y="775321"/>
            <a:ext cx="7556500" cy="9610072"/>
            <a:chOff x="0" y="775321"/>
            <a:chExt cx="7556500" cy="9610072"/>
          </a:xfrm>
        </p:grpSpPr>
        <p:grpSp>
          <p:nvGrpSpPr>
            <p:cNvPr id="17" name="Group 16">
              <a:extLst>
                <a:ext uri="{FF2B5EF4-FFF2-40B4-BE49-F238E27FC236}">
                  <a16:creationId xmlns:a16="http://schemas.microsoft.com/office/drawing/2014/main" id="{AAB46194-3CEE-4D7A-0927-375FD8AE13A1}"/>
                </a:ext>
              </a:extLst>
            </p:cNvPr>
            <p:cNvGrpSpPr/>
            <p:nvPr/>
          </p:nvGrpSpPr>
          <p:grpSpPr>
            <a:xfrm>
              <a:off x="0" y="9508352"/>
              <a:ext cx="7556500" cy="501171"/>
              <a:chOff x="0" y="9508352"/>
              <a:chExt cx="7556500" cy="501171"/>
            </a:xfrm>
          </p:grpSpPr>
          <p:sp>
            <p:nvSpPr>
              <p:cNvPr id="2" name="AutoShape 2"/>
              <p:cNvSpPr/>
              <p:nvPr/>
            </p:nvSpPr>
            <p:spPr>
              <a:xfrm>
                <a:off x="0" y="9508352"/>
                <a:ext cx="7556500" cy="0"/>
              </a:xfrm>
              <a:prstGeom prst="line">
                <a:avLst/>
              </a:prstGeom>
              <a:ln w="9525" cap="rnd">
                <a:solidFill>
                  <a:srgbClr val="1A2F3A">
                    <a:alpha val="29804"/>
                  </a:srgbClr>
                </a:solidFill>
                <a:prstDash val="solid"/>
                <a:headEnd type="none" w="sm" len="sm"/>
                <a:tailEnd type="none" w="sm" len="sm"/>
              </a:ln>
            </p:spPr>
            <p:txBody>
              <a:bodyPr>
                <a:normAutofit fontScale="25000" lnSpcReduction="20000"/>
              </a:bodyPr>
              <a:lstStyle/>
              <a:p>
                <a:endParaRPr lang="en-US" dirty="0"/>
              </a:p>
            </p:txBody>
          </p:sp>
          <p:sp>
            <p:nvSpPr>
              <p:cNvPr id="11" name="TextBox 11"/>
              <p:cNvSpPr txBox="1"/>
              <p:nvPr/>
            </p:nvSpPr>
            <p:spPr>
              <a:xfrm>
                <a:off x="754250" y="9797990"/>
                <a:ext cx="6048000" cy="211533"/>
              </a:xfrm>
              <a:prstGeom prst="rect">
                <a:avLst/>
              </a:prstGeom>
            </p:spPr>
            <p:txBody>
              <a:bodyPr lIns="0" tIns="0" rIns="0" bIns="0" rtlCol="0" anchor="t">
                <a:spAutoFit/>
              </a:bodyPr>
              <a:lstStyle/>
              <a:p>
                <a:pPr marL="0" lvl="1" indent="0" algn="ctr">
                  <a:lnSpc>
                    <a:spcPts val="1799"/>
                  </a:lnSpc>
                </a:pPr>
                <a:r>
                  <a:rPr lang="en-US" sz="999" u="none" spc="99" dirty="0">
                    <a:solidFill>
                      <a:srgbClr val="1A2F3A"/>
                    </a:solidFill>
                    <a:latin typeface="Gideon Roman"/>
                  </a:rPr>
                  <a:t>Sunday, the 4th of February 2024 |</a:t>
                </a:r>
                <a:r>
                  <a:rPr lang="vi-VN" sz="999" u="none" spc="99" dirty="0">
                    <a:solidFill>
                      <a:srgbClr val="1A2F3A"/>
                    </a:solidFill>
                    <a:latin typeface="Gideon Roman"/>
                  </a:rPr>
                  <a:t> </a:t>
                </a:r>
                <a:r>
                  <a:rPr lang="en-US" sz="999" u="none" spc="99" dirty="0">
                    <a:solidFill>
                      <a:srgbClr val="1A2F3A"/>
                    </a:solidFill>
                    <a:latin typeface="Gideon Roman"/>
                  </a:rPr>
                  <a:t>11:00 AM</a:t>
                </a:r>
                <a:r>
                  <a:rPr lang="vi-VN" sz="999" u="none" spc="99" dirty="0">
                    <a:solidFill>
                      <a:srgbClr val="1A2F3A"/>
                    </a:solidFill>
                    <a:latin typeface="Gideon Roman"/>
                  </a:rPr>
                  <a:t> </a:t>
                </a:r>
                <a:r>
                  <a:rPr lang="en-US" sz="999" u="none" spc="99" dirty="0">
                    <a:solidFill>
                      <a:srgbClr val="1A2F3A"/>
                    </a:solidFill>
                    <a:latin typeface="Gideon Roman"/>
                  </a:rPr>
                  <a:t>| Bennington Memorial Gardens</a:t>
                </a:r>
              </a:p>
            </p:txBody>
          </p:sp>
        </p:grpSp>
        <p:grpSp>
          <p:nvGrpSpPr>
            <p:cNvPr id="16" name="Group 15">
              <a:extLst>
                <a:ext uri="{FF2B5EF4-FFF2-40B4-BE49-F238E27FC236}">
                  <a16:creationId xmlns:a16="http://schemas.microsoft.com/office/drawing/2014/main" id="{BED6043E-A9A6-2373-7FF4-D65BEF73CD8F}"/>
                </a:ext>
              </a:extLst>
            </p:cNvPr>
            <p:cNvGrpSpPr/>
            <p:nvPr/>
          </p:nvGrpSpPr>
          <p:grpSpPr>
            <a:xfrm>
              <a:off x="440243" y="2668581"/>
              <a:ext cx="6676015" cy="6511324"/>
              <a:chOff x="440243" y="2668581"/>
              <a:chExt cx="6676015" cy="6511324"/>
            </a:xfrm>
          </p:grpSpPr>
          <p:sp>
            <p:nvSpPr>
              <p:cNvPr id="4" name="Freeform 4"/>
              <p:cNvSpPr/>
              <p:nvPr/>
            </p:nvSpPr>
            <p:spPr>
              <a:xfrm>
                <a:off x="440243" y="4033626"/>
                <a:ext cx="2146487" cy="3858853"/>
              </a:xfrm>
              <a:custGeom>
                <a:avLst/>
                <a:gdLst/>
                <a:ahLst/>
                <a:cxnLst/>
                <a:rect l="l" t="t" r="r" b="b"/>
                <a:pathLst>
                  <a:path w="2861983" h="5145137">
                    <a:moveTo>
                      <a:pt x="0" y="0"/>
                    </a:moveTo>
                    <a:lnTo>
                      <a:pt x="2861983" y="0"/>
                    </a:lnTo>
                    <a:lnTo>
                      <a:pt x="2861983" y="5145137"/>
                    </a:lnTo>
                    <a:lnTo>
                      <a:pt x="0" y="514513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dirty="0"/>
              </a:p>
            </p:txBody>
          </p:sp>
          <p:sp>
            <p:nvSpPr>
              <p:cNvPr id="5" name="Freeform 5"/>
              <p:cNvSpPr/>
              <p:nvPr/>
            </p:nvSpPr>
            <p:spPr>
              <a:xfrm flipH="1">
                <a:off x="4969771" y="4033626"/>
                <a:ext cx="2146487" cy="3858853"/>
              </a:xfrm>
              <a:custGeom>
                <a:avLst/>
                <a:gdLst/>
                <a:ahLst/>
                <a:cxnLst/>
                <a:rect l="l" t="t" r="r" b="b"/>
                <a:pathLst>
                  <a:path w="2861983" h="5145137">
                    <a:moveTo>
                      <a:pt x="2861982" y="0"/>
                    </a:moveTo>
                    <a:lnTo>
                      <a:pt x="0" y="0"/>
                    </a:lnTo>
                    <a:lnTo>
                      <a:pt x="0" y="5145137"/>
                    </a:lnTo>
                    <a:lnTo>
                      <a:pt x="2861982" y="5145137"/>
                    </a:lnTo>
                    <a:lnTo>
                      <a:pt x="2861982"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7" name="Freeform 7"/>
              <p:cNvSpPr/>
              <p:nvPr/>
            </p:nvSpPr>
            <p:spPr>
              <a:xfrm>
                <a:off x="1578265" y="2668581"/>
                <a:ext cx="4399971" cy="6511324"/>
              </a:xfrm>
              <a:custGeom>
                <a:avLst/>
                <a:gdLst/>
                <a:ahLst/>
                <a:cxnLst/>
                <a:rect l="l" t="t" r="r" b="b"/>
                <a:pathLst>
                  <a:path w="4751185" h="7031069">
                    <a:moveTo>
                      <a:pt x="2376273" y="0"/>
                    </a:moveTo>
                    <a:cubicBezTo>
                      <a:pt x="3688259" y="0"/>
                      <a:pt x="4751185" y="1099659"/>
                      <a:pt x="4751185" y="2455249"/>
                    </a:cubicBezTo>
                    <a:lnTo>
                      <a:pt x="4751185" y="7031069"/>
                    </a:lnTo>
                    <a:lnTo>
                      <a:pt x="0" y="7031069"/>
                    </a:lnTo>
                    <a:lnTo>
                      <a:pt x="0" y="2455249"/>
                    </a:lnTo>
                    <a:cubicBezTo>
                      <a:pt x="0" y="1099659"/>
                      <a:pt x="1064287" y="0"/>
                      <a:pt x="2376273" y="0"/>
                    </a:cubicBezTo>
                    <a:close/>
                  </a:path>
                </a:pathLst>
              </a:custGeom>
              <a:blipFill>
                <a:blip r:embed="rId4"/>
                <a:stretch>
                  <a:fillRect t="-680" b="-680"/>
                </a:stretch>
              </a:blipFill>
            </p:spPr>
            <p:txBody>
              <a:bodyPr/>
              <a:lstStyle/>
              <a:p>
                <a:endParaRPr lang="en-US" dirty="0"/>
              </a:p>
            </p:txBody>
          </p:sp>
        </p:grpSp>
        <p:grpSp>
          <p:nvGrpSpPr>
            <p:cNvPr id="15" name="Group 14">
              <a:extLst>
                <a:ext uri="{FF2B5EF4-FFF2-40B4-BE49-F238E27FC236}">
                  <a16:creationId xmlns:a16="http://schemas.microsoft.com/office/drawing/2014/main" id="{048FA5DB-2A36-D38D-ABEF-E173753A38AB}"/>
                </a:ext>
              </a:extLst>
            </p:cNvPr>
            <p:cNvGrpSpPr/>
            <p:nvPr/>
          </p:nvGrpSpPr>
          <p:grpSpPr>
            <a:xfrm>
              <a:off x="1243634" y="775321"/>
              <a:ext cx="5069230" cy="1564813"/>
              <a:chOff x="1243634" y="775321"/>
              <a:chExt cx="5069230" cy="1564813"/>
            </a:xfrm>
          </p:grpSpPr>
          <p:sp>
            <p:nvSpPr>
              <p:cNvPr id="8" name="TextBox 8"/>
              <p:cNvSpPr txBox="1"/>
              <p:nvPr/>
            </p:nvSpPr>
            <p:spPr>
              <a:xfrm>
                <a:off x="1243634" y="1160410"/>
                <a:ext cx="5069230" cy="689175"/>
              </a:xfrm>
              <a:prstGeom prst="rect">
                <a:avLst/>
              </a:prstGeom>
            </p:spPr>
            <p:txBody>
              <a:bodyPr lIns="0" tIns="0" rIns="0" bIns="0" rtlCol="0" anchor="t">
                <a:spAutoFit/>
              </a:bodyPr>
              <a:lstStyle/>
              <a:p>
                <a:pPr algn="ctr">
                  <a:lnSpc>
                    <a:spcPts val="5585"/>
                  </a:lnSpc>
                </a:pPr>
                <a:r>
                  <a:rPr lang="en-US" sz="4000" dirty="0">
                    <a:solidFill>
                      <a:srgbClr val="1A2F3A"/>
                    </a:solidFill>
                    <a:latin typeface="Gideon Roman"/>
                  </a:rPr>
                  <a:t>Elena Nightshade</a:t>
                </a:r>
              </a:p>
            </p:txBody>
          </p:sp>
          <p:sp>
            <p:nvSpPr>
              <p:cNvPr id="9" name="TextBox 9"/>
              <p:cNvSpPr txBox="1"/>
              <p:nvPr/>
            </p:nvSpPr>
            <p:spPr>
              <a:xfrm>
                <a:off x="1243634" y="2032357"/>
                <a:ext cx="5069230" cy="307777"/>
              </a:xfrm>
              <a:prstGeom prst="rect">
                <a:avLst/>
              </a:prstGeom>
            </p:spPr>
            <p:txBody>
              <a:bodyPr lIns="0" tIns="0" rIns="0" bIns="0" rtlCol="0" anchor="t">
                <a:spAutoFit/>
              </a:bodyPr>
              <a:lstStyle/>
              <a:p>
                <a:pPr algn="ctr">
                  <a:lnSpc>
                    <a:spcPts val="2466"/>
                  </a:lnSpc>
                </a:pPr>
                <a:r>
                  <a:rPr lang="en-US" sz="1750" dirty="0">
                    <a:solidFill>
                      <a:srgbClr val="1A2F3A"/>
                    </a:solidFill>
                    <a:latin typeface="Gideon Roman"/>
                  </a:rPr>
                  <a:t>12.12.1940 - 04.03.2022</a:t>
                </a:r>
              </a:p>
            </p:txBody>
          </p:sp>
          <p:sp>
            <p:nvSpPr>
              <p:cNvPr id="10" name="TextBox 10"/>
              <p:cNvSpPr txBox="1"/>
              <p:nvPr/>
            </p:nvSpPr>
            <p:spPr>
              <a:xfrm>
                <a:off x="2876143" y="775321"/>
                <a:ext cx="1804214" cy="346917"/>
              </a:xfrm>
              <a:prstGeom prst="rect">
                <a:avLst/>
              </a:prstGeom>
            </p:spPr>
            <p:txBody>
              <a:bodyPr lIns="0" tIns="0" rIns="0" bIns="0" rtlCol="0" anchor="t">
                <a:spAutoFit/>
              </a:bodyPr>
              <a:lstStyle/>
              <a:p>
                <a:pPr algn="ctr">
                  <a:lnSpc>
                    <a:spcPts val="1680"/>
                  </a:lnSpc>
                </a:pPr>
                <a:r>
                  <a:rPr lang="en-US" sz="1200" spc="120" dirty="0">
                    <a:solidFill>
                      <a:srgbClr val="1A2F3A"/>
                    </a:solidFill>
                    <a:latin typeface="Gideon Roman"/>
                  </a:rPr>
                  <a:t>FUNERAL BOOKLET </a:t>
                </a:r>
              </a:p>
            </p:txBody>
          </p:sp>
        </p:grpSp>
        <p:sp>
          <p:nvSpPr>
            <p:cNvPr id="12" name="TemplateLAB"/>
            <p:cNvSpPr/>
            <p:nvPr/>
          </p:nvSpPr>
          <p:spPr>
            <a:xfrm>
              <a:off x="3412220" y="10264603"/>
              <a:ext cx="732059" cy="120790"/>
            </a:xfrm>
            <a:custGeom>
              <a:avLst/>
              <a:gdLst/>
              <a:ahLst/>
              <a:cxnLst/>
              <a:rect l="l" t="t" r="r" b="b"/>
              <a:pathLst>
                <a:path w="732059" h="120790">
                  <a:moveTo>
                    <a:pt x="0" y="0"/>
                  </a:moveTo>
                  <a:lnTo>
                    <a:pt x="732060" y="0"/>
                  </a:lnTo>
                  <a:lnTo>
                    <a:pt x="732060" y="120790"/>
                  </a:lnTo>
                  <a:lnTo>
                    <a:pt x="0" y="12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 - Page 2">
            <a:extLst>
              <a:ext uri="{FF2B5EF4-FFF2-40B4-BE49-F238E27FC236}">
                <a16:creationId xmlns:a16="http://schemas.microsoft.com/office/drawing/2014/main" id="{E0F1DED5-0F20-3498-2E85-4FE48B6A04EB}"/>
              </a:ext>
            </a:extLst>
          </p:cNvPr>
          <p:cNvGrpSpPr/>
          <p:nvPr/>
        </p:nvGrpSpPr>
        <p:grpSpPr>
          <a:xfrm>
            <a:off x="503766" y="-1"/>
            <a:ext cx="6565780" cy="10693401"/>
            <a:chOff x="503766" y="-1"/>
            <a:chExt cx="6565780" cy="10693401"/>
          </a:xfrm>
        </p:grpSpPr>
        <p:grpSp>
          <p:nvGrpSpPr>
            <p:cNvPr id="24" name="Group 23">
              <a:extLst>
                <a:ext uri="{FF2B5EF4-FFF2-40B4-BE49-F238E27FC236}">
                  <a16:creationId xmlns:a16="http://schemas.microsoft.com/office/drawing/2014/main" id="{4352C131-3AA1-D12B-0340-D86F033B1164}"/>
                </a:ext>
              </a:extLst>
            </p:cNvPr>
            <p:cNvGrpSpPr/>
            <p:nvPr/>
          </p:nvGrpSpPr>
          <p:grpSpPr>
            <a:xfrm>
              <a:off x="5141883" y="8045497"/>
              <a:ext cx="1662117" cy="1890503"/>
              <a:chOff x="5141883" y="8045497"/>
              <a:chExt cx="1662117" cy="1890503"/>
            </a:xfrm>
          </p:grpSpPr>
          <p:sp>
            <p:nvSpPr>
              <p:cNvPr id="18" name="TextBox 18"/>
              <p:cNvSpPr txBox="1"/>
              <p:nvPr/>
            </p:nvSpPr>
            <p:spPr>
              <a:xfrm>
                <a:off x="5141883" y="8315681"/>
                <a:ext cx="1662117" cy="688650"/>
              </a:xfrm>
              <a:prstGeom prst="rect">
                <a:avLst/>
              </a:prstGeom>
            </p:spPr>
            <p:txBody>
              <a:bodyPr lIns="0" tIns="0" rIns="0" bIns="0" rtlCol="0" anchor="t">
                <a:spAutoFit/>
              </a:bodyPr>
              <a:lstStyle/>
              <a:p>
                <a:pPr algn="r">
                  <a:lnSpc>
                    <a:spcPts val="937"/>
                  </a:lnSpc>
                </a:pPr>
                <a:r>
                  <a:rPr lang="en-US" sz="650" dirty="0">
                    <a:solidFill>
                      <a:srgbClr val="1A2F3A"/>
                    </a:solidFill>
                    <a:latin typeface="Nunito Sans"/>
                  </a:rPr>
                  <a:t>The Nightshade family extends heartfelt gratitude for the outpouring of support during this difficult time. Details about memorial services and opportunities to share memories can be found when you scan this QR code</a:t>
                </a:r>
              </a:p>
            </p:txBody>
          </p:sp>
          <p:sp>
            <p:nvSpPr>
              <p:cNvPr id="19" name="TextBox 19"/>
              <p:cNvSpPr txBox="1"/>
              <p:nvPr/>
            </p:nvSpPr>
            <p:spPr>
              <a:xfrm>
                <a:off x="5141883" y="8045497"/>
                <a:ext cx="1662117" cy="209673"/>
              </a:xfrm>
              <a:prstGeom prst="rect">
                <a:avLst/>
              </a:prstGeom>
            </p:spPr>
            <p:txBody>
              <a:bodyPr lIns="0" tIns="0" rIns="0" bIns="0" rtlCol="0" anchor="t">
                <a:spAutoFit/>
              </a:bodyPr>
              <a:lstStyle/>
              <a:p>
                <a:pPr algn="r">
                  <a:lnSpc>
                    <a:spcPts val="1666"/>
                  </a:lnSpc>
                </a:pPr>
                <a:r>
                  <a:rPr lang="en-US" sz="1200" dirty="0">
                    <a:solidFill>
                      <a:srgbClr val="1A2F3A"/>
                    </a:solidFill>
                    <a:latin typeface="Gideon Roman"/>
                  </a:rPr>
                  <a:t>Acknowledgments</a:t>
                </a:r>
              </a:p>
            </p:txBody>
          </p:sp>
          <p:sp>
            <p:nvSpPr>
              <p:cNvPr id="21" name="Freeform 21"/>
              <p:cNvSpPr/>
              <p:nvPr/>
            </p:nvSpPr>
            <p:spPr>
              <a:xfrm>
                <a:off x="6022143" y="9154143"/>
                <a:ext cx="781857" cy="781857"/>
              </a:xfrm>
              <a:custGeom>
                <a:avLst/>
                <a:gdLst/>
                <a:ahLst/>
                <a:cxnLst/>
                <a:rect l="l" t="t" r="r" b="b"/>
                <a:pathLst>
                  <a:path w="1042476" h="1042476">
                    <a:moveTo>
                      <a:pt x="0" y="0"/>
                    </a:moveTo>
                    <a:lnTo>
                      <a:pt x="1042476" y="0"/>
                    </a:lnTo>
                    <a:lnTo>
                      <a:pt x="1042476" y="1042476"/>
                    </a:lnTo>
                    <a:lnTo>
                      <a:pt x="0" y="10424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grpSp>
          <p:nvGrpSpPr>
            <p:cNvPr id="23" name="Group 22">
              <a:extLst>
                <a:ext uri="{FF2B5EF4-FFF2-40B4-BE49-F238E27FC236}">
                  <a16:creationId xmlns:a16="http://schemas.microsoft.com/office/drawing/2014/main" id="{0AD6C596-C3FF-4CD4-DDE8-F8082A18AF35}"/>
                </a:ext>
              </a:extLst>
            </p:cNvPr>
            <p:cNvGrpSpPr/>
            <p:nvPr/>
          </p:nvGrpSpPr>
          <p:grpSpPr>
            <a:xfrm>
              <a:off x="503766" y="-1"/>
              <a:ext cx="1540559" cy="10693401"/>
              <a:chOff x="503766" y="-1"/>
              <a:chExt cx="1540559" cy="10693401"/>
            </a:xfrm>
          </p:grpSpPr>
          <p:sp>
            <p:nvSpPr>
              <p:cNvPr id="2" name="AutoShape 2"/>
              <p:cNvSpPr/>
              <p:nvPr/>
            </p:nvSpPr>
            <p:spPr>
              <a:xfrm flipV="1">
                <a:off x="1274046" y="-1"/>
                <a:ext cx="0" cy="6657175"/>
              </a:xfrm>
              <a:prstGeom prst="line">
                <a:avLst/>
              </a:prstGeom>
              <a:ln w="9525" cap="rnd">
                <a:solidFill>
                  <a:srgbClr val="1A2F3A">
                    <a:alpha val="29804"/>
                  </a:srgbClr>
                </a:solidFill>
                <a:prstDash val="solid"/>
                <a:headEnd type="none" w="sm" len="sm"/>
                <a:tailEnd type="none" w="sm" len="sm"/>
              </a:ln>
            </p:spPr>
            <p:txBody>
              <a:bodyPr/>
              <a:lstStyle/>
              <a:p>
                <a:endParaRPr lang="en-US" dirty="0"/>
              </a:p>
            </p:txBody>
          </p:sp>
          <p:sp>
            <p:nvSpPr>
              <p:cNvPr id="3" name="Freeform 3"/>
              <p:cNvSpPr/>
              <p:nvPr/>
            </p:nvSpPr>
            <p:spPr>
              <a:xfrm>
                <a:off x="503766" y="7324146"/>
                <a:ext cx="1540559" cy="3369254"/>
              </a:xfrm>
              <a:custGeom>
                <a:avLst/>
                <a:gdLst/>
                <a:ahLst/>
                <a:cxnLst/>
                <a:rect l="l" t="t" r="r" b="b"/>
                <a:pathLst>
                  <a:path w="1540559" h="3515800">
                    <a:moveTo>
                      <a:pt x="0" y="0"/>
                    </a:moveTo>
                    <a:lnTo>
                      <a:pt x="1540560" y="0"/>
                    </a:lnTo>
                    <a:lnTo>
                      <a:pt x="1540560" y="3515800"/>
                    </a:lnTo>
                    <a:lnTo>
                      <a:pt x="0" y="3515800"/>
                    </a:lnTo>
                    <a:lnTo>
                      <a:pt x="0" y="0"/>
                    </a:lnTo>
                    <a:close/>
                  </a:path>
                </a:pathLst>
              </a:custGeom>
              <a:blipFill>
                <a:blip r:embed="rId4">
                  <a:alphaModFix amt="50000"/>
                  <a:extLst>
                    <a:ext uri="{96DAC541-7B7A-43D3-8B79-37D633B846F1}">
                      <asvg:svgBlip xmlns:asvg="http://schemas.microsoft.com/office/drawing/2016/SVG/main" r:embed="rId5"/>
                    </a:ext>
                  </a:extLst>
                </a:blip>
                <a:stretch>
                  <a:fillRect b="-4350"/>
                </a:stretch>
              </a:blipFill>
              <a:ln cap="sq">
                <a:noFill/>
                <a:prstDash val="solid"/>
                <a:miter/>
              </a:ln>
            </p:spPr>
            <p:txBody>
              <a:bodyPr/>
              <a:lstStyle/>
              <a:p>
                <a:endParaRPr lang="en-US" dirty="0"/>
              </a:p>
            </p:txBody>
          </p:sp>
        </p:grpSp>
        <p:grpSp>
          <p:nvGrpSpPr>
            <p:cNvPr id="20" name="Group 19">
              <a:extLst>
                <a:ext uri="{FF2B5EF4-FFF2-40B4-BE49-F238E27FC236}">
                  <a16:creationId xmlns:a16="http://schemas.microsoft.com/office/drawing/2014/main" id="{053D36DA-B5E4-743A-4B47-591ABAD58985}"/>
                </a:ext>
              </a:extLst>
            </p:cNvPr>
            <p:cNvGrpSpPr/>
            <p:nvPr/>
          </p:nvGrpSpPr>
          <p:grpSpPr>
            <a:xfrm>
              <a:off x="1978413" y="717900"/>
              <a:ext cx="4825587" cy="5991174"/>
              <a:chOff x="1978413" y="717900"/>
              <a:chExt cx="4825587" cy="5991174"/>
            </a:xfrm>
          </p:grpSpPr>
          <p:sp>
            <p:nvSpPr>
              <p:cNvPr id="4" name="TextBox 4"/>
              <p:cNvSpPr txBox="1"/>
              <p:nvPr/>
            </p:nvSpPr>
            <p:spPr>
              <a:xfrm>
                <a:off x="1978413" y="717900"/>
                <a:ext cx="4412896" cy="656589"/>
              </a:xfrm>
              <a:prstGeom prst="rect">
                <a:avLst/>
              </a:prstGeom>
            </p:spPr>
            <p:txBody>
              <a:bodyPr lIns="0" tIns="0" rIns="0" bIns="0" rtlCol="0" anchor="t">
                <a:spAutoFit/>
              </a:bodyPr>
              <a:lstStyle/>
              <a:p>
                <a:pPr>
                  <a:lnSpc>
                    <a:spcPts val="2660"/>
                  </a:lnSpc>
                </a:pPr>
                <a:r>
                  <a:rPr lang="en-US" sz="1900" dirty="0">
                    <a:solidFill>
                      <a:srgbClr val="1A2F3A"/>
                    </a:solidFill>
                    <a:latin typeface="Gideon Roman"/>
                  </a:rPr>
                  <a:t>In Loving Memory of Elena Nightshade (12.12.1940 - 04.03.2022)</a:t>
                </a:r>
              </a:p>
            </p:txBody>
          </p:sp>
          <p:grpSp>
            <p:nvGrpSpPr>
              <p:cNvPr id="8" name="Group 7">
                <a:extLst>
                  <a:ext uri="{FF2B5EF4-FFF2-40B4-BE49-F238E27FC236}">
                    <a16:creationId xmlns:a16="http://schemas.microsoft.com/office/drawing/2014/main" id="{C02C2729-60F3-3859-60C2-8F8498D1AE05}"/>
                  </a:ext>
                </a:extLst>
              </p:cNvPr>
              <p:cNvGrpSpPr/>
              <p:nvPr/>
            </p:nvGrpSpPr>
            <p:grpSpPr>
              <a:xfrm>
                <a:off x="1978413" y="1917063"/>
                <a:ext cx="4825587" cy="816173"/>
                <a:chOff x="1978413" y="1917063"/>
                <a:chExt cx="4825587" cy="816173"/>
              </a:xfrm>
            </p:grpSpPr>
            <p:sp>
              <p:nvSpPr>
                <p:cNvPr id="6" name="TextBox 6"/>
                <p:cNvSpPr txBox="1"/>
                <p:nvPr/>
              </p:nvSpPr>
              <p:spPr>
                <a:xfrm>
                  <a:off x="1978413" y="2292050"/>
                  <a:ext cx="4825587" cy="441186"/>
                </a:xfrm>
                <a:prstGeom prst="rect">
                  <a:avLst/>
                </a:prstGeom>
              </p:spPr>
              <p:txBody>
                <a:bodyPr lIns="0" tIns="0" rIns="0" bIns="0" rtlCol="0" anchor="t">
                  <a:spAutoFit/>
                </a:bodyPr>
                <a:lstStyle/>
                <a:p>
                  <a:pPr algn="just">
                    <a:lnSpc>
                      <a:spcPts val="1260"/>
                    </a:lnSpc>
                  </a:pPr>
                  <a:r>
                    <a:rPr lang="en-US" sz="900" dirty="0">
                      <a:solidFill>
                        <a:srgbClr val="1A2F3A"/>
                      </a:solidFill>
                      <a:latin typeface="Nunito Sans"/>
                    </a:rPr>
                    <a:t>Elena Nightshade, known affectionately as "Ella" to friends and family, was born on December 12, 1940, in the vibrant city of New York. From an early age, her lively spirit and compassionate nature endeared her to those around her.</a:t>
                  </a:r>
                </a:p>
              </p:txBody>
            </p:sp>
            <p:sp>
              <p:nvSpPr>
                <p:cNvPr id="7" name="TextBox 7"/>
                <p:cNvSpPr txBox="1"/>
                <p:nvPr/>
              </p:nvSpPr>
              <p:spPr>
                <a:xfrm>
                  <a:off x="1978413" y="1917063"/>
                  <a:ext cx="4825587" cy="264094"/>
                </a:xfrm>
                <a:prstGeom prst="rect">
                  <a:avLst/>
                </a:prstGeom>
              </p:spPr>
              <p:txBody>
                <a:bodyPr lIns="0" tIns="0" rIns="0" bIns="0" rtlCol="0" anchor="t">
                  <a:spAutoFit/>
                </a:bodyPr>
                <a:lstStyle/>
                <a:p>
                  <a:pPr>
                    <a:lnSpc>
                      <a:spcPts val="2240"/>
                    </a:lnSpc>
                  </a:pPr>
                  <a:r>
                    <a:rPr lang="en-US" sz="1600" dirty="0">
                      <a:solidFill>
                        <a:srgbClr val="1A2F3A"/>
                      </a:solidFill>
                      <a:latin typeface="Gideon Roman"/>
                    </a:rPr>
                    <a:t>Early Life</a:t>
                  </a:r>
                </a:p>
              </p:txBody>
            </p:sp>
          </p:grpSp>
          <p:grpSp>
            <p:nvGrpSpPr>
              <p:cNvPr id="11" name="Group 10">
                <a:extLst>
                  <a:ext uri="{FF2B5EF4-FFF2-40B4-BE49-F238E27FC236}">
                    <a16:creationId xmlns:a16="http://schemas.microsoft.com/office/drawing/2014/main" id="{997A6283-2E7C-09EB-C73A-B9B769EFB99D}"/>
                  </a:ext>
                </a:extLst>
              </p:cNvPr>
              <p:cNvGrpSpPr/>
              <p:nvPr/>
            </p:nvGrpSpPr>
            <p:grpSpPr>
              <a:xfrm>
                <a:off x="1978413" y="3275810"/>
                <a:ext cx="4825587" cy="663871"/>
                <a:chOff x="1978413" y="3275810"/>
                <a:chExt cx="4825587" cy="663871"/>
              </a:xfrm>
            </p:grpSpPr>
            <p:sp>
              <p:nvSpPr>
                <p:cNvPr id="9" name="TextBox 9"/>
                <p:cNvSpPr txBox="1"/>
                <p:nvPr/>
              </p:nvSpPr>
              <p:spPr>
                <a:xfrm>
                  <a:off x="1978413" y="3650796"/>
                  <a:ext cx="4825587" cy="288885"/>
                </a:xfrm>
                <a:prstGeom prst="rect">
                  <a:avLst/>
                </a:prstGeom>
              </p:spPr>
              <p:txBody>
                <a:bodyPr lIns="0" tIns="0" rIns="0" bIns="0" rtlCol="0" anchor="t">
                  <a:spAutoFit/>
                </a:bodyPr>
                <a:lstStyle/>
                <a:p>
                  <a:pPr algn="just">
                    <a:lnSpc>
                      <a:spcPts val="1260"/>
                    </a:lnSpc>
                  </a:pPr>
                  <a:r>
                    <a:rPr lang="en-US" sz="900" dirty="0">
                      <a:solidFill>
                        <a:srgbClr val="1A2F3A"/>
                      </a:solidFill>
                      <a:latin typeface="Nunito Sans"/>
                    </a:rPr>
                    <a:t>A devoted wife to Elias Hawthorne, Elena was the heart of her family. Together, they built a home filled with love, laughter, and cherished memories. </a:t>
                  </a:r>
                </a:p>
              </p:txBody>
            </p:sp>
            <p:sp>
              <p:nvSpPr>
                <p:cNvPr id="10" name="TextBox 10"/>
                <p:cNvSpPr txBox="1"/>
                <p:nvPr/>
              </p:nvSpPr>
              <p:spPr>
                <a:xfrm>
                  <a:off x="1978413" y="3275810"/>
                  <a:ext cx="4825587" cy="264094"/>
                </a:xfrm>
                <a:prstGeom prst="rect">
                  <a:avLst/>
                </a:prstGeom>
              </p:spPr>
              <p:txBody>
                <a:bodyPr lIns="0" tIns="0" rIns="0" bIns="0" rtlCol="0" anchor="t">
                  <a:spAutoFit/>
                </a:bodyPr>
                <a:lstStyle/>
                <a:p>
                  <a:pPr>
                    <a:lnSpc>
                      <a:spcPts val="2240"/>
                    </a:lnSpc>
                  </a:pPr>
                  <a:r>
                    <a:rPr lang="en-US" sz="1600" dirty="0">
                      <a:solidFill>
                        <a:srgbClr val="1A2F3A"/>
                      </a:solidFill>
                      <a:latin typeface="Gideon Roman"/>
                    </a:rPr>
                    <a:t>Family Life</a:t>
                  </a:r>
                </a:p>
              </p:txBody>
            </p:sp>
          </p:grpSp>
          <p:grpSp>
            <p:nvGrpSpPr>
              <p:cNvPr id="14" name="Group 13">
                <a:extLst>
                  <a:ext uri="{FF2B5EF4-FFF2-40B4-BE49-F238E27FC236}">
                    <a16:creationId xmlns:a16="http://schemas.microsoft.com/office/drawing/2014/main" id="{C3773DCE-5232-6FB2-32F4-36494F99F300}"/>
                  </a:ext>
                </a:extLst>
              </p:cNvPr>
              <p:cNvGrpSpPr/>
              <p:nvPr/>
            </p:nvGrpSpPr>
            <p:grpSpPr>
              <a:xfrm>
                <a:off x="1978413" y="4482255"/>
                <a:ext cx="4825587" cy="868071"/>
                <a:chOff x="1978413" y="4482256"/>
                <a:chExt cx="4825587" cy="868071"/>
              </a:xfrm>
            </p:grpSpPr>
            <p:sp>
              <p:nvSpPr>
                <p:cNvPr id="12" name="TextBox 12"/>
                <p:cNvSpPr txBox="1"/>
                <p:nvPr/>
              </p:nvSpPr>
              <p:spPr>
                <a:xfrm>
                  <a:off x="1978413" y="4857243"/>
                  <a:ext cx="4825587" cy="493084"/>
                </a:xfrm>
                <a:prstGeom prst="rect">
                  <a:avLst/>
                </a:prstGeom>
              </p:spPr>
              <p:txBody>
                <a:bodyPr lIns="0" tIns="0" rIns="0" bIns="0" rtlCol="0" anchor="t">
                  <a:spAutoFit/>
                </a:bodyPr>
                <a:lstStyle/>
                <a:p>
                  <a:pPr algn="just">
                    <a:lnSpc>
                      <a:spcPts val="1260"/>
                    </a:lnSpc>
                  </a:pPr>
                  <a:r>
                    <a:rPr lang="en-US" sz="900" dirty="0">
                      <a:solidFill>
                        <a:srgbClr val="1A2F3A"/>
                      </a:solidFill>
                      <a:latin typeface="Nunito Sans"/>
                    </a:rPr>
                    <a:t>Elena's wisdom and warmth were encapsulated in her insightful words. One of her favorite expressions was, 'Embrace each day with gratitude, for life's true beauty lies in its fleeting moments.'"</a:t>
                  </a:r>
                </a:p>
              </p:txBody>
            </p:sp>
            <p:sp>
              <p:nvSpPr>
                <p:cNvPr id="13" name="TextBox 13"/>
                <p:cNvSpPr txBox="1"/>
                <p:nvPr/>
              </p:nvSpPr>
              <p:spPr>
                <a:xfrm>
                  <a:off x="1978413" y="4482256"/>
                  <a:ext cx="4825587" cy="264094"/>
                </a:xfrm>
                <a:prstGeom prst="rect">
                  <a:avLst/>
                </a:prstGeom>
              </p:spPr>
              <p:txBody>
                <a:bodyPr lIns="0" tIns="0" rIns="0" bIns="0" rtlCol="0" anchor="t">
                  <a:spAutoFit/>
                </a:bodyPr>
                <a:lstStyle/>
                <a:p>
                  <a:pPr>
                    <a:lnSpc>
                      <a:spcPts val="2240"/>
                    </a:lnSpc>
                  </a:pPr>
                  <a:r>
                    <a:rPr lang="en-US" sz="1600" dirty="0">
                      <a:solidFill>
                        <a:srgbClr val="1A2F3A"/>
                      </a:solidFill>
                      <a:latin typeface="Gideon Roman"/>
                    </a:rPr>
                    <a:t>Memorable Quotes</a:t>
                  </a:r>
                </a:p>
              </p:txBody>
            </p:sp>
          </p:grpSp>
          <p:grpSp>
            <p:nvGrpSpPr>
              <p:cNvPr id="17" name="Group 16">
                <a:extLst>
                  <a:ext uri="{FF2B5EF4-FFF2-40B4-BE49-F238E27FC236}">
                    <a16:creationId xmlns:a16="http://schemas.microsoft.com/office/drawing/2014/main" id="{29A25713-747B-B920-4BA1-E5F10A425617}"/>
                  </a:ext>
                </a:extLst>
              </p:cNvPr>
              <p:cNvGrpSpPr/>
              <p:nvPr/>
            </p:nvGrpSpPr>
            <p:grpSpPr>
              <a:xfrm>
                <a:off x="1978413" y="5841003"/>
                <a:ext cx="4825587" cy="868071"/>
                <a:chOff x="1978413" y="5841003"/>
                <a:chExt cx="4825587" cy="868071"/>
              </a:xfrm>
            </p:grpSpPr>
            <p:sp>
              <p:nvSpPr>
                <p:cNvPr id="15" name="TextBox 15"/>
                <p:cNvSpPr txBox="1"/>
                <p:nvPr/>
              </p:nvSpPr>
              <p:spPr>
                <a:xfrm>
                  <a:off x="1978413" y="6215990"/>
                  <a:ext cx="4825587" cy="493084"/>
                </a:xfrm>
                <a:prstGeom prst="rect">
                  <a:avLst/>
                </a:prstGeom>
              </p:spPr>
              <p:txBody>
                <a:bodyPr lIns="0" tIns="0" rIns="0" bIns="0" rtlCol="0" anchor="t">
                  <a:spAutoFit/>
                </a:bodyPr>
                <a:lstStyle/>
                <a:p>
                  <a:pPr algn="just">
                    <a:lnSpc>
                      <a:spcPts val="1260"/>
                    </a:lnSpc>
                  </a:pPr>
                  <a:r>
                    <a:rPr lang="en-US" sz="900" dirty="0">
                      <a:solidFill>
                        <a:srgbClr val="1A2F3A"/>
                      </a:solidFill>
                      <a:latin typeface="Nunito Sans"/>
                    </a:rPr>
                    <a:t>In celebrating Elena Nightshade's life, we honor a remarkable individual who touched the hearts of all who knew her. Her legacy of love, resilience, and compassion will forever live on in the lives she touched.</a:t>
                  </a:r>
                </a:p>
              </p:txBody>
            </p:sp>
            <p:sp>
              <p:nvSpPr>
                <p:cNvPr id="16" name="TextBox 16"/>
                <p:cNvSpPr txBox="1"/>
                <p:nvPr/>
              </p:nvSpPr>
              <p:spPr>
                <a:xfrm>
                  <a:off x="1978413" y="5841003"/>
                  <a:ext cx="4825587" cy="264094"/>
                </a:xfrm>
                <a:prstGeom prst="rect">
                  <a:avLst/>
                </a:prstGeom>
              </p:spPr>
              <p:txBody>
                <a:bodyPr lIns="0" tIns="0" rIns="0" bIns="0" rtlCol="0" anchor="t">
                  <a:spAutoFit/>
                </a:bodyPr>
                <a:lstStyle/>
                <a:p>
                  <a:pPr>
                    <a:lnSpc>
                      <a:spcPts val="2240"/>
                    </a:lnSpc>
                  </a:pPr>
                  <a:r>
                    <a:rPr lang="en-US" sz="1600" dirty="0">
                      <a:solidFill>
                        <a:srgbClr val="1A2F3A"/>
                      </a:solidFill>
                      <a:latin typeface="Gideon Roman"/>
                    </a:rPr>
                    <a:t>Closing Remarks</a:t>
                  </a:r>
                </a:p>
              </p:txBody>
            </p:sp>
          </p:grpSp>
        </p:grpSp>
        <p:sp>
          <p:nvSpPr>
            <p:cNvPr id="22" name="TemplateLAB"/>
            <p:cNvSpPr/>
            <p:nvPr/>
          </p:nvSpPr>
          <p:spPr>
            <a:xfrm rot="5400000">
              <a:off x="6643121" y="9484677"/>
              <a:ext cx="732059" cy="120790"/>
            </a:xfrm>
            <a:custGeom>
              <a:avLst/>
              <a:gdLst/>
              <a:ahLst/>
              <a:cxnLst/>
              <a:rect l="l" t="t" r="r" b="b"/>
              <a:pathLst>
                <a:path w="732059" h="120790">
                  <a:moveTo>
                    <a:pt x="0" y="0"/>
                  </a:moveTo>
                  <a:lnTo>
                    <a:pt x="732060" y="0"/>
                  </a:lnTo>
                  <a:lnTo>
                    <a:pt x="732060" y="120789"/>
                  </a:lnTo>
                  <a:lnTo>
                    <a:pt x="0" y="1207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2 - Page 3">
            <a:extLst>
              <a:ext uri="{FF2B5EF4-FFF2-40B4-BE49-F238E27FC236}">
                <a16:creationId xmlns:a16="http://schemas.microsoft.com/office/drawing/2014/main" id="{9D9FAC42-45F1-2FF3-52EB-2C509DBC9369}"/>
              </a:ext>
            </a:extLst>
          </p:cNvPr>
          <p:cNvGrpSpPr/>
          <p:nvPr/>
        </p:nvGrpSpPr>
        <p:grpSpPr>
          <a:xfrm>
            <a:off x="952853" y="-582113"/>
            <a:ext cx="6994694" cy="10967506"/>
            <a:chOff x="952853" y="-582113"/>
            <a:chExt cx="6994694" cy="10967506"/>
          </a:xfrm>
        </p:grpSpPr>
        <p:sp>
          <p:nvSpPr>
            <p:cNvPr id="27" name="Freeform: Shape 26">
              <a:extLst>
                <a:ext uri="{FF2B5EF4-FFF2-40B4-BE49-F238E27FC236}">
                  <a16:creationId xmlns:a16="http://schemas.microsoft.com/office/drawing/2014/main" id="{6B821853-60F8-07AC-7D36-CEDC0F50CE2D}"/>
                </a:ext>
              </a:extLst>
            </p:cNvPr>
            <p:cNvSpPr/>
            <p:nvPr/>
          </p:nvSpPr>
          <p:spPr>
            <a:xfrm rot="-7006200" flipH="1">
              <a:off x="5454481" y="75987"/>
              <a:ext cx="3151165" cy="1834966"/>
            </a:xfrm>
            <a:custGeom>
              <a:avLst/>
              <a:gdLst>
                <a:gd name="connsiteX0" fmla="*/ 0 w 3151165"/>
                <a:gd name="connsiteY0" fmla="*/ 0 h 1834966"/>
                <a:gd name="connsiteX1" fmla="*/ 925703 w 3151165"/>
                <a:gd name="connsiteY1" fmla="*/ 1834966 h 1834966"/>
                <a:gd name="connsiteX2" fmla="*/ 3151165 w 3151165"/>
                <a:gd name="connsiteY2" fmla="*/ 712267 h 1834966"/>
                <a:gd name="connsiteX3" fmla="*/ 3151165 w 3151165"/>
                <a:gd name="connsiteY3" fmla="*/ 0 h 1834966"/>
              </a:gdLst>
              <a:ahLst/>
              <a:cxnLst>
                <a:cxn ang="0">
                  <a:pos x="connsiteX0" y="connsiteY0"/>
                </a:cxn>
                <a:cxn ang="0">
                  <a:pos x="connsiteX1" y="connsiteY1"/>
                </a:cxn>
                <a:cxn ang="0">
                  <a:pos x="connsiteX2" y="connsiteY2"/>
                </a:cxn>
                <a:cxn ang="0">
                  <a:pos x="connsiteX3" y="connsiteY3"/>
                </a:cxn>
              </a:cxnLst>
              <a:rect l="l" t="t" r="r" b="b"/>
              <a:pathLst>
                <a:path w="3151165" h="1834966">
                  <a:moveTo>
                    <a:pt x="0" y="0"/>
                  </a:moveTo>
                  <a:lnTo>
                    <a:pt x="925703" y="1834966"/>
                  </a:lnTo>
                  <a:lnTo>
                    <a:pt x="3151165" y="712267"/>
                  </a:lnTo>
                  <a:lnTo>
                    <a:pt x="3151165" y="0"/>
                  </a:lnTo>
                  <a:close/>
                </a:path>
              </a:pathLst>
            </a:custGeom>
            <a:blipFill>
              <a:blip r:embed="rId2">
                <a:alphaModFix amt="50000"/>
                <a:extLst>
                  <a:ext uri="{96DAC541-7B7A-43D3-8B79-37D633B846F1}">
                    <asvg:svgBlip xmlns:asvg="http://schemas.microsoft.com/office/drawing/2016/SVG/main" r:embed="rId3"/>
                  </a:ext>
                </a:extLst>
              </a:blip>
              <a:stretch>
                <a:fillRect l="-13333"/>
              </a:stretch>
            </a:blipFill>
            <a:ln cap="sq">
              <a:noFill/>
              <a:prstDash val="solid"/>
              <a:miter/>
            </a:ln>
          </p:spPr>
          <p:txBody>
            <a:bodyPr wrap="square">
              <a:noAutofit/>
            </a:bodyPr>
            <a:lstStyle/>
            <a:p>
              <a:endParaRPr lang="en-US" dirty="0"/>
            </a:p>
          </p:txBody>
        </p:sp>
        <p:grpSp>
          <p:nvGrpSpPr>
            <p:cNvPr id="61" name="Group 60">
              <a:extLst>
                <a:ext uri="{FF2B5EF4-FFF2-40B4-BE49-F238E27FC236}">
                  <a16:creationId xmlns:a16="http://schemas.microsoft.com/office/drawing/2014/main" id="{7DCFD9BC-532D-7AA6-5016-83E5FB8C8AA5}"/>
                </a:ext>
              </a:extLst>
            </p:cNvPr>
            <p:cNvGrpSpPr/>
            <p:nvPr/>
          </p:nvGrpSpPr>
          <p:grpSpPr>
            <a:xfrm>
              <a:off x="1134701" y="3394453"/>
              <a:ext cx="5290597" cy="5272005"/>
              <a:chOff x="1134701" y="3394453"/>
              <a:chExt cx="5290597" cy="5272005"/>
            </a:xfrm>
          </p:grpSpPr>
          <p:sp>
            <p:nvSpPr>
              <p:cNvPr id="9" name="AutoShape 9"/>
              <p:cNvSpPr/>
              <p:nvPr/>
            </p:nvSpPr>
            <p:spPr>
              <a:xfrm>
                <a:off x="1134701" y="3394453"/>
                <a:ext cx="5290597" cy="0"/>
              </a:xfrm>
              <a:prstGeom prst="line">
                <a:avLst/>
              </a:prstGeom>
              <a:ln w="9525" cap="rnd">
                <a:solidFill>
                  <a:srgbClr val="1A2F3A">
                    <a:alpha val="29804"/>
                  </a:srgbClr>
                </a:solidFill>
                <a:prstDash val="solid"/>
                <a:headEnd type="none" w="sm" len="sm"/>
                <a:tailEnd type="none" w="sm" len="sm"/>
              </a:ln>
            </p:spPr>
            <p:txBody>
              <a:bodyPr/>
              <a:lstStyle/>
              <a:p>
                <a:endParaRPr lang="en-US" dirty="0"/>
              </a:p>
            </p:txBody>
          </p:sp>
          <p:sp>
            <p:nvSpPr>
              <p:cNvPr id="10" name="AutoShape 10"/>
              <p:cNvSpPr/>
              <p:nvPr/>
            </p:nvSpPr>
            <p:spPr>
              <a:xfrm flipV="1">
                <a:off x="3780000" y="3394453"/>
                <a:ext cx="0" cy="3991996"/>
              </a:xfrm>
              <a:prstGeom prst="line">
                <a:avLst/>
              </a:prstGeom>
              <a:ln w="9525" cap="rnd">
                <a:solidFill>
                  <a:srgbClr val="1A2F3A">
                    <a:alpha val="29804"/>
                  </a:srgbClr>
                </a:solidFill>
                <a:prstDash val="solid"/>
                <a:headEnd type="none" w="sm" len="sm"/>
                <a:tailEnd type="none" w="sm" len="sm"/>
              </a:ln>
            </p:spPr>
            <p:txBody>
              <a:bodyPr/>
              <a:lstStyle/>
              <a:p>
                <a:endParaRPr lang="en-US" dirty="0"/>
              </a:p>
            </p:txBody>
          </p:sp>
          <p:sp>
            <p:nvSpPr>
              <p:cNvPr id="11" name="AutoShape 11"/>
              <p:cNvSpPr/>
              <p:nvPr/>
            </p:nvSpPr>
            <p:spPr>
              <a:xfrm>
                <a:off x="1134701" y="8666458"/>
                <a:ext cx="5290597" cy="0"/>
              </a:xfrm>
              <a:prstGeom prst="line">
                <a:avLst/>
              </a:prstGeom>
              <a:ln w="9525" cap="rnd">
                <a:solidFill>
                  <a:srgbClr val="1A2F3A">
                    <a:alpha val="29804"/>
                  </a:srgbClr>
                </a:solidFill>
                <a:prstDash val="solid"/>
                <a:headEnd type="none" w="sm" len="sm"/>
                <a:tailEnd type="none" w="sm" len="sm"/>
              </a:ln>
            </p:spPr>
            <p:txBody>
              <a:bodyPr/>
              <a:lstStyle/>
              <a:p>
                <a:endParaRPr lang="en-US" dirty="0"/>
              </a:p>
            </p:txBody>
          </p:sp>
          <p:sp>
            <p:nvSpPr>
              <p:cNvPr id="12" name="AutoShape 12"/>
              <p:cNvSpPr/>
              <p:nvPr/>
            </p:nvSpPr>
            <p:spPr>
              <a:xfrm>
                <a:off x="1134701" y="7386449"/>
                <a:ext cx="5290597" cy="0"/>
              </a:xfrm>
              <a:prstGeom prst="line">
                <a:avLst/>
              </a:prstGeom>
              <a:ln w="9525" cap="rnd">
                <a:solidFill>
                  <a:srgbClr val="1A2F3A">
                    <a:alpha val="29804"/>
                  </a:srgbClr>
                </a:solidFill>
                <a:prstDash val="solid"/>
                <a:headEnd type="none" w="sm" len="sm"/>
                <a:tailEnd type="none" w="sm" len="sm"/>
              </a:ln>
            </p:spPr>
            <p:txBody>
              <a:bodyPr/>
              <a:lstStyle/>
              <a:p>
                <a:endParaRPr lang="en-US" dirty="0"/>
              </a:p>
            </p:txBody>
          </p:sp>
        </p:grpSp>
        <p:grpSp>
          <p:nvGrpSpPr>
            <p:cNvPr id="62" name="Group 61">
              <a:extLst>
                <a:ext uri="{FF2B5EF4-FFF2-40B4-BE49-F238E27FC236}">
                  <a16:creationId xmlns:a16="http://schemas.microsoft.com/office/drawing/2014/main" id="{FC10DA1B-6FB4-6137-7DE7-69D1A73F6717}"/>
                </a:ext>
              </a:extLst>
            </p:cNvPr>
            <p:cNvGrpSpPr/>
            <p:nvPr/>
          </p:nvGrpSpPr>
          <p:grpSpPr>
            <a:xfrm>
              <a:off x="952853" y="3963436"/>
              <a:ext cx="5655696" cy="5576335"/>
              <a:chOff x="952853" y="3963436"/>
              <a:chExt cx="5655696" cy="5576335"/>
            </a:xfrm>
          </p:grpSpPr>
          <p:grpSp>
            <p:nvGrpSpPr>
              <p:cNvPr id="56" name="Group 55">
                <a:extLst>
                  <a:ext uri="{FF2B5EF4-FFF2-40B4-BE49-F238E27FC236}">
                    <a16:creationId xmlns:a16="http://schemas.microsoft.com/office/drawing/2014/main" id="{6CFFE28B-CCCB-9DF9-8943-30E1796E0CC6}"/>
                  </a:ext>
                </a:extLst>
              </p:cNvPr>
              <p:cNvGrpSpPr/>
              <p:nvPr/>
            </p:nvGrpSpPr>
            <p:grpSpPr>
              <a:xfrm>
                <a:off x="952853" y="3963436"/>
                <a:ext cx="5655696" cy="610804"/>
                <a:chOff x="952853" y="3984554"/>
                <a:chExt cx="5655696" cy="610804"/>
              </a:xfrm>
            </p:grpSpPr>
            <p:sp>
              <p:nvSpPr>
                <p:cNvPr id="4" name="TextBox 4"/>
                <p:cNvSpPr txBox="1"/>
                <p:nvPr/>
              </p:nvSpPr>
              <p:spPr>
                <a:xfrm>
                  <a:off x="952853" y="4270978"/>
                  <a:ext cx="2655841" cy="324380"/>
                </a:xfrm>
                <a:prstGeom prst="rect">
                  <a:avLst/>
                </a:prstGeom>
              </p:spPr>
              <p:txBody>
                <a:bodyPr lIns="0" tIns="0" rIns="0" bIns="0" rtlCol="0" anchor="t">
                  <a:spAutoFit/>
                </a:bodyPr>
                <a:lstStyle/>
                <a:p>
                  <a:pPr algn="ctr">
                    <a:lnSpc>
                      <a:spcPts val="1399"/>
                    </a:lnSpc>
                  </a:pPr>
                  <a:r>
                    <a:rPr lang="en-US" sz="999" dirty="0">
                      <a:solidFill>
                        <a:srgbClr val="000001"/>
                      </a:solidFill>
                      <a:latin typeface="Nunito Sans Light"/>
                    </a:rPr>
                    <a:t>11:00 AM Sunday</a:t>
                  </a:r>
                </a:p>
                <a:p>
                  <a:pPr marL="0" lvl="1" indent="0" algn="ctr">
                    <a:lnSpc>
                      <a:spcPts val="1399"/>
                    </a:lnSpc>
                    <a:spcBef>
                      <a:spcPct val="0"/>
                    </a:spcBef>
                  </a:pPr>
                  <a:r>
                    <a:rPr lang="en-US" sz="999" dirty="0">
                      <a:solidFill>
                        <a:srgbClr val="000001"/>
                      </a:solidFill>
                      <a:latin typeface="Nunito Sans Light"/>
                    </a:rPr>
                    <a:t>4th of February 2024</a:t>
                  </a:r>
                </a:p>
              </p:txBody>
            </p:sp>
            <p:sp>
              <p:nvSpPr>
                <p:cNvPr id="5" name="TextBox 5"/>
                <p:cNvSpPr txBox="1"/>
                <p:nvPr/>
              </p:nvSpPr>
              <p:spPr>
                <a:xfrm>
                  <a:off x="952853" y="3984554"/>
                  <a:ext cx="2655841" cy="209517"/>
                </a:xfrm>
                <a:prstGeom prst="rect">
                  <a:avLst/>
                </a:prstGeom>
              </p:spPr>
              <p:txBody>
                <a:bodyPr lIns="0" tIns="0" rIns="0" bIns="0" rtlCol="0" anchor="t">
                  <a:spAutoFit/>
                </a:bodyPr>
                <a:lstStyle/>
                <a:p>
                  <a:pPr marL="0" lvl="1" indent="0" algn="ctr">
                    <a:lnSpc>
                      <a:spcPts val="1680"/>
                    </a:lnSpc>
                  </a:pPr>
                  <a:r>
                    <a:rPr lang="en-US" sz="1400" spc="140" dirty="0">
                      <a:solidFill>
                        <a:srgbClr val="000001"/>
                      </a:solidFill>
                      <a:latin typeface="Gideon Roman"/>
                    </a:rPr>
                    <a:t>DATE &amp; TIME</a:t>
                  </a:r>
                </a:p>
              </p:txBody>
            </p:sp>
            <p:sp>
              <p:nvSpPr>
                <p:cNvPr id="6" name="TextBox 6"/>
                <p:cNvSpPr txBox="1"/>
                <p:nvPr/>
              </p:nvSpPr>
              <p:spPr>
                <a:xfrm>
                  <a:off x="3947369" y="4270978"/>
                  <a:ext cx="2661180" cy="324380"/>
                </a:xfrm>
                <a:prstGeom prst="rect">
                  <a:avLst/>
                </a:prstGeom>
              </p:spPr>
              <p:txBody>
                <a:bodyPr lIns="0" tIns="0" rIns="0" bIns="0" rtlCol="0" anchor="t">
                  <a:spAutoFit/>
                </a:bodyPr>
                <a:lstStyle/>
                <a:p>
                  <a:pPr marL="0" lvl="1" indent="0" algn="ctr">
                    <a:lnSpc>
                      <a:spcPts val="1399"/>
                    </a:lnSpc>
                    <a:spcBef>
                      <a:spcPct val="0"/>
                    </a:spcBef>
                  </a:pPr>
                  <a:r>
                    <a:rPr lang="en-US" sz="999" u="none" strike="noStrike" dirty="0">
                      <a:solidFill>
                        <a:srgbClr val="000001"/>
                      </a:solidFill>
                      <a:latin typeface="Nunito Sans Light"/>
                    </a:rPr>
                    <a:t>Bennington Memorial </a:t>
                  </a:r>
                </a:p>
                <a:p>
                  <a:pPr marL="0" lvl="1" indent="0" algn="ctr">
                    <a:lnSpc>
                      <a:spcPts val="1399"/>
                    </a:lnSpc>
                    <a:spcBef>
                      <a:spcPct val="0"/>
                    </a:spcBef>
                  </a:pPr>
                  <a:r>
                    <a:rPr lang="en-US" sz="999" u="none" strike="noStrike" dirty="0">
                      <a:solidFill>
                        <a:srgbClr val="000001"/>
                      </a:solidFill>
                      <a:latin typeface="Nunito Sans Light"/>
                    </a:rPr>
                    <a:t>Gardens</a:t>
                  </a:r>
                </a:p>
              </p:txBody>
            </p:sp>
            <p:sp>
              <p:nvSpPr>
                <p:cNvPr id="7" name="TextBox 7"/>
                <p:cNvSpPr txBox="1"/>
                <p:nvPr/>
              </p:nvSpPr>
              <p:spPr>
                <a:xfrm>
                  <a:off x="3947369" y="3984554"/>
                  <a:ext cx="2661180" cy="209517"/>
                </a:xfrm>
                <a:prstGeom prst="rect">
                  <a:avLst/>
                </a:prstGeom>
              </p:spPr>
              <p:txBody>
                <a:bodyPr lIns="0" tIns="0" rIns="0" bIns="0" rtlCol="0" anchor="t">
                  <a:spAutoFit/>
                </a:bodyPr>
                <a:lstStyle/>
                <a:p>
                  <a:pPr marL="0" lvl="1" indent="0" algn="ctr">
                    <a:lnSpc>
                      <a:spcPts val="1680"/>
                    </a:lnSpc>
                  </a:pPr>
                  <a:r>
                    <a:rPr lang="en-US" sz="1400" spc="140" dirty="0">
                      <a:solidFill>
                        <a:srgbClr val="000001"/>
                      </a:solidFill>
                      <a:latin typeface="Gideon Roman"/>
                    </a:rPr>
                    <a:t>LOCATION</a:t>
                  </a:r>
                </a:p>
              </p:txBody>
            </p:sp>
          </p:grpSp>
          <p:grpSp>
            <p:nvGrpSpPr>
              <p:cNvPr id="55" name="Group 54">
                <a:extLst>
                  <a:ext uri="{FF2B5EF4-FFF2-40B4-BE49-F238E27FC236}">
                    <a16:creationId xmlns:a16="http://schemas.microsoft.com/office/drawing/2014/main" id="{8F95BE34-2D22-74E9-F890-E2BDBD66CE67}"/>
                  </a:ext>
                </a:extLst>
              </p:cNvPr>
              <p:cNvGrpSpPr/>
              <p:nvPr/>
            </p:nvGrpSpPr>
            <p:grpSpPr>
              <a:xfrm>
                <a:off x="952853" y="5143223"/>
                <a:ext cx="5655696" cy="447335"/>
                <a:chOff x="952853" y="5168083"/>
                <a:chExt cx="5655696" cy="447335"/>
              </a:xfrm>
            </p:grpSpPr>
            <p:sp>
              <p:nvSpPr>
                <p:cNvPr id="15" name="TextBox 15"/>
                <p:cNvSpPr txBox="1"/>
                <p:nvPr/>
              </p:nvSpPr>
              <p:spPr>
                <a:xfrm>
                  <a:off x="952853" y="5462357"/>
                  <a:ext cx="2655841" cy="153061"/>
                </a:xfrm>
                <a:prstGeom prst="rect">
                  <a:avLst/>
                </a:prstGeom>
              </p:spPr>
              <p:txBody>
                <a:bodyPr lIns="0" tIns="0" rIns="0" bIns="0" rtlCol="0" anchor="t">
                  <a:spAutoFit/>
                </a:bodyPr>
                <a:lstStyle/>
                <a:p>
                  <a:pPr marL="0" lvl="1" indent="0" algn="ctr">
                    <a:lnSpc>
                      <a:spcPts val="1399"/>
                    </a:lnSpc>
                    <a:spcBef>
                      <a:spcPct val="0"/>
                    </a:spcBef>
                  </a:pPr>
                  <a:r>
                    <a:rPr lang="en-US" sz="999" u="none" strike="noStrike" dirty="0">
                      <a:solidFill>
                        <a:srgbClr val="000001"/>
                      </a:solidFill>
                      <a:latin typeface="Nunito Sans Light"/>
                    </a:rPr>
                    <a:t>Alexander Hawthorne</a:t>
                  </a:r>
                </a:p>
              </p:txBody>
            </p:sp>
            <p:sp>
              <p:nvSpPr>
                <p:cNvPr id="16" name="TextBox 16"/>
                <p:cNvSpPr txBox="1"/>
                <p:nvPr/>
              </p:nvSpPr>
              <p:spPr>
                <a:xfrm>
                  <a:off x="952853" y="5175933"/>
                  <a:ext cx="2655841" cy="209517"/>
                </a:xfrm>
                <a:prstGeom prst="rect">
                  <a:avLst/>
                </a:prstGeom>
              </p:spPr>
              <p:txBody>
                <a:bodyPr lIns="0" tIns="0" rIns="0" bIns="0" rtlCol="0" anchor="t">
                  <a:spAutoFit/>
                </a:bodyPr>
                <a:lstStyle/>
                <a:p>
                  <a:pPr marL="0" lvl="1" indent="0" algn="ctr">
                    <a:lnSpc>
                      <a:spcPts val="1680"/>
                    </a:lnSpc>
                  </a:pPr>
                  <a:r>
                    <a:rPr lang="en-US" sz="1400" spc="140" dirty="0">
                      <a:solidFill>
                        <a:srgbClr val="000001"/>
                      </a:solidFill>
                      <a:latin typeface="Gideon Roman"/>
                    </a:rPr>
                    <a:t>OPENING PRAYER</a:t>
                  </a:r>
                </a:p>
              </p:txBody>
            </p:sp>
            <p:sp>
              <p:nvSpPr>
                <p:cNvPr id="17" name="TextBox 17"/>
                <p:cNvSpPr txBox="1"/>
                <p:nvPr/>
              </p:nvSpPr>
              <p:spPr>
                <a:xfrm>
                  <a:off x="3947369" y="5462357"/>
                  <a:ext cx="2661180" cy="153061"/>
                </a:xfrm>
                <a:prstGeom prst="rect">
                  <a:avLst/>
                </a:prstGeom>
              </p:spPr>
              <p:txBody>
                <a:bodyPr lIns="0" tIns="0" rIns="0" bIns="0" rtlCol="0" anchor="t">
                  <a:spAutoFit/>
                </a:bodyPr>
                <a:lstStyle/>
                <a:p>
                  <a:pPr marL="0" lvl="1" indent="0" algn="ctr">
                    <a:lnSpc>
                      <a:spcPts val="1399"/>
                    </a:lnSpc>
                    <a:spcBef>
                      <a:spcPct val="0"/>
                    </a:spcBef>
                  </a:pPr>
                  <a:r>
                    <a:rPr lang="en-US" sz="999" u="none" strike="noStrike" dirty="0">
                      <a:solidFill>
                        <a:srgbClr val="000001"/>
                      </a:solidFill>
                      <a:latin typeface="Nunito Sans Light"/>
                    </a:rPr>
                    <a:t>Alexander Hawthorne</a:t>
                  </a:r>
                </a:p>
              </p:txBody>
            </p:sp>
            <p:sp>
              <p:nvSpPr>
                <p:cNvPr id="18" name="TextBox 18"/>
                <p:cNvSpPr txBox="1"/>
                <p:nvPr/>
              </p:nvSpPr>
              <p:spPr>
                <a:xfrm>
                  <a:off x="3947369" y="5168083"/>
                  <a:ext cx="2661180" cy="217367"/>
                </a:xfrm>
                <a:prstGeom prst="rect">
                  <a:avLst/>
                </a:prstGeom>
              </p:spPr>
              <p:txBody>
                <a:bodyPr lIns="0" tIns="0" rIns="0" bIns="0" rtlCol="0" anchor="t">
                  <a:spAutoFit/>
                </a:bodyPr>
                <a:lstStyle>
                  <a:defPPr>
                    <a:defRPr lang="en-US"/>
                  </a:defPPr>
                  <a:lvl2pPr marL="0" lvl="1" indent="0" algn="ctr">
                    <a:lnSpc>
                      <a:spcPts val="1680"/>
                    </a:lnSpc>
                    <a:defRPr sz="1400" spc="140">
                      <a:solidFill>
                        <a:srgbClr val="000001"/>
                      </a:solidFill>
                      <a:latin typeface="Gideon Roman"/>
                    </a:defRPr>
                  </a:lvl2pPr>
                </a:lstStyle>
                <a:p>
                  <a:pPr lvl="1"/>
                  <a:r>
                    <a:rPr lang="en-US" dirty="0"/>
                    <a:t>CLOSING PRAYER</a:t>
                  </a:r>
                </a:p>
              </p:txBody>
            </p:sp>
          </p:grpSp>
          <p:grpSp>
            <p:nvGrpSpPr>
              <p:cNvPr id="54" name="Group 53">
                <a:extLst>
                  <a:ext uri="{FF2B5EF4-FFF2-40B4-BE49-F238E27FC236}">
                    <a16:creationId xmlns:a16="http://schemas.microsoft.com/office/drawing/2014/main" id="{42D7BA11-FF0F-A17A-FD0F-DDAE3EC3730F}"/>
                  </a:ext>
                </a:extLst>
              </p:cNvPr>
              <p:cNvGrpSpPr/>
              <p:nvPr/>
            </p:nvGrpSpPr>
            <p:grpSpPr>
              <a:xfrm>
                <a:off x="952853" y="6159541"/>
                <a:ext cx="5655696" cy="657926"/>
                <a:chOff x="952853" y="6195995"/>
                <a:chExt cx="5655696" cy="657926"/>
              </a:xfrm>
            </p:grpSpPr>
            <p:sp>
              <p:nvSpPr>
                <p:cNvPr id="20" name="TextBox 20"/>
                <p:cNvSpPr txBox="1"/>
                <p:nvPr/>
              </p:nvSpPr>
              <p:spPr>
                <a:xfrm>
                  <a:off x="952853" y="6700859"/>
                  <a:ext cx="2655841" cy="153062"/>
                </a:xfrm>
                <a:prstGeom prst="rect">
                  <a:avLst/>
                </a:prstGeom>
              </p:spPr>
              <p:txBody>
                <a:bodyPr lIns="0" tIns="0" rIns="0" bIns="0" rtlCol="0" anchor="t">
                  <a:spAutoFit/>
                </a:bodyPr>
                <a:lstStyle/>
                <a:p>
                  <a:pPr marL="0" lvl="1" indent="0" algn="ctr">
                    <a:lnSpc>
                      <a:spcPts val="1399"/>
                    </a:lnSpc>
                    <a:spcBef>
                      <a:spcPct val="0"/>
                    </a:spcBef>
                  </a:pPr>
                  <a:r>
                    <a:rPr lang="en-US" sz="999" dirty="0">
                      <a:solidFill>
                        <a:srgbClr val="000001"/>
                      </a:solidFill>
                      <a:latin typeface="Nunito Sans Light"/>
                    </a:rPr>
                    <a:t>Event Elegance Enforcers</a:t>
                  </a:r>
                </a:p>
              </p:txBody>
            </p:sp>
            <p:sp>
              <p:nvSpPr>
                <p:cNvPr id="21" name="TextBox 21"/>
                <p:cNvSpPr txBox="1"/>
                <p:nvPr/>
              </p:nvSpPr>
              <p:spPr>
                <a:xfrm>
                  <a:off x="952853" y="6195995"/>
                  <a:ext cx="2655841" cy="419034"/>
                </a:xfrm>
                <a:prstGeom prst="rect">
                  <a:avLst/>
                </a:prstGeom>
              </p:spPr>
              <p:txBody>
                <a:bodyPr lIns="0" tIns="0" rIns="0" bIns="0" rtlCol="0" anchor="t">
                  <a:spAutoFit/>
                </a:bodyPr>
                <a:lstStyle/>
                <a:p>
                  <a:pPr marL="0" lvl="1" indent="0" algn="ctr">
                    <a:lnSpc>
                      <a:spcPts val="1680"/>
                    </a:lnSpc>
                  </a:pPr>
                  <a:r>
                    <a:rPr lang="en-US" sz="1400" spc="140" dirty="0">
                      <a:solidFill>
                        <a:srgbClr val="000001"/>
                      </a:solidFill>
                      <a:latin typeface="Gideon Roman"/>
                    </a:rPr>
                    <a:t>CEREMONY COORDINATOR</a:t>
                  </a:r>
                </a:p>
              </p:txBody>
            </p:sp>
            <p:sp>
              <p:nvSpPr>
                <p:cNvPr id="22" name="TextBox 22"/>
                <p:cNvSpPr txBox="1"/>
                <p:nvPr/>
              </p:nvSpPr>
              <p:spPr>
                <a:xfrm>
                  <a:off x="3947369" y="6700859"/>
                  <a:ext cx="2661180" cy="153062"/>
                </a:xfrm>
                <a:prstGeom prst="rect">
                  <a:avLst/>
                </a:prstGeom>
              </p:spPr>
              <p:txBody>
                <a:bodyPr lIns="0" tIns="0" rIns="0" bIns="0" rtlCol="0" anchor="t">
                  <a:spAutoFit/>
                </a:bodyPr>
                <a:lstStyle/>
                <a:p>
                  <a:pPr marL="0" lvl="1" indent="0" algn="ctr">
                    <a:lnSpc>
                      <a:spcPts val="1399"/>
                    </a:lnSpc>
                    <a:spcBef>
                      <a:spcPct val="0"/>
                    </a:spcBef>
                  </a:pPr>
                  <a:r>
                    <a:rPr lang="en-US" sz="999" dirty="0">
                      <a:solidFill>
                        <a:srgbClr val="000001"/>
                      </a:solidFill>
                      <a:latin typeface="Nunito Sans Light"/>
                    </a:rPr>
                    <a:t>Floral Harmony Bureau</a:t>
                  </a:r>
                </a:p>
              </p:txBody>
            </p:sp>
            <p:sp>
              <p:nvSpPr>
                <p:cNvPr id="23" name="TextBox 23"/>
                <p:cNvSpPr txBox="1"/>
                <p:nvPr/>
              </p:nvSpPr>
              <p:spPr>
                <a:xfrm>
                  <a:off x="3947369" y="6195995"/>
                  <a:ext cx="2661180" cy="419034"/>
                </a:xfrm>
                <a:prstGeom prst="rect">
                  <a:avLst/>
                </a:prstGeom>
              </p:spPr>
              <p:txBody>
                <a:bodyPr lIns="0" tIns="0" rIns="0" bIns="0" rtlCol="0" anchor="t">
                  <a:spAutoFit/>
                </a:bodyPr>
                <a:lstStyle/>
                <a:p>
                  <a:pPr algn="ctr">
                    <a:lnSpc>
                      <a:spcPts val="1680"/>
                    </a:lnSpc>
                  </a:pPr>
                  <a:r>
                    <a:rPr lang="en-US" sz="1400" spc="140" dirty="0">
                      <a:solidFill>
                        <a:srgbClr val="000001"/>
                      </a:solidFill>
                      <a:latin typeface="Gideon Roman"/>
                    </a:rPr>
                    <a:t>FLORAL AND </a:t>
                  </a:r>
                </a:p>
                <a:p>
                  <a:pPr marL="0" lvl="1" indent="0" algn="ctr">
                    <a:lnSpc>
                      <a:spcPts val="1680"/>
                    </a:lnSpc>
                  </a:pPr>
                  <a:r>
                    <a:rPr lang="en-US" sz="1400" spc="140" dirty="0">
                      <a:solidFill>
                        <a:srgbClr val="000001"/>
                      </a:solidFill>
                      <a:latin typeface="Gideon Roman"/>
                    </a:rPr>
                    <a:t>DECOR UNIT</a:t>
                  </a:r>
                </a:p>
              </p:txBody>
            </p:sp>
          </p:grpSp>
          <p:grpSp>
            <p:nvGrpSpPr>
              <p:cNvPr id="58" name="Group 57">
                <a:extLst>
                  <a:ext uri="{FF2B5EF4-FFF2-40B4-BE49-F238E27FC236}">
                    <a16:creationId xmlns:a16="http://schemas.microsoft.com/office/drawing/2014/main" id="{6B9A13A5-DF6E-5A34-471F-934E40D6DCD2}"/>
                  </a:ext>
                </a:extLst>
              </p:cNvPr>
              <p:cNvGrpSpPr/>
              <p:nvPr/>
            </p:nvGrpSpPr>
            <p:grpSpPr>
              <a:xfrm>
                <a:off x="1238545" y="7806710"/>
                <a:ext cx="5082910" cy="439486"/>
                <a:chOff x="1238545" y="7820277"/>
                <a:chExt cx="5082910" cy="439486"/>
              </a:xfrm>
            </p:grpSpPr>
            <p:sp>
              <p:nvSpPr>
                <p:cNvPr id="25" name="TextBox 25"/>
                <p:cNvSpPr txBox="1"/>
                <p:nvPr/>
              </p:nvSpPr>
              <p:spPr>
                <a:xfrm>
                  <a:off x="1238545" y="7820277"/>
                  <a:ext cx="5082910" cy="209517"/>
                </a:xfrm>
                <a:prstGeom prst="rect">
                  <a:avLst/>
                </a:prstGeom>
              </p:spPr>
              <p:txBody>
                <a:bodyPr lIns="0" tIns="0" rIns="0" bIns="0" rtlCol="0" anchor="t">
                  <a:spAutoFit/>
                </a:bodyPr>
                <a:lstStyle/>
                <a:p>
                  <a:pPr marL="0" lvl="1" indent="0" algn="ctr">
                    <a:lnSpc>
                      <a:spcPts val="1680"/>
                    </a:lnSpc>
                  </a:pPr>
                  <a:r>
                    <a:rPr lang="en-US" sz="1400" spc="140" dirty="0">
                      <a:solidFill>
                        <a:srgbClr val="000001"/>
                      </a:solidFill>
                      <a:latin typeface="Gideon Roman"/>
                    </a:rPr>
                    <a:t>ARRANGING A RECEPTION</a:t>
                  </a:r>
                </a:p>
              </p:txBody>
            </p:sp>
            <p:sp>
              <p:nvSpPr>
                <p:cNvPr id="26" name="TextBox 26"/>
                <p:cNvSpPr txBox="1"/>
                <p:nvPr/>
              </p:nvSpPr>
              <p:spPr>
                <a:xfrm>
                  <a:off x="2118266" y="8106701"/>
                  <a:ext cx="3323467" cy="153062"/>
                </a:xfrm>
                <a:prstGeom prst="rect">
                  <a:avLst/>
                </a:prstGeom>
              </p:spPr>
              <p:txBody>
                <a:bodyPr lIns="0" tIns="0" rIns="0" bIns="0" rtlCol="0" anchor="t">
                  <a:spAutoFit/>
                </a:bodyPr>
                <a:lstStyle/>
                <a:p>
                  <a:pPr marL="0" lvl="1" indent="0" algn="ctr">
                    <a:lnSpc>
                      <a:spcPts val="1399"/>
                    </a:lnSpc>
                    <a:spcBef>
                      <a:spcPct val="0"/>
                    </a:spcBef>
                  </a:pPr>
                  <a:r>
                    <a:rPr lang="en-US" sz="999" dirty="0">
                      <a:solidFill>
                        <a:srgbClr val="000001"/>
                      </a:solidFill>
                      <a:latin typeface="Nunito Sans Light"/>
                    </a:rPr>
                    <a:t>Department of Extravagant Gatherings</a:t>
                  </a:r>
                </a:p>
              </p:txBody>
            </p:sp>
          </p:grpSp>
          <p:grpSp>
            <p:nvGrpSpPr>
              <p:cNvPr id="57" name="Group 56">
                <a:extLst>
                  <a:ext uri="{FF2B5EF4-FFF2-40B4-BE49-F238E27FC236}">
                    <a16:creationId xmlns:a16="http://schemas.microsoft.com/office/drawing/2014/main" id="{F3C1A520-2D20-791B-385A-05DD3B7F6377}"/>
                  </a:ext>
                </a:extLst>
              </p:cNvPr>
              <p:cNvGrpSpPr/>
              <p:nvPr/>
            </p:nvGrpSpPr>
            <p:grpSpPr>
              <a:xfrm>
                <a:off x="1078283" y="9100286"/>
                <a:ext cx="5403434" cy="439485"/>
                <a:chOff x="1078283" y="9100286"/>
                <a:chExt cx="5403434" cy="439485"/>
              </a:xfrm>
            </p:grpSpPr>
            <p:sp>
              <p:nvSpPr>
                <p:cNvPr id="28" name="TextBox 28"/>
                <p:cNvSpPr txBox="1"/>
                <p:nvPr/>
              </p:nvSpPr>
              <p:spPr>
                <a:xfrm>
                  <a:off x="2315120" y="9386710"/>
                  <a:ext cx="2929760" cy="153061"/>
                </a:xfrm>
                <a:prstGeom prst="rect">
                  <a:avLst/>
                </a:prstGeom>
              </p:spPr>
              <p:txBody>
                <a:bodyPr lIns="0" tIns="0" rIns="0" bIns="0" rtlCol="0" anchor="t">
                  <a:spAutoFit/>
                </a:bodyPr>
                <a:lstStyle/>
                <a:p>
                  <a:pPr marL="0" lvl="1" indent="0" algn="ctr">
                    <a:lnSpc>
                      <a:spcPts val="1399"/>
                    </a:lnSpc>
                    <a:spcBef>
                      <a:spcPct val="0"/>
                    </a:spcBef>
                  </a:pPr>
                  <a:r>
                    <a:rPr lang="en-US" sz="999" dirty="0">
                      <a:solidFill>
                        <a:srgbClr val="000001"/>
                      </a:solidFill>
                      <a:latin typeface="Nunito Sans Light"/>
                    </a:rPr>
                    <a:t>Eternal Event Orchestrators</a:t>
                  </a:r>
                </a:p>
              </p:txBody>
            </p:sp>
            <p:sp>
              <p:nvSpPr>
                <p:cNvPr id="29" name="TextBox 29"/>
                <p:cNvSpPr txBox="1"/>
                <p:nvPr/>
              </p:nvSpPr>
              <p:spPr>
                <a:xfrm>
                  <a:off x="1078283" y="9100286"/>
                  <a:ext cx="5403434" cy="209476"/>
                </a:xfrm>
                <a:prstGeom prst="rect">
                  <a:avLst/>
                </a:prstGeom>
              </p:spPr>
              <p:txBody>
                <a:bodyPr lIns="0" tIns="0" rIns="0" bIns="0" rtlCol="0" anchor="t">
                  <a:spAutoFit/>
                </a:bodyPr>
                <a:lstStyle/>
                <a:p>
                  <a:pPr marL="0" lvl="1" indent="0" algn="ctr">
                    <a:lnSpc>
                      <a:spcPts val="1680"/>
                    </a:lnSpc>
                  </a:pPr>
                  <a:r>
                    <a:rPr lang="en-US" sz="1400" spc="140" dirty="0">
                      <a:solidFill>
                        <a:srgbClr val="000001"/>
                      </a:solidFill>
                      <a:latin typeface="Gideon Roman"/>
                    </a:rPr>
                    <a:t>ARRANGING THE FUNERAL SERVICE</a:t>
                  </a:r>
                </a:p>
              </p:txBody>
            </p:sp>
          </p:grpSp>
        </p:grpSp>
        <p:grpSp>
          <p:nvGrpSpPr>
            <p:cNvPr id="60" name="Group 59">
              <a:extLst>
                <a:ext uri="{FF2B5EF4-FFF2-40B4-BE49-F238E27FC236}">
                  <a16:creationId xmlns:a16="http://schemas.microsoft.com/office/drawing/2014/main" id="{B90597E8-94DE-904A-290D-3EF7B8369A43}"/>
                </a:ext>
              </a:extLst>
            </p:cNvPr>
            <p:cNvGrpSpPr/>
            <p:nvPr/>
          </p:nvGrpSpPr>
          <p:grpSpPr>
            <a:xfrm>
              <a:off x="1395366" y="1384300"/>
              <a:ext cx="4769267" cy="5048351"/>
              <a:chOff x="1395366" y="1384300"/>
              <a:chExt cx="4769267" cy="5048351"/>
            </a:xfrm>
          </p:grpSpPr>
          <p:sp>
            <p:nvSpPr>
              <p:cNvPr id="8" name="TextBox 8"/>
              <p:cNvSpPr txBox="1"/>
              <p:nvPr/>
            </p:nvSpPr>
            <p:spPr>
              <a:xfrm>
                <a:off x="1395366" y="1384300"/>
                <a:ext cx="4769267" cy="5048351"/>
              </a:xfrm>
              <a:prstGeom prst="rect">
                <a:avLst/>
              </a:prstGeom>
            </p:spPr>
            <p:txBody>
              <a:bodyPr wrap="square" lIns="0" tIns="0" rIns="0" bIns="0" rtlCol="0" anchor="t">
                <a:prstTxWarp prst="textArchUp">
                  <a:avLst>
                    <a:gd name="adj" fmla="val 11619001"/>
                  </a:avLst>
                </a:prstTxWarp>
                <a:spAutoFit/>
              </a:bodyPr>
              <a:lstStyle/>
              <a:p>
                <a:pPr marL="0" lvl="1" indent="0" algn="ctr">
                  <a:lnSpc>
                    <a:spcPts val="3120"/>
                  </a:lnSpc>
                  <a:spcBef>
                    <a:spcPct val="0"/>
                  </a:spcBef>
                </a:pPr>
                <a:r>
                  <a:rPr lang="en-US" sz="2400" spc="600" dirty="0">
                    <a:solidFill>
                      <a:srgbClr val="000001"/>
                    </a:solidFill>
                    <a:latin typeface="Gideon Roman"/>
                  </a:rPr>
                  <a:t>FUNERAL SERVICE DETAILS</a:t>
                </a:r>
              </a:p>
            </p:txBody>
          </p:sp>
          <p:sp>
            <p:nvSpPr>
              <p:cNvPr id="13" name="Freeform 13"/>
              <p:cNvSpPr/>
              <p:nvPr/>
            </p:nvSpPr>
            <p:spPr>
              <a:xfrm>
                <a:off x="3555870" y="1795924"/>
                <a:ext cx="448259" cy="482647"/>
              </a:xfrm>
              <a:custGeom>
                <a:avLst/>
                <a:gdLst/>
                <a:ahLst/>
                <a:cxnLst/>
                <a:rect l="l" t="t" r="r" b="b"/>
                <a:pathLst>
                  <a:path w="448259" h="482647">
                    <a:moveTo>
                      <a:pt x="0" y="0"/>
                    </a:moveTo>
                    <a:lnTo>
                      <a:pt x="448259" y="0"/>
                    </a:lnTo>
                    <a:lnTo>
                      <a:pt x="448259" y="482647"/>
                    </a:lnTo>
                    <a:lnTo>
                      <a:pt x="0" y="4826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59" name="Group 58">
                <a:extLst>
                  <a:ext uri="{FF2B5EF4-FFF2-40B4-BE49-F238E27FC236}">
                    <a16:creationId xmlns:a16="http://schemas.microsoft.com/office/drawing/2014/main" id="{2F327AE9-0FC5-502D-3CCB-722DDA64E14B}"/>
                  </a:ext>
                </a:extLst>
              </p:cNvPr>
              <p:cNvGrpSpPr/>
              <p:nvPr/>
            </p:nvGrpSpPr>
            <p:grpSpPr>
              <a:xfrm>
                <a:off x="2449409" y="2635772"/>
                <a:ext cx="2661180" cy="439486"/>
                <a:chOff x="2449409" y="2635772"/>
                <a:chExt cx="2661180" cy="439486"/>
              </a:xfrm>
            </p:grpSpPr>
            <p:sp>
              <p:nvSpPr>
                <p:cNvPr id="30" name="TextBox 30"/>
                <p:cNvSpPr txBox="1"/>
                <p:nvPr/>
              </p:nvSpPr>
              <p:spPr>
                <a:xfrm>
                  <a:off x="2449409" y="2919815"/>
                  <a:ext cx="2661180" cy="155443"/>
                </a:xfrm>
                <a:prstGeom prst="rect">
                  <a:avLst/>
                </a:prstGeom>
              </p:spPr>
              <p:txBody>
                <a:bodyPr lIns="0" tIns="0" rIns="0" bIns="0" rtlCol="0" anchor="t">
                  <a:spAutoFit/>
                </a:bodyPr>
                <a:lstStyle/>
                <a:p>
                  <a:pPr marL="0" lvl="1" indent="0" algn="ctr">
                    <a:lnSpc>
                      <a:spcPts val="1399"/>
                    </a:lnSpc>
                    <a:spcBef>
                      <a:spcPct val="0"/>
                    </a:spcBef>
                  </a:pPr>
                  <a:r>
                    <a:rPr lang="en-US" sz="999" dirty="0">
                      <a:solidFill>
                        <a:srgbClr val="000001"/>
                      </a:solidFill>
                      <a:latin typeface="Nunito Sans Light"/>
                    </a:rPr>
                    <a:t>The Nightshade family </a:t>
                  </a:r>
                </a:p>
              </p:txBody>
            </p:sp>
            <p:sp>
              <p:nvSpPr>
                <p:cNvPr id="31" name="TextBox 31"/>
                <p:cNvSpPr txBox="1"/>
                <p:nvPr/>
              </p:nvSpPr>
              <p:spPr>
                <a:xfrm>
                  <a:off x="2449409" y="2635772"/>
                  <a:ext cx="2661180" cy="209517"/>
                </a:xfrm>
                <a:prstGeom prst="rect">
                  <a:avLst/>
                </a:prstGeom>
              </p:spPr>
              <p:txBody>
                <a:bodyPr lIns="0" tIns="0" rIns="0" bIns="0" rtlCol="0" anchor="t">
                  <a:spAutoFit/>
                </a:bodyPr>
                <a:lstStyle/>
                <a:p>
                  <a:pPr marL="0" lvl="1" indent="0" algn="ctr">
                    <a:lnSpc>
                      <a:spcPts val="1680"/>
                    </a:lnSpc>
                  </a:pPr>
                  <a:r>
                    <a:rPr lang="en-US" sz="1400" spc="376" dirty="0">
                      <a:solidFill>
                        <a:srgbClr val="000001"/>
                      </a:solidFill>
                      <a:latin typeface="Gideon Roman"/>
                    </a:rPr>
                    <a:t>HOST</a:t>
                  </a:r>
                </a:p>
              </p:txBody>
            </p:sp>
          </p:grpSp>
        </p:grpSp>
        <p:sp>
          <p:nvSpPr>
            <p:cNvPr id="32" name="TemplateLAB"/>
            <p:cNvSpPr/>
            <p:nvPr/>
          </p:nvSpPr>
          <p:spPr>
            <a:xfrm>
              <a:off x="3413970" y="10264603"/>
              <a:ext cx="732059" cy="120790"/>
            </a:xfrm>
            <a:custGeom>
              <a:avLst/>
              <a:gdLst/>
              <a:ahLst/>
              <a:cxnLst/>
              <a:rect l="l" t="t" r="r" b="b"/>
              <a:pathLst>
                <a:path w="732059" h="120790">
                  <a:moveTo>
                    <a:pt x="0" y="0"/>
                  </a:moveTo>
                  <a:lnTo>
                    <a:pt x="732060" y="0"/>
                  </a:lnTo>
                  <a:lnTo>
                    <a:pt x="732060" y="120790"/>
                  </a:lnTo>
                  <a:lnTo>
                    <a:pt x="0" y="1207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 Page 4">
            <a:extLst>
              <a:ext uri="{FF2B5EF4-FFF2-40B4-BE49-F238E27FC236}">
                <a16:creationId xmlns:a16="http://schemas.microsoft.com/office/drawing/2014/main" id="{6BCB9723-0ECB-58FF-E932-6191D2DC202C}"/>
              </a:ext>
            </a:extLst>
          </p:cNvPr>
          <p:cNvGrpSpPr/>
          <p:nvPr/>
        </p:nvGrpSpPr>
        <p:grpSpPr>
          <a:xfrm>
            <a:off x="1577298" y="3358508"/>
            <a:ext cx="4405402" cy="7026885"/>
            <a:chOff x="1577298" y="3358508"/>
            <a:chExt cx="4405402" cy="7026885"/>
          </a:xfrm>
        </p:grpSpPr>
        <p:sp>
          <p:nvSpPr>
            <p:cNvPr id="2" name="AutoShape 2"/>
            <p:cNvSpPr/>
            <p:nvPr/>
          </p:nvSpPr>
          <p:spPr>
            <a:xfrm flipV="1">
              <a:off x="3780000" y="6055018"/>
              <a:ext cx="0" cy="1829011"/>
            </a:xfrm>
            <a:prstGeom prst="line">
              <a:avLst/>
            </a:prstGeom>
            <a:ln w="9525" cap="rnd">
              <a:solidFill>
                <a:srgbClr val="1A2F3A">
                  <a:alpha val="29804"/>
                </a:srgbClr>
              </a:solidFill>
              <a:prstDash val="solid"/>
              <a:headEnd type="none" w="sm" len="sm"/>
              <a:tailEnd type="none" w="sm" len="sm"/>
            </a:ln>
          </p:spPr>
          <p:txBody>
            <a:bodyPr/>
            <a:lstStyle/>
            <a:p>
              <a:endParaRPr lang="en-US" dirty="0"/>
            </a:p>
          </p:txBody>
        </p:sp>
        <p:sp>
          <p:nvSpPr>
            <p:cNvPr id="3" name="Freeform 3"/>
            <p:cNvSpPr/>
            <p:nvPr/>
          </p:nvSpPr>
          <p:spPr>
            <a:xfrm>
              <a:off x="3111847" y="3358508"/>
              <a:ext cx="1336305" cy="1221048"/>
            </a:xfrm>
            <a:custGeom>
              <a:avLst/>
              <a:gdLst/>
              <a:ahLst/>
              <a:cxnLst/>
              <a:rect l="l" t="t" r="r" b="b"/>
              <a:pathLst>
                <a:path w="1336305" h="1221048">
                  <a:moveTo>
                    <a:pt x="0" y="0"/>
                  </a:moveTo>
                  <a:lnTo>
                    <a:pt x="1336304" y="0"/>
                  </a:lnTo>
                  <a:lnTo>
                    <a:pt x="1336304" y="1221048"/>
                  </a:lnTo>
                  <a:lnTo>
                    <a:pt x="0" y="122104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dirty="0"/>
            </a:p>
          </p:txBody>
        </p:sp>
        <p:sp>
          <p:nvSpPr>
            <p:cNvPr id="4" name="TextBox 4"/>
            <p:cNvSpPr txBox="1"/>
            <p:nvPr/>
          </p:nvSpPr>
          <p:spPr>
            <a:xfrm>
              <a:off x="1577298" y="4888396"/>
              <a:ext cx="4405402" cy="840105"/>
            </a:xfrm>
            <a:prstGeom prst="rect">
              <a:avLst/>
            </a:prstGeom>
          </p:spPr>
          <p:txBody>
            <a:bodyPr lIns="0" tIns="0" rIns="0" bIns="0" rtlCol="0" anchor="t">
              <a:spAutoFit/>
            </a:bodyPr>
            <a:lstStyle/>
            <a:p>
              <a:pPr marL="0" lvl="0" indent="0" algn="ctr">
                <a:lnSpc>
                  <a:spcPts val="6359"/>
                </a:lnSpc>
                <a:spcBef>
                  <a:spcPct val="0"/>
                </a:spcBef>
              </a:pPr>
              <a:r>
                <a:rPr lang="en-US" sz="5999" dirty="0">
                  <a:solidFill>
                    <a:srgbClr val="1A2F3A"/>
                  </a:solidFill>
                  <a:latin typeface="Gideon Roman"/>
                </a:rPr>
                <a:t>Thank you!</a:t>
              </a:r>
            </a:p>
          </p:txBody>
        </p:sp>
        <p:sp>
          <p:nvSpPr>
            <p:cNvPr id="5" name="TextBox 5"/>
            <p:cNvSpPr txBox="1"/>
            <p:nvPr/>
          </p:nvSpPr>
          <p:spPr>
            <a:xfrm>
              <a:off x="1683297" y="8257847"/>
              <a:ext cx="4193404" cy="866775"/>
            </a:xfrm>
            <a:prstGeom prst="rect">
              <a:avLst/>
            </a:prstGeom>
          </p:spPr>
          <p:txBody>
            <a:bodyPr lIns="0" tIns="0" rIns="0" bIns="0" rtlCol="0" anchor="t">
              <a:spAutoFit/>
            </a:bodyPr>
            <a:lstStyle/>
            <a:p>
              <a:pPr marL="0" lvl="1" indent="0" algn="ctr">
                <a:lnSpc>
                  <a:spcPts val="1799"/>
                </a:lnSpc>
                <a:spcBef>
                  <a:spcPct val="0"/>
                </a:spcBef>
              </a:pPr>
              <a:r>
                <a:rPr lang="en-US" sz="999" spc="99" dirty="0">
                  <a:solidFill>
                    <a:srgbClr val="1A2F3A"/>
                  </a:solidFill>
                  <a:latin typeface="Gideon Roman"/>
                </a:rPr>
                <a:t>"In loving memory, we bid farewell to Elena Nightshade. Her light lives on in our hearts, a cherished legacy of love and laughter. May the warmth of shared memories bring comfort in this time of sorrow."</a:t>
              </a:r>
            </a:p>
          </p:txBody>
        </p:sp>
        <p:sp>
          <p:nvSpPr>
            <p:cNvPr id="6" name="TemplateLAB"/>
            <p:cNvSpPr/>
            <p:nvPr/>
          </p:nvSpPr>
          <p:spPr>
            <a:xfrm>
              <a:off x="3413970" y="10264603"/>
              <a:ext cx="732059" cy="120790"/>
            </a:xfrm>
            <a:custGeom>
              <a:avLst/>
              <a:gdLst/>
              <a:ahLst/>
              <a:cxnLst/>
              <a:rect l="l" t="t" r="r" b="b"/>
              <a:pathLst>
                <a:path w="732059" h="120790">
                  <a:moveTo>
                    <a:pt x="0" y="0"/>
                  </a:moveTo>
                  <a:lnTo>
                    <a:pt x="732060" y="0"/>
                  </a:lnTo>
                  <a:lnTo>
                    <a:pt x="732060" y="120790"/>
                  </a:lnTo>
                  <a:lnTo>
                    <a:pt x="0" y="12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328</Words>
  <Application>Microsoft Office PowerPoint</Application>
  <PresentationFormat>Custom</PresentationFormat>
  <Paragraphs>39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Gideon Roman</vt:lpstr>
      <vt:lpstr>Calibri</vt:lpstr>
      <vt:lpstr>Arial</vt:lpstr>
      <vt:lpstr>Nunito Sans</vt:lpstr>
      <vt:lpstr>Nunito Sans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Booklet template</dc:title>
  <dc:creator>Hoang Anh</dc:creator>
  <cp:lastModifiedBy>Hoang Anh</cp:lastModifiedBy>
  <cp:revision>13</cp:revision>
  <dcterms:created xsi:type="dcterms:W3CDTF">2006-08-16T00:00:00Z</dcterms:created>
  <dcterms:modified xsi:type="dcterms:W3CDTF">2023-12-17T04:37:32Z</dcterms:modified>
  <dc:identifier>DAF2xnUbmvk</dc:identifier>
</cp:coreProperties>
</file>