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305" r:id="rId3"/>
    <p:sldId id="306" r:id="rId4"/>
    <p:sldId id="307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nrope" pitchFamily="2" charset="0"/>
      <p:regular r:id="rId10"/>
      <p:bold r:id="rId11"/>
    </p:embeddedFont>
    <p:embeddedFont>
      <p:font typeface="Manrope ExtraBold" pitchFamily="2" charset="0"/>
      <p:bold r:id="rId12"/>
    </p:embeddedFont>
    <p:embeddedFont>
      <p:font typeface="Manrope Medium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0D7"/>
    <a:srgbClr val="15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564" autoAdjust="0"/>
  </p:normalViewPr>
  <p:slideViewPr>
    <p:cSldViewPr>
      <p:cViewPr varScale="1">
        <p:scale>
          <a:sx n="75" d="100"/>
          <a:sy n="75" d="100"/>
        </p:scale>
        <p:origin x="26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12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 - Page 1">
            <a:extLst>
              <a:ext uri="{FF2B5EF4-FFF2-40B4-BE49-F238E27FC236}">
                <a16:creationId xmlns:a16="http://schemas.microsoft.com/office/drawing/2014/main" id="{484AA410-A0B4-A41D-9FC1-83EA9D110C5B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2" name="Freeform 2"/>
            <p:cNvSpPr/>
            <p:nvPr/>
          </p:nvSpPr>
          <p:spPr>
            <a:xfrm>
              <a:off x="0" y="3132000"/>
              <a:ext cx="7560000" cy="7560000"/>
            </a:xfrm>
            <a:custGeom>
              <a:avLst/>
              <a:gdLst/>
              <a:ahLst/>
              <a:cxnLst/>
              <a:rect l="l" t="t" r="r" b="b"/>
              <a:pathLst>
                <a:path w="7560000" h="7560000">
                  <a:moveTo>
                    <a:pt x="0" y="0"/>
                  </a:moveTo>
                  <a:lnTo>
                    <a:pt x="7560000" y="0"/>
                  </a:lnTo>
                  <a:lnTo>
                    <a:pt x="7560000" y="7560000"/>
                  </a:lnTo>
                  <a:lnTo>
                    <a:pt x="0" y="75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1AE6538-3EF1-3263-B4B5-A6E7CD6758AD}"/>
                </a:ext>
              </a:extLst>
            </p:cNvPr>
            <p:cNvGrpSpPr/>
            <p:nvPr/>
          </p:nvGrpSpPr>
          <p:grpSpPr>
            <a:xfrm>
              <a:off x="5765386" y="8427093"/>
              <a:ext cx="953274" cy="1508907"/>
              <a:chOff x="5765386" y="8427093"/>
              <a:chExt cx="953274" cy="150890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766868" y="8985690"/>
                <a:ext cx="950310" cy="950310"/>
              </a:xfrm>
              <a:custGeom>
                <a:avLst/>
                <a:gdLst/>
                <a:ahLst/>
                <a:cxnLst/>
                <a:rect l="l" t="t" r="r" b="b"/>
                <a:pathLst>
                  <a:path w="1267081" h="1267081">
                    <a:moveTo>
                      <a:pt x="0" y="0"/>
                    </a:moveTo>
                    <a:lnTo>
                      <a:pt x="1267081" y="0"/>
                    </a:lnTo>
                    <a:lnTo>
                      <a:pt x="1267081" y="1267081"/>
                    </a:lnTo>
                    <a:lnTo>
                      <a:pt x="0" y="12670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765386" y="8427093"/>
                <a:ext cx="953274" cy="451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52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FFFFFF"/>
                    </a:solidFill>
                    <a:latin typeface="Manrope" pitchFamily="2" charset="0"/>
                  </a:rPr>
                  <a:t>Scan this QR code for more detailed information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CF33F3C-23A1-84C2-2576-39F46CE7F7E7}"/>
                </a:ext>
              </a:extLst>
            </p:cNvPr>
            <p:cNvGrpSpPr/>
            <p:nvPr/>
          </p:nvGrpSpPr>
          <p:grpSpPr>
            <a:xfrm>
              <a:off x="756000" y="7959341"/>
              <a:ext cx="4112445" cy="2059921"/>
              <a:chOff x="756000" y="7959341"/>
              <a:chExt cx="4112445" cy="2059921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756000" y="7959341"/>
                <a:ext cx="2056222" cy="6221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644"/>
                  </a:lnSpc>
                  <a:spcBef>
                    <a:spcPct val="0"/>
                  </a:spcBef>
                </a:pPr>
                <a:r>
                  <a:rPr lang="en-US" sz="4650" spc="232" dirty="0">
                    <a:solidFill>
                      <a:srgbClr val="FFFFFF"/>
                    </a:solidFill>
                    <a:latin typeface="Manrope ExtraBold" pitchFamily="2" charset="0"/>
                  </a:rPr>
                  <a:t>25-26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56000" y="8577420"/>
                <a:ext cx="1874671" cy="3153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398"/>
                  </a:lnSpc>
                  <a:spcBef>
                    <a:spcPct val="0"/>
                  </a:spcBef>
                </a:pPr>
                <a:r>
                  <a:rPr lang="en-US" sz="2500" u="none" strike="noStrike" spc="119" dirty="0">
                    <a:solidFill>
                      <a:srgbClr val="FFFFFF"/>
                    </a:solidFill>
                    <a:latin typeface="Manrope ExtraBold" pitchFamily="2" charset="0"/>
                  </a:rPr>
                  <a:t>JULY 2024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73E5569-AB3D-7CB6-536A-BB4E52B0FE8D}"/>
                  </a:ext>
                </a:extLst>
              </p:cNvPr>
              <p:cNvGrpSpPr/>
              <p:nvPr/>
            </p:nvGrpSpPr>
            <p:grpSpPr>
              <a:xfrm>
                <a:off x="756000" y="9023787"/>
                <a:ext cx="4092815" cy="252698"/>
                <a:chOff x="756000" y="9023787"/>
                <a:chExt cx="4092815" cy="252698"/>
              </a:xfrm>
            </p:grpSpPr>
            <p:sp>
              <p:nvSpPr>
                <p:cNvPr id="36" name="TextBox 36"/>
                <p:cNvSpPr txBox="1"/>
                <p:nvPr/>
              </p:nvSpPr>
              <p:spPr>
                <a:xfrm>
                  <a:off x="2661927" y="9075767"/>
                  <a:ext cx="2186888" cy="1816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u="none" strike="noStrike" dirty="0">
                      <a:solidFill>
                        <a:srgbClr val="FFFFFF"/>
                      </a:solidFill>
                      <a:latin typeface="Manrope" pitchFamily="2" charset="0"/>
                    </a:rPr>
                    <a:t>Same schedule for 2 days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756000" y="9023787"/>
                  <a:ext cx="1905927" cy="25269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b="1" u="none" strike="noStrike" dirty="0">
                      <a:solidFill>
                        <a:srgbClr val="FFFFFF"/>
                      </a:solidFill>
                      <a:latin typeface="Manrope" pitchFamily="2" charset="0"/>
                    </a:rPr>
                    <a:t>2:30 p.m - 5:30 p.m |</a:t>
                  </a:r>
                </a:p>
              </p:txBody>
            </p:sp>
          </p:grpSp>
          <p:sp>
            <p:nvSpPr>
              <p:cNvPr id="38" name="AutoShape 38"/>
              <p:cNvSpPr/>
              <p:nvPr/>
            </p:nvSpPr>
            <p:spPr>
              <a:xfrm>
                <a:off x="756000" y="9428748"/>
                <a:ext cx="3544441" cy="0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6739AF7-B33C-992F-EC51-9D562B84A290}"/>
                  </a:ext>
                </a:extLst>
              </p:cNvPr>
              <p:cNvGrpSpPr/>
              <p:nvPr/>
            </p:nvGrpSpPr>
            <p:grpSpPr>
              <a:xfrm>
                <a:off x="756000" y="9581012"/>
                <a:ext cx="4112445" cy="438250"/>
                <a:chOff x="756000" y="9581012"/>
                <a:chExt cx="4112445" cy="438250"/>
              </a:xfrm>
            </p:grpSpPr>
            <p:sp>
              <p:nvSpPr>
                <p:cNvPr id="40" name="TextBox 40"/>
                <p:cNvSpPr txBox="1"/>
                <p:nvPr/>
              </p:nvSpPr>
              <p:spPr>
                <a:xfrm>
                  <a:off x="756000" y="9581012"/>
                  <a:ext cx="3811854" cy="20409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80"/>
                    </a:lnSpc>
                    <a:spcBef>
                      <a:spcPct val="0"/>
                    </a:spcBef>
                  </a:pPr>
                  <a:r>
                    <a:rPr lang="en-US" sz="1200" b="1" u="none" strike="noStrike" dirty="0">
                      <a:solidFill>
                        <a:srgbClr val="FFFFFF"/>
                      </a:solidFill>
                      <a:latin typeface="Manrope" pitchFamily="2" charset="0"/>
                    </a:rPr>
                    <a:t>Grand Horizon Convention Center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756000" y="9815360"/>
                  <a:ext cx="4112445" cy="2039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4"/>
                    </a:lnSpc>
                    <a:spcBef>
                      <a:spcPct val="0"/>
                    </a:spcBef>
                  </a:pPr>
                  <a:r>
                    <a:rPr lang="en-US" sz="1195" u="none" strike="noStrike" dirty="0">
                      <a:solidFill>
                        <a:srgbClr val="FFFFFF"/>
                      </a:solidFill>
                      <a:latin typeface="Manrope" pitchFamily="2" charset="0"/>
                    </a:rPr>
                    <a:t>123 Anywhere St., Any City, ST 12345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D8214A-DEAB-A481-267C-5FA9E32079D7}"/>
                </a:ext>
              </a:extLst>
            </p:cNvPr>
            <p:cNvGrpSpPr/>
            <p:nvPr/>
          </p:nvGrpSpPr>
          <p:grpSpPr>
            <a:xfrm>
              <a:off x="7027316" y="524558"/>
              <a:ext cx="301108" cy="4000839"/>
              <a:chOff x="7027316" y="524558"/>
              <a:chExt cx="301108" cy="4000839"/>
            </a:xfrm>
          </p:grpSpPr>
          <p:sp>
            <p:nvSpPr>
              <p:cNvPr id="32" name="TextBox 32"/>
              <p:cNvSpPr txBox="1"/>
              <p:nvPr/>
            </p:nvSpPr>
            <p:spPr>
              <a:xfrm rot="5400000">
                <a:off x="6510818" y="1041056"/>
                <a:ext cx="1334104" cy="3011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14"/>
                  </a:lnSpc>
                  <a:spcBef>
                    <a:spcPct val="0"/>
                  </a:spcBef>
                </a:pPr>
                <a:r>
                  <a:rPr lang="en-US" sz="1795" b="1" dirty="0">
                    <a:solidFill>
                      <a:srgbClr val="FFFFFF"/>
                    </a:solidFill>
                    <a:latin typeface="Manrope" pitchFamily="2" charset="0"/>
                  </a:rPr>
                  <a:t>Free Entry  |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5400000">
                <a:off x="5849345" y="3109811"/>
                <a:ext cx="2649905" cy="1812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34"/>
                  </a:lnSpc>
                  <a:spcBef>
                    <a:spcPct val="0"/>
                  </a:spcBef>
                </a:pPr>
                <a:r>
                  <a:rPr lang="en-US" sz="1095" dirty="0">
                    <a:solidFill>
                      <a:srgbClr val="FFFFFF"/>
                    </a:solidFill>
                    <a:latin typeface="Manrope" pitchFamily="2" charset="0"/>
                  </a:rPr>
                  <a:t>Gift for participating in the conference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551453-304D-58FD-34E0-8C4391525C42}"/>
                </a:ext>
              </a:extLst>
            </p:cNvPr>
            <p:cNvGrpSpPr/>
            <p:nvPr/>
          </p:nvGrpSpPr>
          <p:grpSpPr>
            <a:xfrm>
              <a:off x="5680046" y="0"/>
              <a:ext cx="1123954" cy="5501019"/>
              <a:chOff x="5680046" y="0"/>
              <a:chExt cx="1123954" cy="55010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680046" y="0"/>
                <a:ext cx="1123954" cy="5501019"/>
              </a:xfrm>
              <a:custGeom>
                <a:avLst/>
                <a:gdLst/>
                <a:ahLst/>
                <a:cxnLst/>
                <a:rect l="l" t="t" r="r" b="b"/>
                <a:pathLst>
                  <a:path w="402800" h="2029432">
                    <a:moveTo>
                      <a:pt x="0" y="0"/>
                    </a:moveTo>
                    <a:lnTo>
                      <a:pt x="402800" y="0"/>
                    </a:lnTo>
                    <a:lnTo>
                      <a:pt x="402800" y="2029432"/>
                    </a:lnTo>
                    <a:lnTo>
                      <a:pt x="0" y="20294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1948E2D-692A-9E05-CFD3-8DE8CC4664B0}"/>
                  </a:ext>
                </a:extLst>
              </p:cNvPr>
              <p:cNvGrpSpPr/>
              <p:nvPr/>
            </p:nvGrpSpPr>
            <p:grpSpPr>
              <a:xfrm>
                <a:off x="5787986" y="513688"/>
                <a:ext cx="908075" cy="1074026"/>
                <a:chOff x="5787986" y="524558"/>
                <a:chExt cx="908075" cy="107402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5880711" y="524558"/>
                  <a:ext cx="722625" cy="72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97971" t="-25126" r="-103556" b="-75893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5787986" y="1301995"/>
                  <a:ext cx="908075" cy="89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OLIVIA STERLING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5787986" y="1419048"/>
                  <a:ext cx="908075" cy="1795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Chief Technology Officer, Innovate Solutions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849DF0C-D582-C405-0384-B574E518FF72}"/>
                  </a:ext>
                </a:extLst>
              </p:cNvPr>
              <p:cNvGrpSpPr/>
              <p:nvPr/>
            </p:nvGrpSpPr>
            <p:grpSpPr>
              <a:xfrm>
                <a:off x="5787986" y="4267288"/>
                <a:ext cx="908075" cy="1074026"/>
                <a:chOff x="5787986" y="4267288"/>
                <a:chExt cx="908075" cy="1074026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5880711" y="4267288"/>
                  <a:ext cx="722625" cy="72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100528" r="-42487" b="-62010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5787986" y="5044725"/>
                  <a:ext cx="908075" cy="89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 AMELIA BENNETT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5787986" y="5161778"/>
                  <a:ext cx="908075" cy="1795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 Director of Sustainability, </a:t>
                  </a:r>
                </a:p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EcoTech Innovations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DD07BAB-EFE6-6D30-4EAD-D002E31D749F}"/>
                  </a:ext>
                </a:extLst>
              </p:cNvPr>
              <p:cNvGrpSpPr/>
              <p:nvPr/>
            </p:nvGrpSpPr>
            <p:grpSpPr>
              <a:xfrm>
                <a:off x="5787986" y="1734965"/>
                <a:ext cx="908075" cy="1074027"/>
                <a:chOff x="5787986" y="1742534"/>
                <a:chExt cx="908075" cy="1074027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5880711" y="1742534"/>
                  <a:ext cx="722625" cy="72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64678" t="-27979" r="-48398" b="-191636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787986" y="2519971"/>
                  <a:ext cx="908075" cy="89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ADRIAN KNIGHT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787986" y="2637025"/>
                  <a:ext cx="908075" cy="1795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Founder and CEO,  </a:t>
                  </a:r>
                  <a:b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</a:b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Insights Labs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9C1270-8F32-5699-5647-1403189A7E05}"/>
                  </a:ext>
                </a:extLst>
              </p:cNvPr>
              <p:cNvGrpSpPr/>
              <p:nvPr/>
            </p:nvGrpSpPr>
            <p:grpSpPr>
              <a:xfrm>
                <a:off x="5787986" y="2956243"/>
                <a:ext cx="908075" cy="1163794"/>
                <a:chOff x="5787986" y="2960511"/>
                <a:chExt cx="908075" cy="1163794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5880711" y="2960511"/>
                  <a:ext cx="722625" cy="72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l="-132998" t="-34027" r="-144037" b="-11733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5787986" y="3737948"/>
                  <a:ext cx="908075" cy="89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XAVIER REYES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5787986" y="3855001"/>
                  <a:ext cx="908075" cy="2693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Head of Research </a:t>
                  </a:r>
                </a:p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and Development, </a:t>
                  </a:r>
                </a:p>
                <a:p>
                  <a:pPr algn="ctr">
                    <a:lnSpc>
                      <a:spcPts val="725"/>
                    </a:lnSpc>
                  </a:pPr>
                  <a:r>
                    <a:rPr lang="en-US" sz="599" dirty="0">
                      <a:solidFill>
                        <a:srgbClr val="373737"/>
                      </a:solidFill>
                      <a:latin typeface="Manrope" pitchFamily="2" charset="0"/>
                    </a:rPr>
                    <a:t>SolarTech Solutions</a:t>
                  </a:r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5787986" y="217294"/>
                <a:ext cx="908075" cy="1491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09"/>
                  </a:lnSpc>
                </a:pPr>
                <a:r>
                  <a:rPr lang="en-US" sz="999" dirty="0">
                    <a:solidFill>
                      <a:srgbClr val="1542B0"/>
                    </a:solidFill>
                    <a:latin typeface="Manrope ExtraBold" pitchFamily="2" charset="0"/>
                  </a:rPr>
                  <a:t>SPEAKERS</a:t>
                </a: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756000" y="1619162"/>
              <a:ext cx="4373777" cy="1152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95"/>
                </a:lnSpc>
              </a:pPr>
              <a:r>
                <a:rPr lang="en-US" sz="4495" dirty="0">
                  <a:solidFill>
                    <a:srgbClr val="FFFFFF"/>
                  </a:solidFill>
                  <a:latin typeface="Manrope ExtraBold" pitchFamily="2" charset="0"/>
                </a:rPr>
                <a:t>CONFERENCE BOOKLET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642971-7DC0-B056-233F-61950CBF5E89}"/>
                </a:ext>
              </a:extLst>
            </p:cNvPr>
            <p:cNvGrpSpPr/>
            <p:nvPr/>
          </p:nvGrpSpPr>
          <p:grpSpPr>
            <a:xfrm>
              <a:off x="756000" y="683735"/>
              <a:ext cx="1959975" cy="497066"/>
              <a:chOff x="756000" y="683735"/>
              <a:chExt cx="1959975" cy="49706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756000" y="683735"/>
                <a:ext cx="403780" cy="484294"/>
              </a:xfrm>
              <a:custGeom>
                <a:avLst/>
                <a:gdLst/>
                <a:ahLst/>
                <a:cxnLst/>
                <a:rect l="l" t="t" r="r" b="b"/>
                <a:pathLst>
                  <a:path w="538373" h="645725">
                    <a:moveTo>
                      <a:pt x="0" y="0"/>
                    </a:moveTo>
                    <a:lnTo>
                      <a:pt x="538373" y="0"/>
                    </a:lnTo>
                    <a:lnTo>
                      <a:pt x="538373" y="645725"/>
                    </a:lnTo>
                    <a:lnTo>
                      <a:pt x="0" y="6457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332934" y="752542"/>
                <a:ext cx="1383041" cy="4282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FFFFFF"/>
                    </a:solidFill>
                    <a:latin typeface="Manrope" pitchFamily="2" charset="0"/>
                  </a:rPr>
                  <a:t>DREAMSPHERE CONVENTION</a:t>
                </a:r>
              </a:p>
            </p:txBody>
          </p:sp>
        </p:grpSp>
        <p:sp>
          <p:nvSpPr>
            <p:cNvPr id="16" name="TemplateLAB"/>
            <p:cNvSpPr/>
            <p:nvPr/>
          </p:nvSpPr>
          <p:spPr>
            <a:xfrm rot="5400000">
              <a:off x="6801124" y="9513304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9 - Page 2">
            <a:extLst>
              <a:ext uri="{FF2B5EF4-FFF2-40B4-BE49-F238E27FC236}">
                <a16:creationId xmlns:a16="http://schemas.microsoft.com/office/drawing/2014/main" id="{B15DEA43-DEAD-DFB5-575C-0881B9C7DEC3}"/>
              </a:ext>
            </a:extLst>
          </p:cNvPr>
          <p:cNvGrpSpPr/>
          <p:nvPr/>
        </p:nvGrpSpPr>
        <p:grpSpPr>
          <a:xfrm>
            <a:off x="736411" y="683735"/>
            <a:ext cx="6491138" cy="9292496"/>
            <a:chOff x="736411" y="683735"/>
            <a:chExt cx="6491138" cy="929249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B1391A5-3840-CBFD-3006-F3EFC30B41D4}"/>
                </a:ext>
              </a:extLst>
            </p:cNvPr>
            <p:cNvGrpSpPr/>
            <p:nvPr/>
          </p:nvGrpSpPr>
          <p:grpSpPr>
            <a:xfrm>
              <a:off x="736411" y="3136158"/>
              <a:ext cx="6087178" cy="6840073"/>
              <a:chOff x="736411" y="3136158"/>
              <a:chExt cx="6087178" cy="684007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F59496-995C-03C9-C578-70E4BE2CD128}"/>
                  </a:ext>
                </a:extLst>
              </p:cNvPr>
              <p:cNvGrpSpPr/>
              <p:nvPr/>
            </p:nvGrpSpPr>
            <p:grpSpPr>
              <a:xfrm>
                <a:off x="761245" y="3636796"/>
                <a:ext cx="6042755" cy="0"/>
                <a:chOff x="761245" y="3609790"/>
                <a:chExt cx="6042755" cy="0"/>
              </a:xfrm>
            </p:grpSpPr>
            <p:sp>
              <p:nvSpPr>
                <p:cNvPr id="2" name="AutoShape 2"/>
                <p:cNvSpPr/>
                <p:nvPr/>
              </p:nvSpPr>
              <p:spPr>
                <a:xfrm>
                  <a:off x="761245" y="3609790"/>
                  <a:ext cx="2413685" cy="0"/>
                </a:xfrm>
                <a:prstGeom prst="line">
                  <a:avLst/>
                </a:prstGeom>
                <a:ln w="19050" cap="flat">
                  <a:solidFill>
                    <a:srgbClr val="1542B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" name="AutoShape 3"/>
                <p:cNvSpPr/>
                <p:nvPr/>
              </p:nvSpPr>
              <p:spPr>
                <a:xfrm>
                  <a:off x="3412070" y="3609790"/>
                  <a:ext cx="3391930" cy="0"/>
                </a:xfrm>
                <a:prstGeom prst="line">
                  <a:avLst/>
                </a:prstGeom>
                <a:ln w="19050" cap="flat">
                  <a:solidFill>
                    <a:srgbClr val="1542B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D1A904F-5D09-D20A-7AD9-7A7EA5F2E1F2}"/>
                  </a:ext>
                </a:extLst>
              </p:cNvPr>
              <p:cNvGrpSpPr/>
              <p:nvPr/>
            </p:nvGrpSpPr>
            <p:grpSpPr>
              <a:xfrm>
                <a:off x="761245" y="4737992"/>
                <a:ext cx="6042755" cy="0"/>
                <a:chOff x="761245" y="4708778"/>
                <a:chExt cx="6042755" cy="0"/>
              </a:xfrm>
            </p:grpSpPr>
            <p:sp>
              <p:nvSpPr>
                <p:cNvPr id="4" name="AutoShape 4"/>
                <p:cNvSpPr/>
                <p:nvPr/>
              </p:nvSpPr>
              <p:spPr>
                <a:xfrm>
                  <a:off x="761245" y="4708778"/>
                  <a:ext cx="2413685" cy="0"/>
                </a:xfrm>
                <a:prstGeom prst="line">
                  <a:avLst/>
                </a:prstGeom>
                <a:ln w="9525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" name="AutoShape 5"/>
                <p:cNvSpPr/>
                <p:nvPr/>
              </p:nvSpPr>
              <p:spPr>
                <a:xfrm>
                  <a:off x="3412070" y="4708778"/>
                  <a:ext cx="3391930" cy="0"/>
                </a:xfrm>
                <a:prstGeom prst="line">
                  <a:avLst/>
                </a:prstGeom>
                <a:ln w="9525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F1C14F5-B3F0-AF4F-5E14-AF907B71CF02}"/>
                  </a:ext>
                </a:extLst>
              </p:cNvPr>
              <p:cNvGrpSpPr/>
              <p:nvPr/>
            </p:nvGrpSpPr>
            <p:grpSpPr>
              <a:xfrm>
                <a:off x="761245" y="5846455"/>
                <a:ext cx="6042755" cy="0"/>
                <a:chOff x="761245" y="5803003"/>
                <a:chExt cx="6042755" cy="0"/>
              </a:xfrm>
            </p:grpSpPr>
            <p:sp>
              <p:nvSpPr>
                <p:cNvPr id="7" name="AutoShape 7"/>
                <p:cNvSpPr/>
                <p:nvPr/>
              </p:nvSpPr>
              <p:spPr>
                <a:xfrm>
                  <a:off x="761245" y="5803003"/>
                  <a:ext cx="2413685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" name="AutoShape 8"/>
                <p:cNvSpPr/>
                <p:nvPr/>
              </p:nvSpPr>
              <p:spPr>
                <a:xfrm>
                  <a:off x="3412070" y="5803003"/>
                  <a:ext cx="3391930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9D7E307-B2A2-9505-113C-89C2E154DF4A}"/>
                  </a:ext>
                </a:extLst>
              </p:cNvPr>
              <p:cNvGrpSpPr/>
              <p:nvPr/>
            </p:nvGrpSpPr>
            <p:grpSpPr>
              <a:xfrm>
                <a:off x="761245" y="6934241"/>
                <a:ext cx="6042755" cy="0"/>
                <a:chOff x="761245" y="6897228"/>
                <a:chExt cx="6042755" cy="0"/>
              </a:xfrm>
            </p:grpSpPr>
            <p:sp>
              <p:nvSpPr>
                <p:cNvPr id="10" name="AutoShape 10"/>
                <p:cNvSpPr/>
                <p:nvPr/>
              </p:nvSpPr>
              <p:spPr>
                <a:xfrm>
                  <a:off x="761245" y="6897228"/>
                  <a:ext cx="2413685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AutoShape 11"/>
                <p:cNvSpPr/>
                <p:nvPr/>
              </p:nvSpPr>
              <p:spPr>
                <a:xfrm>
                  <a:off x="3412070" y="6897228"/>
                  <a:ext cx="3391930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91D70A0-0DC1-96DA-FAF5-8C1C916668D5}"/>
                  </a:ext>
                </a:extLst>
              </p:cNvPr>
              <p:cNvGrpSpPr/>
              <p:nvPr/>
            </p:nvGrpSpPr>
            <p:grpSpPr>
              <a:xfrm>
                <a:off x="761245" y="8022027"/>
                <a:ext cx="6042755" cy="0"/>
                <a:chOff x="761245" y="7991453"/>
                <a:chExt cx="6042755" cy="0"/>
              </a:xfrm>
            </p:grpSpPr>
            <p:sp>
              <p:nvSpPr>
                <p:cNvPr id="13" name="AutoShape 13"/>
                <p:cNvSpPr/>
                <p:nvPr/>
              </p:nvSpPr>
              <p:spPr>
                <a:xfrm>
                  <a:off x="761245" y="7991453"/>
                  <a:ext cx="2413685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AutoShape 14"/>
                <p:cNvSpPr/>
                <p:nvPr/>
              </p:nvSpPr>
              <p:spPr>
                <a:xfrm>
                  <a:off x="3412070" y="7991453"/>
                  <a:ext cx="3391930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37A8797-1755-0A0E-D685-37E9828421EC}"/>
                  </a:ext>
                </a:extLst>
              </p:cNvPr>
              <p:cNvGrpSpPr/>
              <p:nvPr/>
            </p:nvGrpSpPr>
            <p:grpSpPr>
              <a:xfrm>
                <a:off x="761245" y="9104555"/>
                <a:ext cx="6042755" cy="0"/>
                <a:chOff x="761245" y="9085677"/>
                <a:chExt cx="6042755" cy="0"/>
              </a:xfrm>
            </p:grpSpPr>
            <p:sp>
              <p:nvSpPr>
                <p:cNvPr id="16" name="AutoShape 16"/>
                <p:cNvSpPr/>
                <p:nvPr/>
              </p:nvSpPr>
              <p:spPr>
                <a:xfrm>
                  <a:off x="761245" y="9085677"/>
                  <a:ext cx="2413685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AutoShape 17"/>
                <p:cNvSpPr/>
                <p:nvPr/>
              </p:nvSpPr>
              <p:spPr>
                <a:xfrm>
                  <a:off x="3412070" y="9085677"/>
                  <a:ext cx="3391930" cy="0"/>
                </a:xfrm>
                <a:prstGeom prst="line">
                  <a:avLst/>
                </a:prstGeom>
                <a:ln w="12700" cap="flat">
                  <a:solidFill>
                    <a:srgbClr val="8AA0D7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05762E0-B9F9-5ABD-DBAF-6CE57A05ACC2}"/>
                  </a:ext>
                </a:extLst>
              </p:cNvPr>
              <p:cNvGrpSpPr/>
              <p:nvPr/>
            </p:nvGrpSpPr>
            <p:grpSpPr>
              <a:xfrm>
                <a:off x="736411" y="3852907"/>
                <a:ext cx="6087178" cy="668974"/>
                <a:chOff x="736411" y="3836133"/>
                <a:chExt cx="6087178" cy="668974"/>
              </a:xfrm>
            </p:grpSpPr>
            <p:sp>
              <p:nvSpPr>
                <p:cNvPr id="18" name="TextBox 18"/>
                <p:cNvSpPr txBox="1"/>
                <p:nvPr/>
              </p:nvSpPr>
              <p:spPr>
                <a:xfrm>
                  <a:off x="3431659" y="3849543"/>
                  <a:ext cx="3391930" cy="655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</a:pPr>
                  <a:r>
                    <a:rPr lang="en-US" sz="900" spc="28" dirty="0">
                      <a:solidFill>
                        <a:srgbClr val="373737"/>
                      </a:solidFill>
                      <a:latin typeface="Manrope" pitchFamily="2" charset="0"/>
                    </a:rPr>
                    <a:t>Discover the forefront of technology with innovations </a:t>
                  </a: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spc="28" dirty="0">
                      <a:solidFill>
                        <a:srgbClr val="373737"/>
                      </a:solidFill>
                      <a:latin typeface="Manrope" pitchFamily="2" charset="0"/>
                    </a:rPr>
                    <a:t>and breakthroughs. Dive into industry-shaping trends </a:t>
                  </a:r>
                  <a:br>
                    <a:rPr lang="en-US" sz="900" spc="28" dirty="0">
                      <a:solidFill>
                        <a:srgbClr val="373737"/>
                      </a:solidFill>
                      <a:latin typeface="Manrope" pitchFamily="2" charset="0"/>
                    </a:rPr>
                  </a:br>
                  <a:r>
                    <a:rPr lang="en-US" sz="900" spc="28" dirty="0">
                      <a:solidFill>
                        <a:srgbClr val="373737"/>
                      </a:solidFill>
                      <a:latin typeface="Manrope" pitchFamily="2" charset="0"/>
                    </a:rPr>
                    <a:t>and advancements, uncovering the transformative landscape that defines the future of various sectors.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36411" y="3840715"/>
                  <a:ext cx="609589" cy="4230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01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406140" y="3836133"/>
                  <a:ext cx="1788379" cy="3720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Emerging Technologies Overview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1406140" y="4283308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spc="22" dirty="0">
                      <a:solidFill>
                        <a:srgbClr val="373737"/>
                      </a:solidFill>
                      <a:latin typeface="Manrope" pitchFamily="2" charset="0"/>
                    </a:rPr>
                    <a:t>2:30 P.M - 3:00 P.M     25 July 2024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D7A3AD9-7FDF-DFA3-C584-D7045CF20CB7}"/>
                  </a:ext>
                </a:extLst>
              </p:cNvPr>
              <p:cNvGrpSpPr/>
              <p:nvPr/>
            </p:nvGrpSpPr>
            <p:grpSpPr>
              <a:xfrm>
                <a:off x="736411" y="4954103"/>
                <a:ext cx="6087177" cy="676241"/>
                <a:chOff x="736411" y="4927853"/>
                <a:chExt cx="6087177" cy="676241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736411" y="4927853"/>
                  <a:ext cx="609589" cy="41447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02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1406140" y="4948530"/>
                  <a:ext cx="1788379" cy="3736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Artificial Intelligence Revelation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1406140" y="5393324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spc="22" dirty="0">
                      <a:solidFill>
                        <a:srgbClr val="373737"/>
                      </a:solidFill>
                      <a:latin typeface="Manrope" pitchFamily="2" charset="0"/>
                    </a:rPr>
                    <a:t>3</a:t>
                  </a:r>
                  <a:r>
                    <a:rPr lang="en-US" sz="700" u="none" strike="noStrike" spc="22" dirty="0">
                      <a:solidFill>
                        <a:srgbClr val="373737"/>
                      </a:solidFill>
                      <a:latin typeface="Manrope" pitchFamily="2" charset="0"/>
                    </a:rPr>
                    <a:t>:00 P.M - 4:00 P.M     25 July 2024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3431659" y="4948530"/>
                  <a:ext cx="3391929" cy="655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Uncover the power and potential of Artificial Intelligence. Learn how AI is revolutionizing processes, enhancing efficiency, and driving transformative changes across diverse sectors.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6F354B9-C469-E8FC-DD9D-696EA5A228B8}"/>
                  </a:ext>
                </a:extLst>
              </p:cNvPr>
              <p:cNvGrpSpPr/>
              <p:nvPr/>
            </p:nvGrpSpPr>
            <p:grpSpPr>
              <a:xfrm>
                <a:off x="736411" y="6062566"/>
                <a:ext cx="6087178" cy="655564"/>
                <a:chOff x="736411" y="6037993"/>
                <a:chExt cx="6087178" cy="655564"/>
              </a:xfrm>
            </p:grpSpPr>
            <p:sp>
              <p:nvSpPr>
                <p:cNvPr id="27" name="TextBox 27"/>
                <p:cNvSpPr txBox="1"/>
                <p:nvPr/>
              </p:nvSpPr>
              <p:spPr>
                <a:xfrm>
                  <a:off x="736411" y="6050054"/>
                  <a:ext cx="609589" cy="4230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03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1406140" y="6042756"/>
                  <a:ext cx="1788379" cy="3736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Blockchain's Transformative Influence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1406140" y="6487549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spc="22" dirty="0">
                      <a:solidFill>
                        <a:srgbClr val="373737"/>
                      </a:solidFill>
                      <a:latin typeface="Manrope" pitchFamily="2" charset="0"/>
                    </a:rPr>
                    <a:t>4</a:t>
                  </a:r>
                  <a:r>
                    <a:rPr lang="en-US" sz="700" u="none" strike="noStrike" spc="22" dirty="0">
                      <a:solidFill>
                        <a:srgbClr val="373737"/>
                      </a:solidFill>
                      <a:latin typeface="Manrope" pitchFamily="2" charset="0"/>
                    </a:rPr>
                    <a:t>:30 P.M - 5:00 P.M     25 July 2024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3431659" y="6037993"/>
                  <a:ext cx="3391930" cy="655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Explore the decentralized realm of blockchain, </a:t>
                  </a: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uncovering its secure and transparent nature. Witness </a:t>
                  </a: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its transformative influence on finance, supply chain, and more, as it reshapes industries with unparalleled innovation.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3DC5AC0-18BF-EB60-D0E1-C00E5BBD5D63}"/>
                  </a:ext>
                </a:extLst>
              </p:cNvPr>
              <p:cNvGrpSpPr/>
              <p:nvPr/>
            </p:nvGrpSpPr>
            <p:grpSpPr>
              <a:xfrm>
                <a:off x="736411" y="7150352"/>
                <a:ext cx="6087178" cy="655564"/>
                <a:chOff x="736411" y="7131994"/>
                <a:chExt cx="6087178" cy="655564"/>
              </a:xfrm>
            </p:grpSpPr>
            <p:sp>
              <p:nvSpPr>
                <p:cNvPr id="32" name="TextBox 32"/>
                <p:cNvSpPr txBox="1"/>
                <p:nvPr/>
              </p:nvSpPr>
              <p:spPr>
                <a:xfrm>
                  <a:off x="736411" y="7144279"/>
                  <a:ext cx="609589" cy="4230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04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1406140" y="7136757"/>
                  <a:ext cx="1788379" cy="3736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IoT: Unveiling </a:t>
                  </a:r>
                  <a:b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</a:b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Intelligent Connectivity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1406140" y="7581550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u="none" strike="noStrike" spc="22" dirty="0">
                      <a:solidFill>
                        <a:srgbClr val="373737"/>
                      </a:solidFill>
                      <a:latin typeface="Manrope" pitchFamily="2" charset="0"/>
                    </a:rPr>
                    <a:t>2:30 P.M - 3:00 P.M     26 July 2024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3431659" y="7131994"/>
                  <a:ext cx="3391930" cy="655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Delve into the interconnected realm of IoT, where smart devices, sensors, and data analytics propel intelligent connectivity. Witness how these innovations enhance </a:t>
                  </a: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daily experiences, defining a new era of technological.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9134361-2FD3-E8B6-A04D-8531799433AB}"/>
                  </a:ext>
                </a:extLst>
              </p:cNvPr>
              <p:cNvGrpSpPr/>
              <p:nvPr/>
            </p:nvGrpSpPr>
            <p:grpSpPr>
              <a:xfrm>
                <a:off x="736411" y="8238138"/>
                <a:ext cx="6087178" cy="650306"/>
                <a:chOff x="736411" y="8226442"/>
                <a:chExt cx="6087178" cy="650306"/>
              </a:xfrm>
            </p:grpSpPr>
            <p:sp>
              <p:nvSpPr>
                <p:cNvPr id="37" name="TextBox 37"/>
                <p:cNvSpPr txBox="1"/>
                <p:nvPr/>
              </p:nvSpPr>
              <p:spPr>
                <a:xfrm>
                  <a:off x="736411" y="8238504"/>
                  <a:ext cx="609589" cy="4230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05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1406140" y="8231205"/>
                  <a:ext cx="1788379" cy="3736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Cybersecurity Mastery Essentials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1406140" y="8675998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spc="22" dirty="0">
                      <a:solidFill>
                        <a:srgbClr val="373737"/>
                      </a:solidFill>
                      <a:latin typeface="Manrope" pitchFamily="2" charset="0"/>
                    </a:rPr>
                    <a:t>3</a:t>
                  </a:r>
                  <a:r>
                    <a:rPr lang="en-US" sz="700" u="none" strike="noStrike" spc="22" dirty="0">
                      <a:solidFill>
                        <a:srgbClr val="373737"/>
                      </a:solidFill>
                      <a:latin typeface="Manrope" pitchFamily="2" charset="0"/>
                    </a:rPr>
                    <a:t>:00 P.M - 4:00 P.M      26 July 2024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3431659" y="8226442"/>
                  <a:ext cx="3391930" cy="6503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Navigate the dynamic cybersecurity terrain, comprehending the latest threats, strategies, and vital innovations. Learn the essentials for securing digital assets and privacy in this ever-evolving landscape of online security.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22C9240-70E7-B71B-0A2D-98B4F88CFFEB}"/>
                  </a:ext>
                </a:extLst>
              </p:cNvPr>
              <p:cNvGrpSpPr/>
              <p:nvPr/>
            </p:nvGrpSpPr>
            <p:grpSpPr>
              <a:xfrm>
                <a:off x="736411" y="9320667"/>
                <a:ext cx="6087178" cy="655564"/>
                <a:chOff x="736411" y="9320667"/>
                <a:chExt cx="6087178" cy="655564"/>
              </a:xfrm>
            </p:grpSpPr>
            <p:sp>
              <p:nvSpPr>
                <p:cNvPr id="42" name="TextBox 42"/>
                <p:cNvSpPr txBox="1"/>
                <p:nvPr/>
              </p:nvSpPr>
              <p:spPr>
                <a:xfrm>
                  <a:off x="736411" y="9332728"/>
                  <a:ext cx="609589" cy="4230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157"/>
                    </a:lnSpc>
                    <a:spcBef>
                      <a:spcPct val="0"/>
                    </a:spcBef>
                  </a:pPr>
                  <a:r>
                    <a:rPr lang="en-US" sz="315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06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1406140" y="9325430"/>
                  <a:ext cx="1788379" cy="3736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Eco-Friendly </a:t>
                  </a:r>
                </a:p>
                <a:p>
                  <a:pPr marL="0" lvl="0" indent="0" algn="l">
                    <a:lnSpc>
                      <a:spcPts val="1534"/>
                    </a:lnSpc>
                    <a:spcBef>
                      <a:spcPct val="0"/>
                    </a:spcBef>
                  </a:pPr>
                  <a:r>
                    <a:rPr lang="en-US" sz="1095" b="1" dirty="0">
                      <a:solidFill>
                        <a:srgbClr val="1542B0"/>
                      </a:solidFill>
                      <a:latin typeface="Manrope" pitchFamily="2" charset="0"/>
                    </a:rPr>
                    <a:t>Technology Odyssey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1406140" y="9770223"/>
                  <a:ext cx="1541994" cy="1198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spc="22" dirty="0">
                      <a:solidFill>
                        <a:srgbClr val="373737"/>
                      </a:solidFill>
                      <a:latin typeface="Manrope" pitchFamily="2" charset="0"/>
                    </a:rPr>
                    <a:t>4</a:t>
                  </a:r>
                  <a:r>
                    <a:rPr lang="en-US" sz="700" u="none" strike="noStrike" spc="22" dirty="0">
                      <a:solidFill>
                        <a:srgbClr val="373737"/>
                      </a:solidFill>
                      <a:latin typeface="Manrope" pitchFamily="2" charset="0"/>
                    </a:rPr>
                    <a:t>:30 P.M - 5:00 P.M     26 July 2024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3431659" y="9320667"/>
                  <a:ext cx="3391930" cy="6555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Dive into the realm of eco-friendly technology. Explore innovations promoting sustainability, renewable energy, and environmentally conscious practices for a greener </a:t>
                  </a: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spc="28" dirty="0">
                      <a:solidFill>
                        <a:srgbClr val="373737"/>
                      </a:solidFill>
                      <a:latin typeface="Manrope" pitchFamily="2" charset="0"/>
                    </a:rPr>
                    <a:t>and more resilient future. 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06FF4FD-F368-D01B-F493-A803002CB71B}"/>
                  </a:ext>
                </a:extLst>
              </p:cNvPr>
              <p:cNvGrpSpPr/>
              <p:nvPr/>
            </p:nvGrpSpPr>
            <p:grpSpPr>
              <a:xfrm>
                <a:off x="761245" y="3136158"/>
                <a:ext cx="4601782" cy="301301"/>
                <a:chOff x="761245" y="3136158"/>
                <a:chExt cx="4601782" cy="301301"/>
              </a:xfrm>
            </p:grpSpPr>
            <p:sp>
              <p:nvSpPr>
                <p:cNvPr id="48" name="TextBox 48"/>
                <p:cNvSpPr txBox="1"/>
                <p:nvPr/>
              </p:nvSpPr>
              <p:spPr>
                <a:xfrm>
                  <a:off x="761245" y="3136158"/>
                  <a:ext cx="2117192" cy="3013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TIME + MAIN KEYS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3431659" y="3136158"/>
                  <a:ext cx="1931368" cy="3013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1542B0"/>
                      </a:solidFill>
                      <a:latin typeface="Manrope ExtraBold" pitchFamily="2" charset="0"/>
                    </a:rPr>
                    <a:t>MAIN CONTENTS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597C0A-2E3D-3BDE-D6DB-FD3A34B00935}"/>
                </a:ext>
              </a:extLst>
            </p:cNvPr>
            <p:cNvGrpSpPr/>
            <p:nvPr/>
          </p:nvGrpSpPr>
          <p:grpSpPr>
            <a:xfrm>
              <a:off x="761245" y="683735"/>
              <a:ext cx="6042755" cy="619777"/>
              <a:chOff x="761245" y="683735"/>
              <a:chExt cx="6042755" cy="619777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761245" y="713159"/>
                <a:ext cx="4373777" cy="5903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4495"/>
                  </a:lnSpc>
                </a:pPr>
                <a:r>
                  <a:rPr lang="en-US" sz="4495" dirty="0">
                    <a:solidFill>
                      <a:srgbClr val="1542B0"/>
                    </a:solidFill>
                    <a:latin typeface="Manrope ExtraBold" pitchFamily="2" charset="0"/>
                  </a:rPr>
                  <a:t>AGENDA</a:t>
                </a:r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4844025" y="683735"/>
                <a:ext cx="403780" cy="484294"/>
              </a:xfrm>
              <a:custGeom>
                <a:avLst/>
                <a:gdLst/>
                <a:ahLst/>
                <a:cxnLst/>
                <a:rect l="l" t="t" r="r" b="b"/>
                <a:pathLst>
                  <a:path w="538373" h="645725">
                    <a:moveTo>
                      <a:pt x="0" y="0"/>
                    </a:moveTo>
                    <a:lnTo>
                      <a:pt x="538373" y="0"/>
                    </a:lnTo>
                    <a:lnTo>
                      <a:pt x="538373" y="645725"/>
                    </a:lnTo>
                    <a:lnTo>
                      <a:pt x="0" y="6457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5420959" y="752542"/>
                <a:ext cx="1383041" cy="4282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1542B0"/>
                    </a:solidFill>
                    <a:latin typeface="Manrope" pitchFamily="2" charset="0"/>
                  </a:rPr>
                  <a:t>DREAMSPHERE CONVENTION</a:t>
                </a:r>
              </a:p>
            </p:txBody>
          </p:sp>
        </p:grpSp>
        <p:sp>
          <p:nvSpPr>
            <p:cNvPr id="50" name="TemplateLAB"/>
            <p:cNvSpPr/>
            <p:nvPr/>
          </p:nvSpPr>
          <p:spPr>
            <a:xfrm rot="5400000">
              <a:off x="6801124" y="9509576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 - Page 3">
            <a:extLst>
              <a:ext uri="{FF2B5EF4-FFF2-40B4-BE49-F238E27FC236}">
                <a16:creationId xmlns:a16="http://schemas.microsoft.com/office/drawing/2014/main" id="{2ED072CF-418A-E477-73D6-926F5C1B6459}"/>
              </a:ext>
            </a:extLst>
          </p:cNvPr>
          <p:cNvGrpSpPr/>
          <p:nvPr/>
        </p:nvGrpSpPr>
        <p:grpSpPr>
          <a:xfrm>
            <a:off x="756000" y="683735"/>
            <a:ext cx="6471549" cy="9252265"/>
            <a:chOff x="756000" y="683735"/>
            <a:chExt cx="6471549" cy="925226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165B77-9EA0-BEF1-7816-B4C8A5635033}"/>
                </a:ext>
              </a:extLst>
            </p:cNvPr>
            <p:cNvGrpSpPr/>
            <p:nvPr/>
          </p:nvGrpSpPr>
          <p:grpSpPr>
            <a:xfrm>
              <a:off x="756000" y="2019718"/>
              <a:ext cx="6048000" cy="7916282"/>
              <a:chOff x="756000" y="2019718"/>
              <a:chExt cx="6048000" cy="791628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BE1BC39-6E61-90C9-A25B-41F48C5DE54C}"/>
                  </a:ext>
                </a:extLst>
              </p:cNvPr>
              <p:cNvGrpSpPr/>
              <p:nvPr/>
            </p:nvGrpSpPr>
            <p:grpSpPr>
              <a:xfrm>
                <a:off x="756000" y="2019718"/>
                <a:ext cx="6048000" cy="1851406"/>
                <a:chOff x="756000" y="2019718"/>
                <a:chExt cx="6048000" cy="185140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756000" y="2019718"/>
                  <a:ext cx="1851413" cy="185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l="-97971" t="-25126" r="-103556" b="-75893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795C76B-E26E-77D6-698D-E7213DDF5C6F}"/>
                    </a:ext>
                  </a:extLst>
                </p:cNvPr>
                <p:cNvGrpSpPr/>
                <p:nvPr/>
              </p:nvGrpSpPr>
              <p:grpSpPr>
                <a:xfrm>
                  <a:off x="2871925" y="2272624"/>
                  <a:ext cx="3932075" cy="1345593"/>
                  <a:chOff x="2871925" y="2304514"/>
                  <a:chExt cx="3932075" cy="1345593"/>
                </a:xfrm>
              </p:grpSpPr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2871925" y="2304514"/>
                    <a:ext cx="1665446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ExtraBold" pitchFamily="2" charset="0"/>
                      </a:rPr>
                      <a:t>OLIVIA STERLING</a:t>
                    </a: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2871925" y="2519195"/>
                    <a:ext cx="3932075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Medium" pitchFamily="2" charset="0"/>
                      </a:rPr>
                      <a:t>Chief Technology Officer, Innovate Solutions</a:t>
                    </a: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2871925" y="2833088"/>
                    <a:ext cx="3932075" cy="81701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As the Chief Technology Officer at Innovate Solutions, my fervent wish during this conference is to foster a collaborative environment where ideas seamlessly converge. I aspire to witness a dynamic exchange of insights, sparking innovation that propels our technological landscape to unprecedented heights.</a:t>
                    </a: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5D783F1-2B53-6617-F264-9E4EAE0CA2DD}"/>
                  </a:ext>
                </a:extLst>
              </p:cNvPr>
              <p:cNvGrpSpPr/>
              <p:nvPr/>
            </p:nvGrpSpPr>
            <p:grpSpPr>
              <a:xfrm>
                <a:off x="756000" y="4041343"/>
                <a:ext cx="6048000" cy="1851406"/>
                <a:chOff x="756000" y="4018965"/>
                <a:chExt cx="6048000" cy="1851406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756000" y="4018965"/>
                  <a:ext cx="1851413" cy="185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l="-54422" t="-21507" r="-34498" b="-161875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D795B25-7C36-F38C-64D6-55B6AF3EDD91}"/>
                    </a:ext>
                  </a:extLst>
                </p:cNvPr>
                <p:cNvGrpSpPr/>
                <p:nvPr/>
              </p:nvGrpSpPr>
              <p:grpSpPr>
                <a:xfrm>
                  <a:off x="2871925" y="4271871"/>
                  <a:ext cx="3932075" cy="1345593"/>
                  <a:chOff x="2871925" y="4303760"/>
                  <a:chExt cx="3932075" cy="1345593"/>
                </a:xfrm>
              </p:grpSpPr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2871925" y="4303760"/>
                    <a:ext cx="1665446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ExtraBold" pitchFamily="2" charset="0"/>
                      </a:rPr>
                      <a:t>ADRIAN KNIGHT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2871925" y="4518441"/>
                    <a:ext cx="3932075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Medium" pitchFamily="2" charset="0"/>
                      </a:rPr>
                      <a:t>Founder and CEO, Insights Labs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2871925" y="4832334"/>
                    <a:ext cx="3932075" cy="81701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At the technology conference, Insights Labs' Founder and CEO passionately expressed a fervent wish for collaborative innovation. Envisioning a future where technology transcends boundaries, the speaker urged attendees to unite in advancing solutions that positively impact society and reshape the technological landscape.</a:t>
                    </a:r>
                  </a:p>
                </p:txBody>
              </p:sp>
            </p:grp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26E8D46-AB3D-7632-7152-7BF1AAC65A5B}"/>
                  </a:ext>
                </a:extLst>
              </p:cNvPr>
              <p:cNvGrpSpPr/>
              <p:nvPr/>
            </p:nvGrpSpPr>
            <p:grpSpPr>
              <a:xfrm>
                <a:off x="756000" y="6062968"/>
                <a:ext cx="6048000" cy="1851406"/>
                <a:chOff x="756000" y="6053625"/>
                <a:chExt cx="6048000" cy="1851406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756000" y="6053625"/>
                  <a:ext cx="1851413" cy="185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121423" t="-23004" r="-125791" b="-108472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A531B2B-3695-1FA7-1893-E1988F0B240F}"/>
                    </a:ext>
                  </a:extLst>
                </p:cNvPr>
                <p:cNvGrpSpPr/>
                <p:nvPr/>
              </p:nvGrpSpPr>
              <p:grpSpPr>
                <a:xfrm>
                  <a:off x="2871925" y="6303903"/>
                  <a:ext cx="3932075" cy="1350850"/>
                  <a:chOff x="2871925" y="6338420"/>
                  <a:chExt cx="3932075" cy="1350850"/>
                </a:xfrm>
              </p:grpSpPr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2871925" y="6338420"/>
                    <a:ext cx="1665446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ExtraBold" pitchFamily="2" charset="0"/>
                      </a:rPr>
                      <a:t>XAVIER REYES</a:t>
                    </a:r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2871925" y="6553101"/>
                    <a:ext cx="3932075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Medium" pitchFamily="2" charset="0"/>
                      </a:rPr>
                      <a:t>Head of Research and Development, SolarTech Solutions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2871925" y="6866994"/>
                    <a:ext cx="3932075" cy="82227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As the Head of Research and Development at SolarTech Solutions, </a:t>
                    </a:r>
                  </a:p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my fervent wish is to see our innovative solar technologies catalyze </a:t>
                    </a:r>
                  </a:p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a sustainable energy revolution. I envision a future where our advancements empower communities globally, driving a paradigm shift towards cleaner and more accessible energy sources.</a:t>
                    </a:r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8D6B29C-C79D-FED8-ACFF-870206FBD243}"/>
                  </a:ext>
                </a:extLst>
              </p:cNvPr>
              <p:cNvGrpSpPr/>
              <p:nvPr/>
            </p:nvGrpSpPr>
            <p:grpSpPr>
              <a:xfrm>
                <a:off x="756000" y="8084594"/>
                <a:ext cx="6048000" cy="1851406"/>
                <a:chOff x="756000" y="8084594"/>
                <a:chExt cx="6048000" cy="1851406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756000" y="8084594"/>
                  <a:ext cx="1851413" cy="185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26" h="6350000">
                      <a:moveTo>
                        <a:pt x="0" y="0"/>
                      </a:moveTo>
                      <a:lnTo>
                        <a:pt x="6350026" y="0"/>
                      </a:lnTo>
                      <a:lnTo>
                        <a:pt x="6350026" y="6350000"/>
                      </a:lnTo>
                      <a:lnTo>
                        <a:pt x="0" y="635000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80798" r="-32680" b="-42319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7A1330D-72C8-2250-FE96-398D4A24CEA0}"/>
                    </a:ext>
                  </a:extLst>
                </p:cNvPr>
                <p:cNvGrpSpPr/>
                <p:nvPr/>
              </p:nvGrpSpPr>
              <p:grpSpPr>
                <a:xfrm>
                  <a:off x="2871925" y="8334873"/>
                  <a:ext cx="3932075" cy="1350850"/>
                  <a:chOff x="2871925" y="8369390"/>
                  <a:chExt cx="3932075" cy="1350850"/>
                </a:xfrm>
              </p:grpSpPr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2871925" y="8369390"/>
                    <a:ext cx="1665446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ExtraBold" pitchFamily="2" charset="0"/>
                      </a:rPr>
                      <a:t>Amelia Bennett</a:t>
                    </a: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2871925" y="8584071"/>
                    <a:ext cx="3932075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1"/>
                      </a:lnSpc>
                    </a:pPr>
                    <a:r>
                      <a:rPr lang="en-US" sz="1100" dirty="0">
                        <a:solidFill>
                          <a:srgbClr val="1542B0"/>
                        </a:solidFill>
                        <a:latin typeface="Manrope Medium" pitchFamily="2" charset="0"/>
                      </a:rPr>
                      <a:t>Director of Sustainability, EcoTech Innovations</a:t>
                    </a:r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2871925" y="8897964"/>
                    <a:ext cx="3932075" cy="82227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In the realm of technology, our fervent desire at EcoTech Innovations is to catalyze a paradigm shift towards sustainable solutions. As the Director of Sustainability, my wish is to inspire collaboration and innovation that transcends conventional boundaries, propelling </a:t>
                    </a:r>
                  </a:p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spc="28" dirty="0">
                        <a:solidFill>
                          <a:srgbClr val="373737"/>
                        </a:solidFill>
                        <a:latin typeface="Manrope" pitchFamily="2" charset="0"/>
                      </a:rPr>
                      <a:t>us towards a greener and more resilient future.</a:t>
                    </a:r>
                  </a:p>
                </p:txBody>
              </p: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BBF870-6C1D-92CA-8D81-CDF9E21E77DB}"/>
                </a:ext>
              </a:extLst>
            </p:cNvPr>
            <p:cNvGrpSpPr/>
            <p:nvPr/>
          </p:nvGrpSpPr>
          <p:grpSpPr>
            <a:xfrm>
              <a:off x="756000" y="683735"/>
              <a:ext cx="6048000" cy="619702"/>
              <a:chOff x="756000" y="683735"/>
              <a:chExt cx="6048000" cy="619702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2430223" y="713159"/>
                <a:ext cx="4373777" cy="590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4495"/>
                  </a:lnSpc>
                </a:pPr>
                <a:r>
                  <a:rPr lang="en-US" sz="4495" dirty="0">
                    <a:solidFill>
                      <a:srgbClr val="1542B0"/>
                    </a:solidFill>
                    <a:latin typeface="Manrope ExtraBold" pitchFamily="2" charset="0"/>
                  </a:rPr>
                  <a:t>Speakers</a:t>
                </a:r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756000" y="683735"/>
                <a:ext cx="403780" cy="484294"/>
              </a:xfrm>
              <a:custGeom>
                <a:avLst/>
                <a:gdLst/>
                <a:ahLst/>
                <a:cxnLst/>
                <a:rect l="l" t="t" r="r" b="b"/>
                <a:pathLst>
                  <a:path w="538373" h="645725">
                    <a:moveTo>
                      <a:pt x="0" y="0"/>
                    </a:moveTo>
                    <a:lnTo>
                      <a:pt x="538373" y="0"/>
                    </a:lnTo>
                    <a:lnTo>
                      <a:pt x="538373" y="645725"/>
                    </a:lnTo>
                    <a:lnTo>
                      <a:pt x="0" y="6457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332934" y="752542"/>
                <a:ext cx="1383041" cy="4282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1542B0"/>
                    </a:solidFill>
                    <a:latin typeface="Manrope" pitchFamily="2" charset="0"/>
                  </a:rPr>
                  <a:t>DREAMSPHERE CONVENTION</a:t>
                </a:r>
              </a:p>
            </p:txBody>
          </p:sp>
        </p:grpSp>
        <p:sp>
          <p:nvSpPr>
            <p:cNvPr id="30" name="TemplateLAB"/>
            <p:cNvSpPr/>
            <p:nvPr/>
          </p:nvSpPr>
          <p:spPr>
            <a:xfrm rot="5400000">
              <a:off x="6801124" y="9509576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 - Page 4">
            <a:extLst>
              <a:ext uri="{FF2B5EF4-FFF2-40B4-BE49-F238E27FC236}">
                <a16:creationId xmlns:a16="http://schemas.microsoft.com/office/drawing/2014/main" id="{3F43B159-95CE-34EF-C08B-2048BF82E6D1}"/>
              </a:ext>
            </a:extLst>
          </p:cNvPr>
          <p:cNvGrpSpPr/>
          <p:nvPr/>
        </p:nvGrpSpPr>
        <p:grpSpPr>
          <a:xfrm>
            <a:off x="0" y="0"/>
            <a:ext cx="7560000" cy="9936000"/>
            <a:chOff x="0" y="0"/>
            <a:chExt cx="7560000" cy="9936000"/>
          </a:xfrm>
        </p:grpSpPr>
        <p:sp>
          <p:nvSpPr>
            <p:cNvPr id="6" name="Freeform 6"/>
            <p:cNvSpPr/>
            <p:nvPr/>
          </p:nvSpPr>
          <p:spPr>
            <a:xfrm flipH="1" flipV="1">
              <a:off x="0" y="0"/>
              <a:ext cx="7560000" cy="7560000"/>
            </a:xfrm>
            <a:custGeom>
              <a:avLst/>
              <a:gdLst/>
              <a:ahLst/>
              <a:cxnLst/>
              <a:rect l="l" t="t" r="r" b="b"/>
              <a:pathLst>
                <a:path w="7560000" h="7560000">
                  <a:moveTo>
                    <a:pt x="7560000" y="7560000"/>
                  </a:moveTo>
                  <a:lnTo>
                    <a:pt x="0" y="7560000"/>
                  </a:lnTo>
                  <a:lnTo>
                    <a:pt x="0" y="0"/>
                  </a:lnTo>
                  <a:lnTo>
                    <a:pt x="7560000" y="0"/>
                  </a:lnTo>
                  <a:lnTo>
                    <a:pt x="7560000" y="756000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56000" y="9043489"/>
              <a:ext cx="6048000" cy="0"/>
            </a:xfrm>
            <a:prstGeom prst="line">
              <a:avLst/>
            </a:prstGeom>
            <a:ln w="9525" cap="flat">
              <a:solidFill>
                <a:srgbClr val="8AA0D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3F7664-AE58-5A8C-97A3-1351B65CAD5B}"/>
                </a:ext>
              </a:extLst>
            </p:cNvPr>
            <p:cNvGrpSpPr/>
            <p:nvPr/>
          </p:nvGrpSpPr>
          <p:grpSpPr>
            <a:xfrm>
              <a:off x="756000" y="9251608"/>
              <a:ext cx="6061349" cy="684392"/>
              <a:chOff x="756000" y="9251608"/>
              <a:chExt cx="6061349" cy="68439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592404" y="9709529"/>
                <a:ext cx="338475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338475" h="226471">
                    <a:moveTo>
                      <a:pt x="0" y="0"/>
                    </a:moveTo>
                    <a:lnTo>
                      <a:pt x="338475" y="0"/>
                    </a:lnTo>
                    <a:lnTo>
                      <a:pt x="338475" y="226471"/>
                    </a:lnTo>
                    <a:lnTo>
                      <a:pt x="0" y="2264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5291380" y="9709529"/>
                <a:ext cx="224824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224824" h="226471">
                    <a:moveTo>
                      <a:pt x="0" y="0"/>
                    </a:moveTo>
                    <a:lnTo>
                      <a:pt x="224823" y="0"/>
                    </a:lnTo>
                    <a:lnTo>
                      <a:pt x="224823" y="226471"/>
                    </a:lnTo>
                    <a:lnTo>
                      <a:pt x="0" y="2264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5876704" y="9709529"/>
                <a:ext cx="340325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340325" h="226471">
                    <a:moveTo>
                      <a:pt x="0" y="0"/>
                    </a:moveTo>
                    <a:lnTo>
                      <a:pt x="340325" y="0"/>
                    </a:lnTo>
                    <a:lnTo>
                      <a:pt x="340325" y="226471"/>
                    </a:lnTo>
                    <a:lnTo>
                      <a:pt x="0" y="2264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577529" y="9709529"/>
                <a:ext cx="226471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226471" h="226471">
                    <a:moveTo>
                      <a:pt x="0" y="0"/>
                    </a:moveTo>
                    <a:lnTo>
                      <a:pt x="226471" y="0"/>
                    </a:lnTo>
                    <a:lnTo>
                      <a:pt x="226471" y="226471"/>
                    </a:lnTo>
                    <a:lnTo>
                      <a:pt x="0" y="2264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50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2742062" y="9251608"/>
                <a:ext cx="0" cy="684392"/>
              </a:xfrm>
              <a:prstGeom prst="line">
                <a:avLst/>
              </a:prstGeom>
              <a:ln w="9525" cap="flat">
                <a:solidFill>
                  <a:srgbClr val="8AA0D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56000" y="9273876"/>
                <a:ext cx="1834370" cy="621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u="none" strike="noStrike" dirty="0">
                    <a:solidFill>
                      <a:srgbClr val="FFFFFF"/>
                    </a:solidFill>
                    <a:latin typeface="Manrope ExtraBold" pitchFamily="2" charset="0"/>
                  </a:rPr>
                  <a:t>THANKS TO  </a:t>
                </a:r>
              </a:p>
              <a:p>
                <a:pPr marL="0" lvl="0" indent="0" algn="l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u="none" strike="noStrike" dirty="0">
                    <a:solidFill>
                      <a:srgbClr val="FFFFFF"/>
                    </a:solidFill>
                    <a:latin typeface="Manrope ExtraBold" pitchFamily="2" charset="0"/>
                  </a:rPr>
                  <a:t>OUR SPONSORS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893754" y="9302922"/>
                <a:ext cx="1393850" cy="5627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34"/>
                  </a:lnSpc>
                  <a:spcBef>
                    <a:spcPct val="0"/>
                  </a:spcBef>
                </a:pPr>
                <a:r>
                  <a:rPr lang="en-US" sz="1095" dirty="0">
                    <a:solidFill>
                      <a:srgbClr val="FFFFFF"/>
                    </a:solidFill>
                    <a:latin typeface="Manrope" pitchFamily="2" charset="0"/>
                  </a:rPr>
                  <a:t>Preemptive gratitude to sponsors backing  conference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624387" y="9321972"/>
                <a:ext cx="274510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274510" h="226471">
                    <a:moveTo>
                      <a:pt x="0" y="0"/>
                    </a:moveTo>
                    <a:lnTo>
                      <a:pt x="274510" y="0"/>
                    </a:lnTo>
                    <a:lnTo>
                      <a:pt x="274510" y="226470"/>
                    </a:lnTo>
                    <a:lnTo>
                      <a:pt x="0" y="226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50000"/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307027" y="9321972"/>
                <a:ext cx="193529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193529" h="226471">
                    <a:moveTo>
                      <a:pt x="0" y="0"/>
                    </a:moveTo>
                    <a:lnTo>
                      <a:pt x="193529" y="0"/>
                    </a:lnTo>
                    <a:lnTo>
                      <a:pt x="193529" y="226470"/>
                    </a:lnTo>
                    <a:lnTo>
                      <a:pt x="0" y="226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alphaModFix amt="50000"/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564181" y="9321972"/>
                <a:ext cx="253168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253168" h="226471">
                    <a:moveTo>
                      <a:pt x="0" y="0"/>
                    </a:moveTo>
                    <a:lnTo>
                      <a:pt x="253168" y="0"/>
                    </a:lnTo>
                    <a:lnTo>
                      <a:pt x="253168" y="226470"/>
                    </a:lnTo>
                    <a:lnTo>
                      <a:pt x="0" y="226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alphaModFix amt="50000"/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961219" y="9321972"/>
                <a:ext cx="171294" cy="226471"/>
              </a:xfrm>
              <a:custGeom>
                <a:avLst/>
                <a:gdLst/>
                <a:ahLst/>
                <a:cxnLst/>
                <a:rect l="l" t="t" r="r" b="b"/>
                <a:pathLst>
                  <a:path w="171294" h="226471">
                    <a:moveTo>
                      <a:pt x="0" y="0"/>
                    </a:moveTo>
                    <a:lnTo>
                      <a:pt x="171295" y="0"/>
                    </a:lnTo>
                    <a:lnTo>
                      <a:pt x="171295" y="226470"/>
                    </a:lnTo>
                    <a:lnTo>
                      <a:pt x="0" y="226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alphaModFix amt="50000"/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85AAA9-D2F8-27FF-8083-85E73B966D6F}"/>
                </a:ext>
              </a:extLst>
            </p:cNvPr>
            <p:cNvGrpSpPr/>
            <p:nvPr/>
          </p:nvGrpSpPr>
          <p:grpSpPr>
            <a:xfrm>
              <a:off x="756000" y="841725"/>
              <a:ext cx="4645257" cy="2446708"/>
              <a:chOff x="756000" y="841725"/>
              <a:chExt cx="4645257" cy="2446708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756000" y="841725"/>
                <a:ext cx="4163665" cy="11521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95"/>
                  </a:lnSpc>
                  <a:spcBef>
                    <a:spcPct val="0"/>
                  </a:spcBef>
                </a:pPr>
                <a:r>
                  <a:rPr lang="en-US" sz="4495" u="none" strike="noStrike" dirty="0">
                    <a:solidFill>
                      <a:srgbClr val="FFFFFF"/>
                    </a:solidFill>
                    <a:latin typeface="Manrope ExtraBold" pitchFamily="2" charset="0"/>
                  </a:rPr>
                  <a:t>CONTACT INFORMATION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6000" y="2885645"/>
                <a:ext cx="656180" cy="1681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87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Manrope ExtraBold" pitchFamily="2" charset="0"/>
                  </a:rPr>
                  <a:t>Email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6000" y="3121721"/>
                <a:ext cx="1767422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1"/>
                  </a:lnSpc>
                </a:pPr>
                <a:r>
                  <a:rPr lang="en-US" sz="1101" dirty="0">
                    <a:solidFill>
                      <a:srgbClr val="FFFFFF"/>
                    </a:solidFill>
                    <a:latin typeface="Manrope" pitchFamily="2" charset="0"/>
                  </a:rPr>
                  <a:t>info@templateLAB.com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56000" y="2290461"/>
                <a:ext cx="656180" cy="1681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87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Manrope ExtraBold" pitchFamily="2" charset="0"/>
                  </a:rPr>
                  <a:t>Website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6000" y="2526538"/>
                <a:ext cx="1767422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1"/>
                  </a:lnSpc>
                </a:pPr>
                <a:r>
                  <a:rPr lang="en-US" sz="1101" dirty="0">
                    <a:solidFill>
                      <a:srgbClr val="FFFFFF"/>
                    </a:solidFill>
                    <a:latin typeface="Manrope" pitchFamily="2" charset="0"/>
                  </a:rPr>
                  <a:t>www.templateLAB.com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893754" y="2290461"/>
                <a:ext cx="656180" cy="1681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87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Manrope ExtraBold" pitchFamily="2" charset="0"/>
                  </a:rPr>
                  <a:t>Facebook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893754" y="2526538"/>
                <a:ext cx="1767422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1"/>
                  </a:lnSpc>
                </a:pPr>
                <a:r>
                  <a:rPr lang="en-US" sz="1101" dirty="0">
                    <a:solidFill>
                      <a:srgbClr val="FFFFFF"/>
                    </a:solidFill>
                    <a:latin typeface="Manrope" pitchFamily="2" charset="0"/>
                  </a:rPr>
                  <a:t>templateLAB Official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893754" y="2885645"/>
                <a:ext cx="656180" cy="1681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87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Manrope ExtraBold" pitchFamily="2" charset="0"/>
                  </a:rPr>
                  <a:t>Address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893754" y="3121721"/>
                <a:ext cx="2507503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1"/>
                  </a:lnSpc>
                </a:pPr>
                <a:r>
                  <a:rPr lang="en-US" sz="1101" dirty="0">
                    <a:solidFill>
                      <a:srgbClr val="FFFFFF"/>
                    </a:solidFill>
                    <a:latin typeface="Manrope" pitchFamily="2" charset="0"/>
                  </a:rPr>
                  <a:t>12 Anywhere street, Any City, ST, 345</a:t>
                </a:r>
              </a:p>
            </p:txBody>
          </p:sp>
        </p:grpSp>
        <p:sp>
          <p:nvSpPr>
            <p:cNvPr id="25" name="TemplateLAB"/>
            <p:cNvSpPr/>
            <p:nvPr/>
          </p:nvSpPr>
          <p:spPr>
            <a:xfrm rot="5400000">
              <a:off x="6377576" y="8285762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658</Words>
  <Application>Microsoft Office PowerPoint</Application>
  <PresentationFormat>Custom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Manrope</vt:lpstr>
      <vt:lpstr>Calibri</vt:lpstr>
      <vt:lpstr>Arial</vt:lpstr>
      <vt:lpstr>Manrope Medium</vt:lpstr>
      <vt:lpstr>Manrope ExtraBold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Booklet template</dc:title>
  <dc:creator>Hoang Anh</dc:creator>
  <cp:lastModifiedBy>Hoang Anh</cp:lastModifiedBy>
  <cp:revision>14</cp:revision>
  <dcterms:created xsi:type="dcterms:W3CDTF">2006-08-16T00:00:00Z</dcterms:created>
  <dcterms:modified xsi:type="dcterms:W3CDTF">2023-12-17T04:00:34Z</dcterms:modified>
  <dc:identifier>DAF2xnUbmvk</dc:identifier>
</cp:coreProperties>
</file>