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0" r:id="rId2"/>
    <p:sldId id="301" r:id="rId3"/>
    <p:sldId id="302" r:id="rId4"/>
    <p:sldId id="303" r:id="rId5"/>
  </p:sldIdLst>
  <p:sldSz cx="7556500" cy="10693400"/>
  <p:notesSz cx="6858000" cy="9144000"/>
  <p:embeddedFontLst>
    <p:embeddedFont>
      <p:font typeface="Belleza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arker Grotesque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64" autoAdjust="0"/>
  </p:normalViewPr>
  <p:slideViewPr>
    <p:cSldViewPr>
      <p:cViewPr varScale="1">
        <p:scale>
          <a:sx n="71" d="100"/>
          <a:sy n="71" d="100"/>
        </p:scale>
        <p:origin x="26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 - Page 1">
            <a:extLst>
              <a:ext uri="{FF2B5EF4-FFF2-40B4-BE49-F238E27FC236}">
                <a16:creationId xmlns:a16="http://schemas.microsoft.com/office/drawing/2014/main" id="{51DE95B6-E8C5-E93F-8EAD-0C8E45406210}"/>
              </a:ext>
            </a:extLst>
          </p:cNvPr>
          <p:cNvGrpSpPr/>
          <p:nvPr/>
        </p:nvGrpSpPr>
        <p:grpSpPr>
          <a:xfrm>
            <a:off x="0" y="734569"/>
            <a:ext cx="7560000" cy="9957431"/>
            <a:chOff x="0" y="734569"/>
            <a:chExt cx="7560000" cy="99574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891" r="2891"/>
            <a:stretch>
              <a:fillRect/>
            </a:stretch>
          </p:blipFill>
          <p:spPr>
            <a:xfrm>
              <a:off x="0" y="5346000"/>
              <a:ext cx="7560000" cy="53460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1D44DA-DEE5-1371-E67A-E1823D868BD2}"/>
                </a:ext>
              </a:extLst>
            </p:cNvPr>
            <p:cNvGrpSpPr/>
            <p:nvPr/>
          </p:nvGrpSpPr>
          <p:grpSpPr>
            <a:xfrm>
              <a:off x="699126" y="734569"/>
              <a:ext cx="6161748" cy="3909431"/>
              <a:chOff x="699126" y="734569"/>
              <a:chExt cx="6161748" cy="3909431"/>
            </a:xfrm>
          </p:grpSpPr>
          <p:sp>
            <p:nvSpPr>
              <p:cNvPr id="4" name="AutoShape 4"/>
              <p:cNvSpPr/>
              <p:nvPr/>
            </p:nvSpPr>
            <p:spPr>
              <a:xfrm>
                <a:off x="3780000" y="2938435"/>
                <a:ext cx="0" cy="1068038"/>
              </a:xfrm>
              <a:prstGeom prst="line">
                <a:avLst/>
              </a:prstGeom>
              <a:ln w="9525" cap="flat">
                <a:solidFill>
                  <a:srgbClr val="000000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470776" y="4305329"/>
                <a:ext cx="4618447" cy="3386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795"/>
                  </a:lnSpc>
                  <a:spcBef>
                    <a:spcPct val="0"/>
                  </a:spcBef>
                </a:pPr>
                <a:r>
                  <a:rPr lang="en-US" sz="1996" spc="153" dirty="0">
                    <a:solidFill>
                      <a:srgbClr val="292929"/>
                    </a:solidFill>
                    <a:latin typeface="Darker Grotesque"/>
                  </a:rPr>
                  <a:t>AIR B&amp;B WELCOME BOOKLET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18176" y="1139234"/>
                <a:ext cx="6123648" cy="166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9"/>
                  </a:lnSpc>
                  <a:spcBef>
                    <a:spcPct val="0"/>
                  </a:spcBef>
                </a:pPr>
                <a:r>
                  <a:rPr lang="en-US" sz="9999" dirty="0">
                    <a:solidFill>
                      <a:srgbClr val="292929"/>
                    </a:solidFill>
                    <a:latin typeface="Belleza"/>
                  </a:rPr>
                  <a:t>HOME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311011" y="734569"/>
                <a:ext cx="2937978" cy="2005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Belleza"/>
                  </a:rPr>
                  <a:t>WELCOME TO OUR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699126" y="736950"/>
                <a:ext cx="1505200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TRANQUILCO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355674" y="736950"/>
                <a:ext cx="1505200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SINCE 2020</a:t>
                </a:r>
              </a:p>
            </p:txBody>
          </p:sp>
        </p:grpSp>
        <p:sp>
          <p:nvSpPr>
            <p:cNvPr id="11" name="TemplateLAB"/>
            <p:cNvSpPr/>
            <p:nvPr/>
          </p:nvSpPr>
          <p:spPr>
            <a:xfrm>
              <a:off x="3413970" y="4934605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60" y="0"/>
                  </a:lnTo>
                  <a:lnTo>
                    <a:pt x="732060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6 - Page 2">
            <a:extLst>
              <a:ext uri="{FF2B5EF4-FFF2-40B4-BE49-F238E27FC236}">
                <a16:creationId xmlns:a16="http://schemas.microsoft.com/office/drawing/2014/main" id="{DE752D49-359C-6F25-0A66-7C6AE9D305B8}"/>
              </a:ext>
            </a:extLst>
          </p:cNvPr>
          <p:cNvGrpSpPr/>
          <p:nvPr/>
        </p:nvGrpSpPr>
        <p:grpSpPr>
          <a:xfrm>
            <a:off x="567088" y="0"/>
            <a:ext cx="6989412" cy="10693400"/>
            <a:chOff x="567088" y="0"/>
            <a:chExt cx="6989412" cy="10693400"/>
          </a:xfrm>
        </p:grpSpPr>
        <p:sp>
          <p:nvSpPr>
            <p:cNvPr id="4" name="AutoShape 4"/>
            <p:cNvSpPr/>
            <p:nvPr/>
          </p:nvSpPr>
          <p:spPr>
            <a:xfrm>
              <a:off x="1947899" y="0"/>
              <a:ext cx="0" cy="10693400"/>
            </a:xfrm>
            <a:prstGeom prst="line">
              <a:avLst/>
            </a:prstGeom>
            <a:ln w="9525" cap="flat">
              <a:solidFill>
                <a:srgbClr val="000000">
                  <a:alpha val="2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>
              <a:normAutofit fontScale="25000" lnSpcReduction="20000"/>
            </a:bodyPr>
            <a:lstStyle/>
            <a:p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BC9534-98DF-1E1D-3673-568A03DFE9F7}"/>
                </a:ext>
              </a:extLst>
            </p:cNvPr>
            <p:cNvGrpSpPr/>
            <p:nvPr/>
          </p:nvGrpSpPr>
          <p:grpSpPr>
            <a:xfrm>
              <a:off x="2409862" y="717900"/>
              <a:ext cx="4618447" cy="4232109"/>
              <a:chOff x="2409862" y="717900"/>
              <a:chExt cx="4618447" cy="4232109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2409862" y="717900"/>
                <a:ext cx="4618447" cy="339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795"/>
                  </a:lnSpc>
                  <a:spcBef>
                    <a:spcPct val="0"/>
                  </a:spcBef>
                </a:pPr>
                <a:r>
                  <a:rPr lang="en-US" sz="1996" b="1" spc="99" dirty="0">
                    <a:solidFill>
                      <a:srgbClr val="292929"/>
                    </a:solidFill>
                    <a:latin typeface="Darker Grotesque" pitchFamily="2" charset="0"/>
                  </a:rPr>
                  <a:t>WELCOME TO MY HUMBLE PLACE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2409862" y="1232988"/>
                <a:ext cx="4618447" cy="12938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As the proud owner of this sanctuary, I cherish every moment spent crafting this house into a haven of tranquility. Each detail reflects </a:t>
                </a:r>
              </a:p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my commitment to creating a space where warmth and comfort intertwine seamlessly. From the carefully selected decor to the soothing color palette, every element has been chosen with </a:t>
                </a:r>
                <a:b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</a:b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intention and care.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2409862" y="2681767"/>
                <a:ext cx="4618447" cy="12458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My purpose in curating this space extends beyond mere </a:t>
                </a:r>
              </a:p>
              <a:p>
                <a:pPr>
                  <a:lnSpc>
                    <a:spcPts val="1679"/>
                  </a:lnSpc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aesthetics. It is my heartfelt desire to provide you with more </a:t>
                </a:r>
              </a:p>
              <a:p>
                <a:pPr>
                  <a:lnSpc>
                    <a:spcPts val="1679"/>
                  </a:lnSpc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than just accommodation but rather a cozy and healing refuge. </a:t>
                </a:r>
              </a:p>
              <a:p>
                <a:pPr>
                  <a:lnSpc>
                    <a:spcPts val="1679"/>
                  </a:lnSpc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This house is not merely walls and furniture; it's an embodiment </a:t>
                </a:r>
              </a:p>
              <a:p>
                <a:pPr>
                  <a:lnSpc>
                    <a:spcPts val="1679"/>
                  </a:lnSpc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of comfort, designed to nurture your spirit and provide respite </a:t>
                </a:r>
              </a:p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from the outside world. May you find solace in its embrace.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409862" y="4123239"/>
                <a:ext cx="4618447" cy="826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Thank you for choosing my home as your place to stay. Your </a:t>
                </a:r>
              </a:p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decision means the world to me, and I sincerely hope that your time here surpasses expectations. Welcome, and may your stay be filled with moments of serenity and delight.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346E94C-8454-5CC2-4457-5D11D9E5226B}"/>
                </a:ext>
              </a:extLst>
            </p:cNvPr>
            <p:cNvGrpSpPr/>
            <p:nvPr/>
          </p:nvGrpSpPr>
          <p:grpSpPr>
            <a:xfrm>
              <a:off x="1944088" y="5758589"/>
              <a:ext cx="5612412" cy="4934811"/>
              <a:chOff x="1944088" y="5758589"/>
              <a:chExt cx="5612412" cy="4934811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l="4083" t="30622" r="4816" b="15972"/>
              <a:stretch/>
            </p:blipFill>
            <p:spPr>
              <a:xfrm flipH="1">
                <a:off x="1944088" y="5758589"/>
                <a:ext cx="5612412" cy="4934811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7BB80DD-E19F-B1F1-23C5-DA358049C566}"/>
                  </a:ext>
                </a:extLst>
              </p:cNvPr>
              <p:cNvGrpSpPr/>
              <p:nvPr/>
            </p:nvGrpSpPr>
            <p:grpSpPr>
              <a:xfrm>
                <a:off x="2409862" y="5949253"/>
                <a:ext cx="4618447" cy="509350"/>
                <a:chOff x="2409862" y="5949253"/>
                <a:chExt cx="4618447" cy="509350"/>
              </a:xfrm>
            </p:grpSpPr>
            <p:sp>
              <p:nvSpPr>
                <p:cNvPr id="10" name="TextBox 10"/>
                <p:cNvSpPr txBox="1"/>
                <p:nvPr/>
              </p:nvSpPr>
              <p:spPr>
                <a:xfrm>
                  <a:off x="2409862" y="6265245"/>
                  <a:ext cx="4618447" cy="1933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spc="92" dirty="0">
                      <a:solidFill>
                        <a:srgbClr val="292929"/>
                      </a:solidFill>
                      <a:latin typeface="Darker Grotesque"/>
                    </a:rPr>
                    <a:t>OWNER TRANQUILICO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2409862" y="5949253"/>
                  <a:ext cx="1470701" cy="33637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2795"/>
                    </a:lnSpc>
                    <a:spcBef>
                      <a:spcPct val="0"/>
                    </a:spcBef>
                  </a:pPr>
                  <a:r>
                    <a:rPr lang="en-US" sz="1996" b="1" spc="99" dirty="0">
                      <a:solidFill>
                        <a:srgbClr val="292929"/>
                      </a:solidFill>
                      <a:latin typeface="Darker Grotesque" pitchFamily="2" charset="0"/>
                    </a:rPr>
                    <a:t>ARIA LYNN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1FC600-7CBD-B659-2D58-FA5CA02A1179}"/>
                </a:ext>
              </a:extLst>
            </p:cNvPr>
            <p:cNvGrpSpPr/>
            <p:nvPr/>
          </p:nvGrpSpPr>
          <p:grpSpPr>
            <a:xfrm>
              <a:off x="567088" y="756000"/>
              <a:ext cx="732759" cy="9180001"/>
              <a:chOff x="567088" y="756000"/>
              <a:chExt cx="732759" cy="9180001"/>
            </a:xfrm>
          </p:grpSpPr>
          <p:sp>
            <p:nvSpPr>
              <p:cNvPr id="12" name="TextBox 12"/>
              <p:cNvSpPr txBox="1"/>
              <p:nvPr/>
            </p:nvSpPr>
            <p:spPr>
              <a:xfrm rot="-5400000">
                <a:off x="-1280930" y="7355224"/>
                <a:ext cx="4428795" cy="7327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944"/>
                  </a:lnSpc>
                  <a:spcBef>
                    <a:spcPct val="0"/>
                  </a:spcBef>
                </a:pPr>
                <a:r>
                  <a:rPr lang="en-US" sz="4246" dirty="0">
                    <a:solidFill>
                      <a:srgbClr val="292929"/>
                    </a:solidFill>
                    <a:latin typeface="Belleza"/>
                  </a:rPr>
                  <a:t>MEET THE HOST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 rot="16200000">
                <a:off x="216587" y="1411922"/>
                <a:ext cx="1505201" cy="1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TRANQUILCO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 rot="16200000">
                <a:off x="-161001" y="3723143"/>
                <a:ext cx="2260376" cy="1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AIR B&amp;B WELCOME BOOKLET</a:t>
                </a:r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H="1">
                <a:off x="971569" y="1832768"/>
                <a:ext cx="0" cy="856865"/>
              </a:xfrm>
              <a:prstGeom prst="line">
                <a:avLst/>
              </a:prstGeom>
              <a:ln w="12700" cap="flat">
                <a:solidFill>
                  <a:srgbClr val="000000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" name="TemplateLAB"/>
            <p:cNvSpPr/>
            <p:nvPr/>
          </p:nvSpPr>
          <p:spPr>
            <a:xfrm>
              <a:off x="6437970" y="5507205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60" y="0"/>
                  </a:lnTo>
                  <a:lnTo>
                    <a:pt x="732060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6 - Page 3">
            <a:extLst>
              <a:ext uri="{FF2B5EF4-FFF2-40B4-BE49-F238E27FC236}">
                <a16:creationId xmlns:a16="http://schemas.microsoft.com/office/drawing/2014/main" id="{BF00E1E8-65AE-C2D8-8E84-7BB7B959896D}"/>
              </a:ext>
            </a:extLst>
          </p:cNvPr>
          <p:cNvGrpSpPr/>
          <p:nvPr/>
        </p:nvGrpSpPr>
        <p:grpSpPr>
          <a:xfrm>
            <a:off x="0" y="736950"/>
            <a:ext cx="7560000" cy="9285965"/>
            <a:chOff x="0" y="736950"/>
            <a:chExt cx="7560000" cy="928596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B1FE3EA-4F90-83AA-B036-C9D5A7D0872C}"/>
                </a:ext>
              </a:extLst>
            </p:cNvPr>
            <p:cNvGrpSpPr/>
            <p:nvPr/>
          </p:nvGrpSpPr>
          <p:grpSpPr>
            <a:xfrm>
              <a:off x="0" y="1184773"/>
              <a:ext cx="7560000" cy="7167870"/>
              <a:chOff x="0" y="1184773"/>
              <a:chExt cx="7560000" cy="7167870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0" y="1184773"/>
                <a:ext cx="7560000" cy="0"/>
              </a:xfrm>
              <a:prstGeom prst="line">
                <a:avLst/>
              </a:prstGeom>
              <a:ln w="9525" cap="flat">
                <a:solidFill>
                  <a:srgbClr val="000000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" name="AutoShape 3"/>
              <p:cNvSpPr/>
              <p:nvPr/>
            </p:nvSpPr>
            <p:spPr>
              <a:xfrm>
                <a:off x="0" y="4770760"/>
                <a:ext cx="7560000" cy="0"/>
              </a:xfrm>
              <a:prstGeom prst="line">
                <a:avLst/>
              </a:prstGeom>
              <a:ln w="9525" cap="flat">
                <a:solidFill>
                  <a:srgbClr val="000000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0" y="8352643"/>
                <a:ext cx="7560000" cy="0"/>
              </a:xfrm>
              <a:prstGeom prst="line">
                <a:avLst/>
              </a:prstGeom>
              <a:ln w="9525" cap="flat">
                <a:solidFill>
                  <a:srgbClr val="000000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B22CBA7-1FD0-A44E-786C-7894D0F3B565}"/>
                </a:ext>
              </a:extLst>
            </p:cNvPr>
            <p:cNvGrpSpPr/>
            <p:nvPr/>
          </p:nvGrpSpPr>
          <p:grpSpPr>
            <a:xfrm>
              <a:off x="699126" y="8795368"/>
              <a:ext cx="6161748" cy="1140632"/>
              <a:chOff x="699126" y="8795368"/>
              <a:chExt cx="6161748" cy="1140632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699126" y="8795368"/>
                <a:ext cx="1056873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Connection name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699126" y="9046482"/>
                <a:ext cx="1804239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spc="76" dirty="0">
                    <a:solidFill>
                      <a:srgbClr val="292929"/>
                    </a:solidFill>
                    <a:latin typeface="Darker Grotesque"/>
                  </a:rPr>
                  <a:t>TranquilCo Official Welcome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4974215" y="8795368"/>
                <a:ext cx="1845546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Wi-Fi Password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4974215" y="9046482"/>
                <a:ext cx="1805329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spc="76" dirty="0">
                    <a:solidFill>
                      <a:srgbClr val="292929"/>
                    </a:solidFill>
                    <a:latin typeface="Darker Grotesque"/>
                  </a:rPr>
                  <a:t>xxx-xxx-xxx-xxx-xxx-xxx-xxx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699126" y="9528330"/>
                <a:ext cx="6161748" cy="4076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60" dirty="0">
                    <a:solidFill>
                      <a:srgbClr val="292929"/>
                    </a:solidFill>
                    <a:latin typeface="Darker Grotesque"/>
                  </a:rPr>
                  <a:t>MAY YOUR SOJOURN BE ABUNDANT WITH TRANQUIL AND JOYOUS INTERLUDES, BRIMMING WITH SERENITY AND DELIGHT, CREATING A TAPESTRY OF CHERISHED MEMORIES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55643B2-F524-CF94-CF40-237A6C6003FB}"/>
                </a:ext>
              </a:extLst>
            </p:cNvPr>
            <p:cNvGrpSpPr/>
            <p:nvPr/>
          </p:nvGrpSpPr>
          <p:grpSpPr>
            <a:xfrm>
              <a:off x="699126" y="5189713"/>
              <a:ext cx="6161748" cy="2671755"/>
              <a:chOff x="699126" y="5189713"/>
              <a:chExt cx="6161748" cy="2671755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699126" y="6121904"/>
                <a:ext cx="1586167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Take a final stroll through the space to ensure no personal belongings are left behind, ensuring a smooth departure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699126" y="5869740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Check-Out Walkthrough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699126" y="7037804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Key and Access Return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99126" y="7289968"/>
                <a:ext cx="1711384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Return keys and access cards </a:t>
                </a:r>
              </a:p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to designated spots, concluding your stay responsibly while maintaining security measures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699126" y="5194436"/>
                <a:ext cx="516103" cy="339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795"/>
                  </a:lnSpc>
                  <a:spcBef>
                    <a:spcPct val="0"/>
                  </a:spcBef>
                </a:pPr>
                <a:r>
                  <a:rPr lang="en-US" sz="1996" b="1" spc="99" dirty="0">
                    <a:solidFill>
                      <a:srgbClr val="292929"/>
                    </a:solidFill>
                    <a:latin typeface="Darker Grotesque" pitchFamily="2" charset="0"/>
                  </a:rPr>
                  <a:t>02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784347" y="5194436"/>
                <a:ext cx="1076527" cy="339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2795"/>
                  </a:lnSpc>
                  <a:spcBef>
                    <a:spcPct val="0"/>
                  </a:spcBef>
                </a:pPr>
                <a:r>
                  <a:rPr lang="en-US" sz="1996" b="1" spc="99" dirty="0">
                    <a:solidFill>
                      <a:srgbClr val="292929"/>
                    </a:solidFill>
                    <a:latin typeface="Darker Grotesque" pitchFamily="2" charset="0"/>
                  </a:rPr>
                  <a:t>25/12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085797" y="5189713"/>
                <a:ext cx="4269876" cy="3492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spc="154" dirty="0">
                    <a:solidFill>
                      <a:srgbClr val="292929"/>
                    </a:solidFill>
                    <a:latin typeface="Darker Grotesque" pitchFamily="2" charset="0"/>
                  </a:rPr>
                  <a:t>CHECK-OUT TIME: </a:t>
                </a:r>
                <a:r>
                  <a:rPr lang="en-US" sz="2000" spc="154" dirty="0">
                    <a:solidFill>
                      <a:srgbClr val="292929"/>
                    </a:solidFill>
                    <a:latin typeface="Darker Grotesque"/>
                  </a:rPr>
                  <a:t>1PM - 3PM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836671" y="5869740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Appliance Accountability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836671" y="6121904"/>
                <a:ext cx="1702440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Confirm that all room appliances are turned off and in their original condition before </a:t>
                </a:r>
              </a:p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leaving the accommodation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4974215" y="5869740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Trash Tidiness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974215" y="6121904"/>
                <a:ext cx="1693496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Use designated bins for waste disposal, maintaining a tidy space to create a positive, considerate experience for all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836671" y="7037804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Temperature Adjustment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836671" y="7289968"/>
                <a:ext cx="1702440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Set the thermostat for comfort, close windows to boost energy efficiency, and honor the host's dedication to a cozy setting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4974215" y="7037804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Feedback Farewell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974215" y="7289968"/>
                <a:ext cx="1532502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Provide host feedback, emphasize positives, address concerns, maintain open improvement for satisfaction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7D449CC-F130-4E78-9408-6CB59B7A0564}"/>
                </a:ext>
              </a:extLst>
            </p:cNvPr>
            <p:cNvGrpSpPr/>
            <p:nvPr/>
          </p:nvGrpSpPr>
          <p:grpSpPr>
            <a:xfrm>
              <a:off x="699126" y="1603727"/>
              <a:ext cx="6161748" cy="2675858"/>
              <a:chOff x="699126" y="1603727"/>
              <a:chExt cx="6161748" cy="2675858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699126" y="1608449"/>
                <a:ext cx="516103" cy="339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795"/>
                  </a:lnSpc>
                  <a:spcBef>
                    <a:spcPct val="0"/>
                  </a:spcBef>
                </a:pPr>
                <a:r>
                  <a:rPr lang="en-US" sz="1996" b="1" spc="99" dirty="0">
                    <a:solidFill>
                      <a:srgbClr val="292929"/>
                    </a:solidFill>
                    <a:latin typeface="Darker Grotesque" pitchFamily="2" charset="0"/>
                  </a:rPr>
                  <a:t>01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5784347" y="1608449"/>
                <a:ext cx="1076527" cy="339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2795"/>
                  </a:lnSpc>
                  <a:spcBef>
                    <a:spcPct val="0"/>
                  </a:spcBef>
                </a:pPr>
                <a:r>
                  <a:rPr lang="en-US" sz="1996" b="1" spc="99" dirty="0">
                    <a:solidFill>
                      <a:srgbClr val="292929"/>
                    </a:solidFill>
                    <a:latin typeface="Darker Grotesque" pitchFamily="2" charset="0"/>
                  </a:rPr>
                  <a:t>19/12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085797" y="1603727"/>
                <a:ext cx="3596419" cy="3492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spc="154" dirty="0">
                    <a:solidFill>
                      <a:srgbClr val="292929"/>
                    </a:solidFill>
                    <a:latin typeface="Darker Grotesque" pitchFamily="2" charset="0"/>
                  </a:rPr>
                  <a:t>CHECK-IN TIME: </a:t>
                </a:r>
                <a:r>
                  <a:rPr lang="en-US" sz="2000" spc="154" dirty="0">
                    <a:solidFill>
                      <a:srgbClr val="292929"/>
                    </a:solidFill>
                    <a:latin typeface="Darker Grotesque"/>
                  </a:rPr>
                  <a:t>11AM - 1PM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699126" y="2287857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Room Inspection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699126" y="2540021"/>
                <a:ext cx="1711384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99"/>
                  </a:lnSpc>
                </a:pPr>
                <a:r>
                  <a:rPr lang="en-US" sz="999" spc="49" dirty="0">
                    <a:solidFill>
                      <a:srgbClr val="292929"/>
                    </a:solidFill>
                    <a:latin typeface="Darker Grotesque"/>
                  </a:rPr>
                  <a:t>Ensure a quick check of the room's condition upon arrival </a:t>
                </a:r>
              </a:p>
              <a:p>
                <a:pPr marL="0" lvl="0" indent="0">
                  <a:lnSpc>
                    <a:spcPts val="1199"/>
                  </a:lnSpc>
                </a:pPr>
                <a:r>
                  <a:rPr lang="en-US" sz="999" spc="49" dirty="0">
                    <a:solidFill>
                      <a:srgbClr val="292929"/>
                    </a:solidFill>
                    <a:latin typeface="Darker Grotesque"/>
                  </a:rPr>
                  <a:t>to identify any existing damages or issues for a smooth stay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699126" y="3455921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Amenity Assessment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699126" y="3708085"/>
                <a:ext cx="1586167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Take note of amenities like toiletries, towels, and linens; report shortages promptly </a:t>
                </a:r>
              </a:p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for resolution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836671" y="2287857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Appliance Awareness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836671" y="2540021"/>
                <a:ext cx="1845546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Familiarize yourself with room appliances to prevent accidental damage and ensure a hassle-free experience during your stay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974215" y="2287857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Safety Check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4974215" y="2540021"/>
                <a:ext cx="1639831" cy="7143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Ensure fire extinguishers, smoke detectors, and emergency exits work to prioritize safety during your visit for peace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836671" y="3455921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Cleaning Confirmation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836671" y="3708085"/>
                <a:ext cx="1604055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Ensure space cleanliness at check-in, promptly addressing concerns for a comfortable, hygienic environment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974215" y="3455921"/>
                <a:ext cx="1886658" cy="197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08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292929"/>
                    </a:solidFill>
                    <a:latin typeface="Darker Grotesque" pitchFamily="2" charset="0"/>
                  </a:rPr>
                  <a:t>Inventory Inspection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974215" y="3708085"/>
                <a:ext cx="1845546" cy="571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Check cutlery, dishes, and entertainment stock to report missing items and ensure a </a:t>
                </a:r>
              </a:p>
              <a:p>
                <a:pPr marL="0" lvl="0" indent="0" algn="l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u="none" strike="noStrike" spc="49" dirty="0">
                    <a:solidFill>
                      <a:srgbClr val="292929"/>
                    </a:solidFill>
                    <a:latin typeface="Darker Grotesque"/>
                  </a:rPr>
                  <a:t>fully equipped, enjoyable stay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CC7CA9A-4DDC-6C4D-9B17-CFF1B3FC1FCB}"/>
                </a:ext>
              </a:extLst>
            </p:cNvPr>
            <p:cNvGrpSpPr/>
            <p:nvPr/>
          </p:nvGrpSpPr>
          <p:grpSpPr>
            <a:xfrm>
              <a:off x="699126" y="736950"/>
              <a:ext cx="6161748" cy="198120"/>
              <a:chOff x="699126" y="736950"/>
              <a:chExt cx="6161748" cy="198120"/>
            </a:xfrm>
          </p:grpSpPr>
          <p:sp>
            <p:nvSpPr>
              <p:cNvPr id="40" name="TextBox 40"/>
              <p:cNvSpPr txBox="1"/>
              <p:nvPr/>
            </p:nvSpPr>
            <p:spPr>
              <a:xfrm>
                <a:off x="699126" y="736950"/>
                <a:ext cx="1505200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TRANQUILCO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5355674" y="736950"/>
                <a:ext cx="1505200" cy="1981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SINCE 2020</a:t>
                </a:r>
              </a:p>
            </p:txBody>
          </p:sp>
        </p:grpSp>
        <p:sp>
          <p:nvSpPr>
            <p:cNvPr id="5" name="TemplateLAB"/>
            <p:cNvSpPr/>
            <p:nvPr/>
          </p:nvSpPr>
          <p:spPr>
            <a:xfrm rot="5400000">
              <a:off x="6942059" y="9596491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6 - Page 4">
            <a:extLst>
              <a:ext uri="{FF2B5EF4-FFF2-40B4-BE49-F238E27FC236}">
                <a16:creationId xmlns:a16="http://schemas.microsoft.com/office/drawing/2014/main" id="{AC2711E5-4FFC-FB99-EA3C-2E5B93D4269B}"/>
              </a:ext>
            </a:extLst>
          </p:cNvPr>
          <p:cNvGrpSpPr/>
          <p:nvPr/>
        </p:nvGrpSpPr>
        <p:grpSpPr>
          <a:xfrm>
            <a:off x="0" y="0"/>
            <a:ext cx="7560000" cy="9996395"/>
            <a:chOff x="0" y="0"/>
            <a:chExt cx="7560000" cy="99963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1DF253-F525-3A09-CC92-124C6D6590CB}"/>
                </a:ext>
              </a:extLst>
            </p:cNvPr>
            <p:cNvGrpSpPr/>
            <p:nvPr/>
          </p:nvGrpSpPr>
          <p:grpSpPr>
            <a:xfrm>
              <a:off x="699126" y="5741991"/>
              <a:ext cx="4647792" cy="3520124"/>
              <a:chOff x="699126" y="5741991"/>
              <a:chExt cx="4647792" cy="3520124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699126" y="5741991"/>
                <a:ext cx="4230231" cy="12763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5095"/>
                  </a:lnSpc>
                </a:pPr>
                <a:r>
                  <a:rPr lang="en-US" sz="4246" u="none" strike="noStrike" dirty="0">
                    <a:solidFill>
                      <a:srgbClr val="292929"/>
                    </a:solidFill>
                    <a:latin typeface="Belleza"/>
                  </a:rPr>
                  <a:t>CONTACT</a:t>
                </a:r>
              </a:p>
              <a:p>
                <a:pPr marL="0" lvl="0" indent="0" algn="l">
                  <a:lnSpc>
                    <a:spcPts val="5095"/>
                  </a:lnSpc>
                </a:pPr>
                <a:r>
                  <a:rPr lang="en-US" sz="4246" u="none" strike="noStrike" dirty="0">
                    <a:solidFill>
                      <a:srgbClr val="292929"/>
                    </a:solidFill>
                    <a:latin typeface="Belleza"/>
                  </a:rPr>
                  <a:t>INFORMATION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699126" y="7097091"/>
                <a:ext cx="3553662" cy="3295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320"/>
                  </a:lnSpc>
                </a:pPr>
                <a:r>
                  <a:rPr lang="en-US" sz="1200" u="none" strike="noStrike" spc="60" dirty="0">
                    <a:solidFill>
                      <a:srgbClr val="292929"/>
                    </a:solidFill>
                    <a:latin typeface="Darker Grotesque"/>
                  </a:rPr>
                  <a:t>Your cherished contributions mean the world to us. </a:t>
                </a:r>
              </a:p>
              <a:p>
                <a:pPr marL="0" lvl="1" indent="0" algn="l">
                  <a:lnSpc>
                    <a:spcPts val="1320"/>
                  </a:lnSpc>
                </a:pPr>
                <a:r>
                  <a:rPr lang="en-US" sz="1200" u="none" strike="noStrike" spc="60" dirty="0">
                    <a:solidFill>
                      <a:srgbClr val="292929"/>
                    </a:solidFill>
                    <a:latin typeface="Darker Grotesque"/>
                  </a:rPr>
                  <a:t>Kindly share your experiences to create warmth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23D674-A5A8-3924-924D-2864665AF8B9}"/>
                  </a:ext>
                </a:extLst>
              </p:cNvPr>
              <p:cNvGrpSpPr/>
              <p:nvPr/>
            </p:nvGrpSpPr>
            <p:grpSpPr>
              <a:xfrm>
                <a:off x="699126" y="8913482"/>
                <a:ext cx="1767422" cy="348633"/>
                <a:chOff x="699126" y="8913482"/>
                <a:chExt cx="1767422" cy="348633"/>
              </a:xfrm>
            </p:grpSpPr>
            <p:sp>
              <p:nvSpPr>
                <p:cNvPr id="7" name="TextBox 7"/>
                <p:cNvSpPr txBox="1"/>
                <p:nvPr/>
              </p:nvSpPr>
              <p:spPr>
                <a:xfrm>
                  <a:off x="699126" y="8913482"/>
                  <a:ext cx="1560812" cy="1681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292929"/>
                      </a:solidFill>
                      <a:latin typeface="Darker Grotesque" pitchFamily="2" charset="0"/>
                    </a:rPr>
                    <a:t>Host number - Aria Lynn</a:t>
                  </a:r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699126" y="9081140"/>
                  <a:ext cx="1767422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439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292929"/>
                      </a:solidFill>
                      <a:latin typeface="Darker Grotesque"/>
                    </a:rPr>
                    <a:t>+123-456-7890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82C1790-42AB-E2AF-8444-CA71CDD554F6}"/>
                  </a:ext>
                </a:extLst>
              </p:cNvPr>
              <p:cNvGrpSpPr/>
              <p:nvPr/>
            </p:nvGrpSpPr>
            <p:grpSpPr>
              <a:xfrm>
                <a:off x="699126" y="7816116"/>
                <a:ext cx="3907711" cy="348633"/>
                <a:chOff x="699126" y="7816116"/>
                <a:chExt cx="3907711" cy="348633"/>
              </a:xfrm>
            </p:grpSpPr>
            <p:sp>
              <p:nvSpPr>
                <p:cNvPr id="9" name="TextBox 9"/>
                <p:cNvSpPr txBox="1"/>
                <p:nvPr/>
              </p:nvSpPr>
              <p:spPr>
                <a:xfrm>
                  <a:off x="699126" y="7816116"/>
                  <a:ext cx="656180" cy="1681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292929"/>
                      </a:solidFill>
                      <a:latin typeface="Darker Grotesque" pitchFamily="2" charset="0"/>
                    </a:rPr>
                    <a:t>Website</a:t>
                  </a:r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699126" y="7983774"/>
                  <a:ext cx="1767422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39"/>
                    </a:lnSpc>
                  </a:pPr>
                  <a:r>
                    <a:rPr lang="en-US" sz="1200" dirty="0">
                      <a:solidFill>
                        <a:srgbClr val="292929"/>
                      </a:solidFill>
                      <a:latin typeface="Darker Grotesque"/>
                    </a:rPr>
                    <a:t>www.templateLAB.com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2839415" y="7816116"/>
                  <a:ext cx="656180" cy="1681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292929"/>
                      </a:solidFill>
                      <a:latin typeface="Darker Grotesque" pitchFamily="2" charset="0"/>
                    </a:rPr>
                    <a:t>Facebook</a:t>
                  </a:r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2839415" y="7983774"/>
                  <a:ext cx="1767422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439"/>
                    </a:lnSpc>
                    <a:spcBef>
                      <a:spcPct val="0"/>
                    </a:spcBef>
                  </a:pPr>
                  <a:r>
                    <a:rPr lang="en-US" sz="1200" u="none" strike="noStrike" dirty="0">
                      <a:solidFill>
                        <a:srgbClr val="292929"/>
                      </a:solidFill>
                      <a:latin typeface="Darker Grotesque"/>
                    </a:rPr>
                    <a:t>templateLAB Official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333B9F3-A65E-D84A-368C-053DD58EBDD6}"/>
                  </a:ext>
                </a:extLst>
              </p:cNvPr>
              <p:cNvGrpSpPr/>
              <p:nvPr/>
            </p:nvGrpSpPr>
            <p:grpSpPr>
              <a:xfrm>
                <a:off x="699126" y="8364799"/>
                <a:ext cx="4647792" cy="348633"/>
                <a:chOff x="699126" y="8364799"/>
                <a:chExt cx="4647792" cy="348633"/>
              </a:xfrm>
            </p:grpSpPr>
            <p:sp>
              <p:nvSpPr>
                <p:cNvPr id="13" name="TextBox 13"/>
                <p:cNvSpPr txBox="1"/>
                <p:nvPr/>
              </p:nvSpPr>
              <p:spPr>
                <a:xfrm>
                  <a:off x="699126" y="8364799"/>
                  <a:ext cx="656180" cy="1681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292929"/>
                      </a:solidFill>
                      <a:latin typeface="Darker Grotesque" pitchFamily="2" charset="0"/>
                    </a:rPr>
                    <a:t>Email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699126" y="8532457"/>
                  <a:ext cx="1767422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439"/>
                    </a:lnSpc>
                    <a:spcBef>
                      <a:spcPct val="0"/>
                    </a:spcBef>
                  </a:pPr>
                  <a:r>
                    <a:rPr lang="en-US" sz="1200" u="none" strike="noStrike" dirty="0">
                      <a:solidFill>
                        <a:srgbClr val="292929"/>
                      </a:solidFill>
                      <a:latin typeface="Darker Grotesque"/>
                    </a:rPr>
                    <a:t>info@templateLAB.com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2839415" y="8364799"/>
                  <a:ext cx="656180" cy="1681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292929"/>
                      </a:solidFill>
                      <a:latin typeface="Darker Grotesque" pitchFamily="2" charset="0"/>
                    </a:rPr>
                    <a:t>Address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2839415" y="8532457"/>
                  <a:ext cx="2507503" cy="18097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l">
                    <a:lnSpc>
                      <a:spcPts val="1439"/>
                    </a:lnSpc>
                    <a:spcBef>
                      <a:spcPct val="0"/>
                    </a:spcBef>
                  </a:pPr>
                  <a:r>
                    <a:rPr lang="en-US" sz="1200" u="none" strike="noStrike" dirty="0">
                      <a:solidFill>
                        <a:srgbClr val="292929"/>
                      </a:solidFill>
                      <a:latin typeface="Darker Grotesque"/>
                    </a:rPr>
                    <a:t>2 Anywhere </a:t>
                  </a:r>
                  <a:r>
                    <a:rPr lang="en-US" sz="1200" dirty="0">
                      <a:solidFill>
                        <a:srgbClr val="292929"/>
                      </a:solidFill>
                      <a:latin typeface="Darker Grotesque"/>
                    </a:rPr>
                    <a:t>S</a:t>
                  </a:r>
                  <a:r>
                    <a:rPr lang="en-US" sz="1200" u="none" strike="noStrike" dirty="0">
                      <a:solidFill>
                        <a:srgbClr val="292929"/>
                      </a:solidFill>
                      <a:latin typeface="Darker Grotesque"/>
                    </a:rPr>
                    <a:t>treet, Any City</a:t>
                  </a: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C82ADC4-1644-B0FF-1660-219AA4A7ED8A}"/>
                </a:ext>
              </a:extLst>
            </p:cNvPr>
            <p:cNvGrpSpPr/>
            <p:nvPr/>
          </p:nvGrpSpPr>
          <p:grpSpPr>
            <a:xfrm>
              <a:off x="6714466" y="5772188"/>
              <a:ext cx="193358" cy="4194009"/>
              <a:chOff x="6714466" y="5772188"/>
              <a:chExt cx="193358" cy="4194009"/>
            </a:xfrm>
          </p:grpSpPr>
          <p:sp>
            <p:nvSpPr>
              <p:cNvPr id="18" name="TextBox 18"/>
              <p:cNvSpPr txBox="1"/>
              <p:nvPr/>
            </p:nvSpPr>
            <p:spPr>
              <a:xfrm rot="5400000">
                <a:off x="6058544" y="9116918"/>
                <a:ext cx="1505201" cy="1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TRANQUILCO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 rot="5400000">
                <a:off x="5680957" y="6805697"/>
                <a:ext cx="2260376" cy="1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spc="92" dirty="0">
                    <a:solidFill>
                      <a:srgbClr val="292929"/>
                    </a:solidFill>
                    <a:latin typeface="Darker Grotesque"/>
                  </a:rPr>
                  <a:t>AIR B&amp;B WELCOME BOOKLET</a:t>
                </a:r>
              </a:p>
            </p:txBody>
          </p:sp>
          <p:sp>
            <p:nvSpPr>
              <p:cNvPr id="20" name="AutoShape 20"/>
              <p:cNvSpPr/>
              <p:nvPr/>
            </p:nvSpPr>
            <p:spPr>
              <a:xfrm rot="10800000" flipH="1">
                <a:off x="6811145" y="8032564"/>
                <a:ext cx="0" cy="856865"/>
              </a:xfrm>
              <a:prstGeom prst="line">
                <a:avLst/>
              </a:prstGeom>
              <a:ln w="12700" cap="flat">
                <a:solidFill>
                  <a:srgbClr val="000000">
                    <a:alpha val="2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2891" r="2891"/>
            <a:stretch>
              <a:fillRect/>
            </a:stretch>
          </p:blipFill>
          <p:spPr>
            <a:xfrm>
              <a:off x="0" y="0"/>
              <a:ext cx="7560000" cy="5346000"/>
            </a:xfrm>
            <a:prstGeom prst="rect">
              <a:avLst/>
            </a:prstGeom>
          </p:spPr>
        </p:pic>
        <p:sp>
          <p:nvSpPr>
            <p:cNvPr id="4" name="TemplateLAB"/>
            <p:cNvSpPr/>
            <p:nvPr/>
          </p:nvSpPr>
          <p:spPr>
            <a:xfrm>
              <a:off x="699126" y="9875605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556</Words>
  <Application>Microsoft Office PowerPoint</Application>
  <PresentationFormat>Custom</PresentationFormat>
  <Paragraphs>79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Belleza</vt:lpstr>
      <vt:lpstr>Darker Grotesque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Booklet template</dc:title>
  <dc:creator>Hoang Anh</dc:creator>
  <cp:lastModifiedBy>Hoang Anh</cp:lastModifiedBy>
  <cp:revision>10</cp:revision>
  <dcterms:created xsi:type="dcterms:W3CDTF">2006-08-16T00:00:00Z</dcterms:created>
  <dcterms:modified xsi:type="dcterms:W3CDTF">2023-12-17T03:56:34Z</dcterms:modified>
  <dc:identifier>DAF2xnUbmvk</dc:identifier>
</cp:coreProperties>
</file>