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1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6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82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70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08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4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1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15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67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61FBC-961E-4418-B255-FA0F39B06D6E}" type="datetimeFigureOut">
              <a:rPr lang="en-GB" smtClean="0"/>
              <a:t>25/11/2023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4061A-60F8-4023-B4D5-E0FA3F901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3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164C4E6-72B2-0690-146D-C210AED52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187327"/>
              </p:ext>
            </p:extLst>
          </p:nvPr>
        </p:nvGraphicFramePr>
        <p:xfrm>
          <a:off x="663895" y="691190"/>
          <a:ext cx="6580186" cy="6146491"/>
        </p:xfrm>
        <a:graphic>
          <a:graphicData uri="http://schemas.openxmlformats.org/drawingml/2006/table">
            <a:tbl>
              <a:tblPr/>
              <a:tblGrid>
                <a:gridCol w="839731">
                  <a:extLst>
                    <a:ext uri="{9D8B030D-6E8A-4147-A177-3AD203B41FA5}">
                      <a16:colId xmlns:a16="http://schemas.microsoft.com/office/drawing/2014/main" val="316600163"/>
                    </a:ext>
                  </a:extLst>
                </a:gridCol>
                <a:gridCol w="1913485">
                  <a:extLst>
                    <a:ext uri="{9D8B030D-6E8A-4147-A177-3AD203B41FA5}">
                      <a16:colId xmlns:a16="http://schemas.microsoft.com/office/drawing/2014/main" val="3514412090"/>
                    </a:ext>
                  </a:extLst>
                </a:gridCol>
                <a:gridCol w="1913485">
                  <a:extLst>
                    <a:ext uri="{9D8B030D-6E8A-4147-A177-3AD203B41FA5}">
                      <a16:colId xmlns:a16="http://schemas.microsoft.com/office/drawing/2014/main" val="3167500355"/>
                    </a:ext>
                  </a:extLst>
                </a:gridCol>
                <a:gridCol w="1913485">
                  <a:extLst>
                    <a:ext uri="{9D8B030D-6E8A-4147-A177-3AD203B41FA5}">
                      <a16:colId xmlns:a16="http://schemas.microsoft.com/office/drawing/2014/main" val="2498027039"/>
                    </a:ext>
                  </a:extLst>
                </a:gridCol>
              </a:tblGrid>
              <a:tr h="6873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078B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RISK EVALUATION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729619"/>
                  </a:ext>
                </a:extLst>
              </a:tr>
              <a:tr h="1590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A078BE"/>
                          </a:solidFill>
                          <a:effectLst/>
                          <a:latin typeface="Bahnschrift" panose="020B0502040204020203" pitchFamily="34" charset="0"/>
                        </a:rPr>
                        <a:t>ALMOST CERTAIN</a:t>
                      </a:r>
                    </a:p>
                  </a:txBody>
                  <a:tcPr marL="5959" marR="5959" marT="5959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 further action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recommended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HIGH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 now!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C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673484"/>
                  </a:ext>
                </a:extLst>
              </a:tr>
              <a:tr h="1590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A078BE"/>
                          </a:solidFill>
                          <a:effectLst/>
                          <a:latin typeface="Bahnschrift" panose="020B0502040204020203" pitchFamily="34" charset="0"/>
                        </a:rPr>
                        <a:t>POSSIBLE</a:t>
                      </a:r>
                    </a:p>
                  </a:txBody>
                  <a:tcPr marL="5959" marR="5959" marT="5959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 further action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recommended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4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MEDIUM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Action recommended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4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903193"/>
                  </a:ext>
                </a:extLst>
              </a:tr>
              <a:tr h="159056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A078BE"/>
                          </a:solidFill>
                          <a:effectLst/>
                          <a:latin typeface="Bahnschrift" panose="020B0502040204020203" pitchFamily="34" charset="0"/>
                        </a:rPr>
                        <a:t>UNLIKELY</a:t>
                      </a:r>
                    </a:p>
                  </a:txBody>
                  <a:tcPr marL="5959" marR="5959" marT="5959" marB="0" vert="vert27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 further action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 further action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LOW RISK</a:t>
                      </a:r>
                      <a:b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No further action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E4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746154"/>
                  </a:ext>
                </a:extLst>
              </a:tr>
              <a:tr h="6873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E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326EE6"/>
                          </a:solidFill>
                          <a:effectLst/>
                          <a:latin typeface="Bahnschrift" panose="020B0502040204020203" pitchFamily="34" charset="0"/>
                        </a:rPr>
                        <a:t>INSIGNIFICANT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326EE6"/>
                          </a:solidFill>
                          <a:effectLst/>
                          <a:latin typeface="Bahnschrift" panose="020B0502040204020203" pitchFamily="34" charset="0"/>
                        </a:rPr>
                        <a:t>MODERATE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326EE6"/>
                          </a:solidFill>
                          <a:effectLst/>
                          <a:latin typeface="Bahnschrift" panose="020B0502040204020203" pitchFamily="34" charset="0"/>
                        </a:rPr>
                        <a:t>SEVERE</a:t>
                      </a:r>
                    </a:p>
                  </a:txBody>
                  <a:tcPr marL="5959" marR="5959" marT="5959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73709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9DFB5F3-1AF9-EA2D-25AE-99DC384A35E5}"/>
              </a:ext>
            </a:extLst>
          </p:cNvPr>
          <p:cNvSpPr txBox="1"/>
          <p:nvPr/>
        </p:nvSpPr>
        <p:spPr>
          <a:xfrm>
            <a:off x="7538720" y="950575"/>
            <a:ext cx="236728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3600">
                <a:latin typeface="Bahnschrift Light" panose="020B0502040204020203" pitchFamily="34" charset="0"/>
              </a:rPr>
              <a:t>SIMPLE</a:t>
            </a:r>
          </a:p>
          <a:p>
            <a:pPr algn="r"/>
            <a:r>
              <a:rPr lang="en-GB" sz="3600">
                <a:latin typeface="Bahnschrift" panose="020B0502040204020203" pitchFamily="34" charset="0"/>
              </a:rPr>
              <a:t>RISK</a:t>
            </a:r>
          </a:p>
          <a:p>
            <a:pPr algn="r"/>
            <a:r>
              <a:rPr lang="en-GB" sz="3600">
                <a:latin typeface="Bahnschrift" panose="020B0502040204020203" pitchFamily="34" charset="0"/>
              </a:rPr>
              <a:t>MATRIX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75E616-6367-AF4D-A390-C36DA3A7FB6D}"/>
              </a:ext>
            </a:extLst>
          </p:cNvPr>
          <p:cNvSpPr txBox="1"/>
          <p:nvPr/>
        </p:nvSpPr>
        <p:spPr>
          <a:xfrm>
            <a:off x="7603176" y="3141088"/>
            <a:ext cx="23672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200" b="1">
                <a:latin typeface="Bahnschrift" panose="020B0502040204020203" pitchFamily="34" charset="0"/>
              </a:rPr>
              <a:t>OPTIMIZE DECISION MAKING</a:t>
            </a:r>
          </a:p>
          <a:p>
            <a:pPr algn="r"/>
            <a:endParaRPr lang="en-GB" sz="1200">
              <a:latin typeface="Bahnschrift" panose="020B0502040204020203" pitchFamily="34" charset="0"/>
            </a:endParaRPr>
          </a:p>
          <a:p>
            <a:pPr algn="r"/>
            <a:r>
              <a:rPr lang="en-GB" sz="1200">
                <a:latin typeface="Bahnschrift" panose="020B0502040204020203" pitchFamily="34" charset="0"/>
              </a:rPr>
              <a:t>A risk matrix helps you analy</a:t>
            </a:r>
            <a:r>
              <a:rPr lang="sr-Latn-RS" sz="1200">
                <a:latin typeface="Bahnschrift" panose="020B0502040204020203" pitchFamily="34" charset="0"/>
              </a:rPr>
              <a:t>s</a:t>
            </a:r>
            <a:r>
              <a:rPr lang="en-GB" sz="1200">
                <a:latin typeface="Bahnschrift" panose="020B0502040204020203" pitchFamily="34" charset="0"/>
              </a:rPr>
              <a:t>e risk by assigning each event as high, medium, or low impact on a scale. Once you assess the probability and impact of each risk, you’ll prioritize your risks and prepare for them accordingly. </a:t>
            </a:r>
          </a:p>
        </p:txBody>
      </p:sp>
      <p:sp>
        <p:nvSpPr>
          <p:cNvPr id="12" name="TextBox 84">
            <a:extLst>
              <a:ext uri="{FF2B5EF4-FFF2-40B4-BE49-F238E27FC236}">
                <a16:creationId xmlns:a16="http://schemas.microsoft.com/office/drawing/2014/main" id="{EFAD2BDA-1B50-36D2-CC79-13883ACF6585}"/>
              </a:ext>
            </a:extLst>
          </p:cNvPr>
          <p:cNvSpPr txBox="1"/>
          <p:nvPr/>
        </p:nvSpPr>
        <p:spPr>
          <a:xfrm>
            <a:off x="8657864" y="7179728"/>
            <a:ext cx="1873240" cy="27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2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Picture 12">
            <a:hlinkClick r:id="rId2"/>
            <a:extLst>
              <a:ext uri="{FF2B5EF4-FFF2-40B4-BE49-F238E27FC236}">
                <a16:creationId xmlns:a16="http://schemas.microsoft.com/office/drawing/2014/main" id="{79BB8527-39F7-A846-D04A-03BF4D8C0D1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287" y="154826"/>
            <a:ext cx="1440000" cy="31681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D9EF087-1316-AB9F-3E90-434B2AE2E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6289" y="752474"/>
            <a:ext cx="576000" cy="576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4015C1-423C-F2E0-2524-4418BE1CD6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09" y="6208867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118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</dc:creator>
  <cp:lastModifiedBy>Bratislav Milojevic</cp:lastModifiedBy>
  <cp:revision>3</cp:revision>
  <dcterms:created xsi:type="dcterms:W3CDTF">2023-11-25T13:05:52Z</dcterms:created>
  <dcterms:modified xsi:type="dcterms:W3CDTF">2023-11-25T21:45:22Z</dcterms:modified>
</cp:coreProperties>
</file>