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3AB54A"/>
    <a:srgbClr val="F69521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 snapToGrid="0">
      <p:cViewPr>
        <p:scale>
          <a:sx n="100" d="100"/>
          <a:sy n="100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8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5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68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69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8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98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51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73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38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A4CA-15EA-4763-A437-4BD1E3138D64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B4133-C5CE-44C5-AB19-A94B91E0D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8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04A4D98-6C66-BED8-2B3F-AED0BBEB5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467866"/>
              </p:ext>
            </p:extLst>
          </p:nvPr>
        </p:nvGraphicFramePr>
        <p:xfrm>
          <a:off x="594361" y="1021081"/>
          <a:ext cx="9525002" cy="3941819"/>
        </p:xfrm>
        <a:graphic>
          <a:graphicData uri="http://schemas.openxmlformats.org/drawingml/2006/table">
            <a:tbl>
              <a:tblPr/>
              <a:tblGrid>
                <a:gridCol w="1720067">
                  <a:extLst>
                    <a:ext uri="{9D8B030D-6E8A-4147-A177-3AD203B41FA5}">
                      <a16:colId xmlns:a16="http://schemas.microsoft.com/office/drawing/2014/main" val="856029879"/>
                    </a:ext>
                  </a:extLst>
                </a:gridCol>
                <a:gridCol w="1560987">
                  <a:extLst>
                    <a:ext uri="{9D8B030D-6E8A-4147-A177-3AD203B41FA5}">
                      <a16:colId xmlns:a16="http://schemas.microsoft.com/office/drawing/2014/main" val="274735929"/>
                    </a:ext>
                  </a:extLst>
                </a:gridCol>
                <a:gridCol w="1560987">
                  <a:extLst>
                    <a:ext uri="{9D8B030D-6E8A-4147-A177-3AD203B41FA5}">
                      <a16:colId xmlns:a16="http://schemas.microsoft.com/office/drawing/2014/main" val="1245577329"/>
                    </a:ext>
                  </a:extLst>
                </a:gridCol>
                <a:gridCol w="1560987">
                  <a:extLst>
                    <a:ext uri="{9D8B030D-6E8A-4147-A177-3AD203B41FA5}">
                      <a16:colId xmlns:a16="http://schemas.microsoft.com/office/drawing/2014/main" val="2746116628"/>
                    </a:ext>
                  </a:extLst>
                </a:gridCol>
                <a:gridCol w="1560987">
                  <a:extLst>
                    <a:ext uri="{9D8B030D-6E8A-4147-A177-3AD203B41FA5}">
                      <a16:colId xmlns:a16="http://schemas.microsoft.com/office/drawing/2014/main" val="2220898615"/>
                    </a:ext>
                  </a:extLst>
                </a:gridCol>
                <a:gridCol w="1560987">
                  <a:extLst>
                    <a:ext uri="{9D8B030D-6E8A-4147-A177-3AD203B41FA5}">
                      <a16:colId xmlns:a16="http://schemas.microsoft.com/office/drawing/2014/main" val="1816057503"/>
                    </a:ext>
                  </a:extLst>
                </a:gridCol>
              </a:tblGrid>
              <a:tr h="563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PROBABILITY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490121"/>
                  </a:ext>
                </a:extLst>
              </a:tr>
              <a:tr h="563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IMPACT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RARE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UNLIKELY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MODERATE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LIKELY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ALMOST CERTAIN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975298"/>
                  </a:ext>
                </a:extLst>
              </a:tr>
              <a:tr h="563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EXTREME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449787"/>
                  </a:ext>
                </a:extLst>
              </a:tr>
              <a:tr h="563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MAJOR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020705"/>
                  </a:ext>
                </a:extLst>
              </a:tr>
              <a:tr h="563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MODERATE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57089"/>
                  </a:ext>
                </a:extLst>
              </a:tr>
              <a:tr h="563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MONOR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989815"/>
                  </a:ext>
                </a:extLst>
              </a:tr>
              <a:tr h="563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INSIGNIFICANT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439798"/>
                  </a:ext>
                </a:extLst>
              </a:tr>
            </a:tbl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73790862-0E39-F417-9C4F-F81F205D4301}"/>
              </a:ext>
            </a:extLst>
          </p:cNvPr>
          <p:cNvGrpSpPr>
            <a:grpSpLocks noChangeAspect="1"/>
          </p:cNvGrpSpPr>
          <p:nvPr/>
        </p:nvGrpSpPr>
        <p:grpSpPr>
          <a:xfrm>
            <a:off x="4422360" y="2796237"/>
            <a:ext cx="468000" cy="403694"/>
            <a:chOff x="3592362" y="509197"/>
            <a:chExt cx="514638" cy="443924"/>
          </a:xfrm>
        </p:grpSpPr>
        <p:grpSp>
          <p:nvGrpSpPr>
            <p:cNvPr id="1168" name="Group 1167">
              <a:extLst>
                <a:ext uri="{FF2B5EF4-FFF2-40B4-BE49-F238E27FC236}">
                  <a16:creationId xmlns:a16="http://schemas.microsoft.com/office/drawing/2014/main" id="{4FA7320A-CB98-0262-E394-1E543310D3E8}"/>
                </a:ext>
              </a:extLst>
            </p:cNvPr>
            <p:cNvGrpSpPr/>
            <p:nvPr/>
          </p:nvGrpSpPr>
          <p:grpSpPr>
            <a:xfrm>
              <a:off x="3638696" y="509197"/>
              <a:ext cx="432000" cy="328911"/>
              <a:chOff x="3638696" y="509197"/>
              <a:chExt cx="432000" cy="328911"/>
            </a:xfrm>
          </p:grpSpPr>
          <p:sp>
            <p:nvSpPr>
              <p:cNvPr id="1170" name="Freeform: Shape 1169">
                <a:extLst>
                  <a:ext uri="{FF2B5EF4-FFF2-40B4-BE49-F238E27FC236}">
                    <a16:creationId xmlns:a16="http://schemas.microsoft.com/office/drawing/2014/main" id="{78307A11-4043-7296-77DC-1BFF703D9965}"/>
                  </a:ext>
                </a:extLst>
              </p:cNvPr>
              <p:cNvSpPr/>
              <p:nvPr/>
            </p:nvSpPr>
            <p:spPr>
              <a:xfrm>
                <a:off x="3638696" y="509197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71" name="Freeform: Shape 1170">
                <a:extLst>
                  <a:ext uri="{FF2B5EF4-FFF2-40B4-BE49-F238E27FC236}">
                    <a16:creationId xmlns:a16="http://schemas.microsoft.com/office/drawing/2014/main" id="{5FB4C5FD-58E1-3811-0750-DC6B9D7090F2}"/>
                  </a:ext>
                </a:extLst>
              </p:cNvPr>
              <p:cNvSpPr/>
              <p:nvPr/>
            </p:nvSpPr>
            <p:spPr>
              <a:xfrm>
                <a:off x="3728696" y="599197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72" name="Isosceles Triangle 1171">
                <a:extLst>
                  <a:ext uri="{FF2B5EF4-FFF2-40B4-BE49-F238E27FC236}">
                    <a16:creationId xmlns:a16="http://schemas.microsoft.com/office/drawing/2014/main" id="{0B93A595-A8AB-14B6-CD8A-CA3715B35EF8}"/>
                  </a:ext>
                </a:extLst>
              </p:cNvPr>
              <p:cNvSpPr/>
              <p:nvPr/>
            </p:nvSpPr>
            <p:spPr>
              <a:xfrm>
                <a:off x="3809696" y="553477"/>
                <a:ext cx="90000" cy="45719"/>
              </a:xfrm>
              <a:prstGeom prst="triangle">
                <a:avLst/>
              </a:pr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69" name="TextBox 18">
              <a:extLst>
                <a:ext uri="{FF2B5EF4-FFF2-40B4-BE49-F238E27FC236}">
                  <a16:creationId xmlns:a16="http://schemas.microsoft.com/office/drawing/2014/main" id="{DE7B4479-5C87-9739-F95B-C9155FBA2C50}"/>
                </a:ext>
              </a:extLst>
            </p:cNvPr>
            <p:cNvSpPr txBox="1"/>
            <p:nvPr/>
          </p:nvSpPr>
          <p:spPr>
            <a:xfrm>
              <a:off x="3592362" y="839267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HIGH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C5862EF-0C0D-45B0-A5FF-27F11BB982CA}"/>
              </a:ext>
            </a:extLst>
          </p:cNvPr>
          <p:cNvGrpSpPr>
            <a:grpSpLocks noChangeAspect="1"/>
          </p:cNvGrpSpPr>
          <p:nvPr/>
        </p:nvGrpSpPr>
        <p:grpSpPr>
          <a:xfrm>
            <a:off x="2858917" y="2231957"/>
            <a:ext cx="468000" cy="403694"/>
            <a:chOff x="2084364" y="11866"/>
            <a:chExt cx="514638" cy="443924"/>
          </a:xfrm>
        </p:grpSpPr>
        <p:grpSp>
          <p:nvGrpSpPr>
            <p:cNvPr id="1163" name="Group 1162">
              <a:extLst>
                <a:ext uri="{FF2B5EF4-FFF2-40B4-BE49-F238E27FC236}">
                  <a16:creationId xmlns:a16="http://schemas.microsoft.com/office/drawing/2014/main" id="{6E376085-0728-5DA7-DADA-FD72029D3D16}"/>
                </a:ext>
              </a:extLst>
            </p:cNvPr>
            <p:cNvGrpSpPr/>
            <p:nvPr/>
          </p:nvGrpSpPr>
          <p:grpSpPr>
            <a:xfrm>
              <a:off x="2130698" y="11866"/>
              <a:ext cx="432000" cy="328911"/>
              <a:chOff x="2130698" y="11866"/>
              <a:chExt cx="432000" cy="328911"/>
            </a:xfrm>
          </p:grpSpPr>
          <p:sp>
            <p:nvSpPr>
              <p:cNvPr id="1165" name="Freeform: Shape 1164">
                <a:extLst>
                  <a:ext uri="{FF2B5EF4-FFF2-40B4-BE49-F238E27FC236}">
                    <a16:creationId xmlns:a16="http://schemas.microsoft.com/office/drawing/2014/main" id="{83CECD5C-5F41-522D-C66D-AAAA602F5940}"/>
                  </a:ext>
                </a:extLst>
              </p:cNvPr>
              <p:cNvSpPr/>
              <p:nvPr/>
            </p:nvSpPr>
            <p:spPr>
              <a:xfrm>
                <a:off x="2130698" y="11866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66" name="Freeform: Shape 1165">
                <a:extLst>
                  <a:ext uri="{FF2B5EF4-FFF2-40B4-BE49-F238E27FC236}">
                    <a16:creationId xmlns:a16="http://schemas.microsoft.com/office/drawing/2014/main" id="{9459D01A-BAAF-A6AF-566F-3AAC0C5C6DF6}"/>
                  </a:ext>
                </a:extLst>
              </p:cNvPr>
              <p:cNvSpPr/>
              <p:nvPr/>
            </p:nvSpPr>
            <p:spPr>
              <a:xfrm>
                <a:off x="2220698" y="101866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67" name="Isosceles Triangle 1166">
                <a:extLst>
                  <a:ext uri="{FF2B5EF4-FFF2-40B4-BE49-F238E27FC236}">
                    <a16:creationId xmlns:a16="http://schemas.microsoft.com/office/drawing/2014/main" id="{0456B405-1013-3F7E-D83B-F1E6A4B15583}"/>
                  </a:ext>
                </a:extLst>
              </p:cNvPr>
              <p:cNvSpPr/>
              <p:nvPr/>
            </p:nvSpPr>
            <p:spPr>
              <a:xfrm>
                <a:off x="2301698" y="56146"/>
                <a:ext cx="90000" cy="45719"/>
              </a:xfrm>
              <a:prstGeom prst="triangle">
                <a:avLst/>
              </a:pr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64" name="TextBox 18">
              <a:extLst>
                <a:ext uri="{FF2B5EF4-FFF2-40B4-BE49-F238E27FC236}">
                  <a16:creationId xmlns:a16="http://schemas.microsoft.com/office/drawing/2014/main" id="{7B6FA931-F5B4-3B71-8036-7FAA1BC7BEBE}"/>
                </a:ext>
              </a:extLst>
            </p:cNvPr>
            <p:cNvSpPr txBox="1"/>
            <p:nvPr/>
          </p:nvSpPr>
          <p:spPr>
            <a:xfrm>
              <a:off x="2084364" y="341936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HIGH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14FB4E-D5A3-47C3-9197-CB6510BFDB9A}"/>
              </a:ext>
            </a:extLst>
          </p:cNvPr>
          <p:cNvGrpSpPr>
            <a:grpSpLocks noChangeAspect="1"/>
          </p:cNvGrpSpPr>
          <p:nvPr/>
        </p:nvGrpSpPr>
        <p:grpSpPr>
          <a:xfrm>
            <a:off x="5985803" y="3361237"/>
            <a:ext cx="468000" cy="403694"/>
            <a:chOff x="5073774" y="1010505"/>
            <a:chExt cx="514638" cy="443924"/>
          </a:xfrm>
        </p:grpSpPr>
        <p:grpSp>
          <p:nvGrpSpPr>
            <p:cNvPr id="1158" name="Group 1157">
              <a:extLst>
                <a:ext uri="{FF2B5EF4-FFF2-40B4-BE49-F238E27FC236}">
                  <a16:creationId xmlns:a16="http://schemas.microsoft.com/office/drawing/2014/main" id="{D47A9590-6C76-E2E5-FCAB-53E33A8EEB80}"/>
                </a:ext>
              </a:extLst>
            </p:cNvPr>
            <p:cNvGrpSpPr/>
            <p:nvPr/>
          </p:nvGrpSpPr>
          <p:grpSpPr>
            <a:xfrm>
              <a:off x="5120108" y="1010505"/>
              <a:ext cx="432000" cy="328911"/>
              <a:chOff x="5120108" y="1010505"/>
              <a:chExt cx="432000" cy="328911"/>
            </a:xfrm>
          </p:grpSpPr>
          <p:sp>
            <p:nvSpPr>
              <p:cNvPr id="1160" name="Freeform: Shape 1159">
                <a:extLst>
                  <a:ext uri="{FF2B5EF4-FFF2-40B4-BE49-F238E27FC236}">
                    <a16:creationId xmlns:a16="http://schemas.microsoft.com/office/drawing/2014/main" id="{2B7B70C9-6BC2-8A7B-2139-98B18DF300CC}"/>
                  </a:ext>
                </a:extLst>
              </p:cNvPr>
              <p:cNvSpPr/>
              <p:nvPr/>
            </p:nvSpPr>
            <p:spPr>
              <a:xfrm>
                <a:off x="5120108" y="1010505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61" name="Freeform: Shape 1160">
                <a:extLst>
                  <a:ext uri="{FF2B5EF4-FFF2-40B4-BE49-F238E27FC236}">
                    <a16:creationId xmlns:a16="http://schemas.microsoft.com/office/drawing/2014/main" id="{38C56F96-B2F8-2626-6689-EE918FA20C48}"/>
                  </a:ext>
                </a:extLst>
              </p:cNvPr>
              <p:cNvSpPr/>
              <p:nvPr/>
            </p:nvSpPr>
            <p:spPr>
              <a:xfrm>
                <a:off x="5210108" y="1100505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62" name="Isosceles Triangle 1161">
                <a:extLst>
                  <a:ext uri="{FF2B5EF4-FFF2-40B4-BE49-F238E27FC236}">
                    <a16:creationId xmlns:a16="http://schemas.microsoft.com/office/drawing/2014/main" id="{1BB15C19-CE6F-B73E-3A5C-212C4C1EE6F4}"/>
                  </a:ext>
                </a:extLst>
              </p:cNvPr>
              <p:cNvSpPr/>
              <p:nvPr/>
            </p:nvSpPr>
            <p:spPr>
              <a:xfrm>
                <a:off x="5291108" y="1054785"/>
                <a:ext cx="90000" cy="45719"/>
              </a:xfrm>
              <a:prstGeom prst="triangle">
                <a:avLst/>
              </a:pr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59" name="TextBox 18">
              <a:extLst>
                <a:ext uri="{FF2B5EF4-FFF2-40B4-BE49-F238E27FC236}">
                  <a16:creationId xmlns:a16="http://schemas.microsoft.com/office/drawing/2014/main" id="{4CAB1B07-8D0A-AA16-78C5-D5EB62F7828F}"/>
                </a:ext>
              </a:extLst>
            </p:cNvPr>
            <p:cNvSpPr txBox="1"/>
            <p:nvPr/>
          </p:nvSpPr>
          <p:spPr>
            <a:xfrm>
              <a:off x="5073774" y="1340575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HIGH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8B863C6-5C28-44BE-9163-53962F100531}"/>
              </a:ext>
            </a:extLst>
          </p:cNvPr>
          <p:cNvGrpSpPr>
            <a:grpSpLocks noChangeAspect="1"/>
          </p:cNvGrpSpPr>
          <p:nvPr/>
        </p:nvGrpSpPr>
        <p:grpSpPr>
          <a:xfrm>
            <a:off x="7549246" y="3926237"/>
            <a:ext cx="468000" cy="403694"/>
            <a:chOff x="6571715" y="1509740"/>
            <a:chExt cx="514638" cy="443924"/>
          </a:xfrm>
        </p:grpSpPr>
        <p:grpSp>
          <p:nvGrpSpPr>
            <p:cNvPr id="1153" name="Group 1152">
              <a:extLst>
                <a:ext uri="{FF2B5EF4-FFF2-40B4-BE49-F238E27FC236}">
                  <a16:creationId xmlns:a16="http://schemas.microsoft.com/office/drawing/2014/main" id="{E11D43FD-3AA8-46C0-E97B-3EF311068AFD}"/>
                </a:ext>
              </a:extLst>
            </p:cNvPr>
            <p:cNvGrpSpPr/>
            <p:nvPr/>
          </p:nvGrpSpPr>
          <p:grpSpPr>
            <a:xfrm>
              <a:off x="6618049" y="1509740"/>
              <a:ext cx="432000" cy="328911"/>
              <a:chOff x="6618049" y="1509740"/>
              <a:chExt cx="432000" cy="328911"/>
            </a:xfrm>
          </p:grpSpPr>
          <p:sp>
            <p:nvSpPr>
              <p:cNvPr id="1155" name="Freeform: Shape 1154">
                <a:extLst>
                  <a:ext uri="{FF2B5EF4-FFF2-40B4-BE49-F238E27FC236}">
                    <a16:creationId xmlns:a16="http://schemas.microsoft.com/office/drawing/2014/main" id="{C299AFC2-7EA7-DE00-7CB3-EE138EFBBFE0}"/>
                  </a:ext>
                </a:extLst>
              </p:cNvPr>
              <p:cNvSpPr/>
              <p:nvPr/>
            </p:nvSpPr>
            <p:spPr>
              <a:xfrm>
                <a:off x="6618049" y="1509740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56" name="Freeform: Shape 1155">
                <a:extLst>
                  <a:ext uri="{FF2B5EF4-FFF2-40B4-BE49-F238E27FC236}">
                    <a16:creationId xmlns:a16="http://schemas.microsoft.com/office/drawing/2014/main" id="{FB7B9AA7-8B67-B924-BB41-8F64983021EE}"/>
                  </a:ext>
                </a:extLst>
              </p:cNvPr>
              <p:cNvSpPr/>
              <p:nvPr/>
            </p:nvSpPr>
            <p:spPr>
              <a:xfrm>
                <a:off x="6708049" y="1599740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57" name="Isosceles Triangle 1156">
                <a:extLst>
                  <a:ext uri="{FF2B5EF4-FFF2-40B4-BE49-F238E27FC236}">
                    <a16:creationId xmlns:a16="http://schemas.microsoft.com/office/drawing/2014/main" id="{C21CF74C-F17D-41D0-1D6B-AD38385E3234}"/>
                  </a:ext>
                </a:extLst>
              </p:cNvPr>
              <p:cNvSpPr/>
              <p:nvPr/>
            </p:nvSpPr>
            <p:spPr>
              <a:xfrm>
                <a:off x="6789049" y="1554020"/>
                <a:ext cx="90000" cy="45719"/>
              </a:xfrm>
              <a:prstGeom prst="triangle">
                <a:avLst/>
              </a:pr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54" name="TextBox 18">
              <a:extLst>
                <a:ext uri="{FF2B5EF4-FFF2-40B4-BE49-F238E27FC236}">
                  <a16:creationId xmlns:a16="http://schemas.microsoft.com/office/drawing/2014/main" id="{F0CD1133-E770-1096-803F-24E77365758A}"/>
                </a:ext>
              </a:extLst>
            </p:cNvPr>
            <p:cNvSpPr txBox="1"/>
            <p:nvPr/>
          </p:nvSpPr>
          <p:spPr>
            <a:xfrm>
              <a:off x="6571715" y="1839810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HIGH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C54C7A6-CEB1-493D-84A9-193D2FF157FE}"/>
              </a:ext>
            </a:extLst>
          </p:cNvPr>
          <p:cNvGrpSpPr>
            <a:grpSpLocks noChangeAspect="1"/>
          </p:cNvGrpSpPr>
          <p:nvPr/>
        </p:nvGrpSpPr>
        <p:grpSpPr>
          <a:xfrm>
            <a:off x="9113241" y="4491237"/>
            <a:ext cx="468000" cy="403694"/>
            <a:chOff x="8069171" y="2010282"/>
            <a:chExt cx="514638" cy="443924"/>
          </a:xfrm>
        </p:grpSpPr>
        <p:grpSp>
          <p:nvGrpSpPr>
            <p:cNvPr id="1148" name="Group 1147">
              <a:extLst>
                <a:ext uri="{FF2B5EF4-FFF2-40B4-BE49-F238E27FC236}">
                  <a16:creationId xmlns:a16="http://schemas.microsoft.com/office/drawing/2014/main" id="{0F774A4F-F1AB-F671-BDEF-332DE82A7D83}"/>
                </a:ext>
              </a:extLst>
            </p:cNvPr>
            <p:cNvGrpSpPr/>
            <p:nvPr/>
          </p:nvGrpSpPr>
          <p:grpSpPr>
            <a:xfrm>
              <a:off x="8115505" y="2010282"/>
              <a:ext cx="432000" cy="328911"/>
              <a:chOff x="8115505" y="2010282"/>
              <a:chExt cx="432000" cy="328911"/>
            </a:xfrm>
          </p:grpSpPr>
          <p:sp>
            <p:nvSpPr>
              <p:cNvPr id="1150" name="Freeform: Shape 1149">
                <a:extLst>
                  <a:ext uri="{FF2B5EF4-FFF2-40B4-BE49-F238E27FC236}">
                    <a16:creationId xmlns:a16="http://schemas.microsoft.com/office/drawing/2014/main" id="{62B5CB24-C1AC-A326-3413-2F486385F84B}"/>
                  </a:ext>
                </a:extLst>
              </p:cNvPr>
              <p:cNvSpPr/>
              <p:nvPr/>
            </p:nvSpPr>
            <p:spPr>
              <a:xfrm>
                <a:off x="8115505" y="2010282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51" name="Freeform: Shape 1150">
                <a:extLst>
                  <a:ext uri="{FF2B5EF4-FFF2-40B4-BE49-F238E27FC236}">
                    <a16:creationId xmlns:a16="http://schemas.microsoft.com/office/drawing/2014/main" id="{1286525A-E3A0-8E8E-0E83-CA84A3AF387F}"/>
                  </a:ext>
                </a:extLst>
              </p:cNvPr>
              <p:cNvSpPr/>
              <p:nvPr/>
            </p:nvSpPr>
            <p:spPr>
              <a:xfrm>
                <a:off x="8205505" y="2100282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52" name="Isosceles Triangle 1151">
                <a:extLst>
                  <a:ext uri="{FF2B5EF4-FFF2-40B4-BE49-F238E27FC236}">
                    <a16:creationId xmlns:a16="http://schemas.microsoft.com/office/drawing/2014/main" id="{702D667F-1C56-226B-6C5B-F7580AC27130}"/>
                  </a:ext>
                </a:extLst>
              </p:cNvPr>
              <p:cNvSpPr/>
              <p:nvPr/>
            </p:nvSpPr>
            <p:spPr>
              <a:xfrm>
                <a:off x="8286505" y="2054562"/>
                <a:ext cx="90000" cy="45719"/>
              </a:xfrm>
              <a:prstGeom prst="triangle">
                <a:avLst/>
              </a:pr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49" name="TextBox 18">
              <a:extLst>
                <a:ext uri="{FF2B5EF4-FFF2-40B4-BE49-F238E27FC236}">
                  <a16:creationId xmlns:a16="http://schemas.microsoft.com/office/drawing/2014/main" id="{110C2E36-F4F7-7AE8-B439-64AB62431193}"/>
                </a:ext>
              </a:extLst>
            </p:cNvPr>
            <p:cNvSpPr txBox="1"/>
            <p:nvPr/>
          </p:nvSpPr>
          <p:spPr>
            <a:xfrm>
              <a:off x="8069171" y="2340352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HIGH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E12ECAA-C5E5-4135-94C9-D0FDDE5B59EA}"/>
              </a:ext>
            </a:extLst>
          </p:cNvPr>
          <p:cNvGrpSpPr>
            <a:grpSpLocks noChangeAspect="1"/>
          </p:cNvGrpSpPr>
          <p:nvPr/>
        </p:nvGrpSpPr>
        <p:grpSpPr>
          <a:xfrm>
            <a:off x="2858917" y="3926237"/>
            <a:ext cx="467447" cy="404414"/>
            <a:chOff x="2084641" y="1508807"/>
            <a:chExt cx="514638" cy="443924"/>
          </a:xfrm>
        </p:grpSpPr>
        <p:grpSp>
          <p:nvGrpSpPr>
            <p:cNvPr id="1143" name="Group 1142">
              <a:extLst>
                <a:ext uri="{FF2B5EF4-FFF2-40B4-BE49-F238E27FC236}">
                  <a16:creationId xmlns:a16="http://schemas.microsoft.com/office/drawing/2014/main" id="{488B8683-F21E-AD0D-1492-F536C67DC02E}"/>
                </a:ext>
              </a:extLst>
            </p:cNvPr>
            <p:cNvGrpSpPr/>
            <p:nvPr/>
          </p:nvGrpSpPr>
          <p:grpSpPr>
            <a:xfrm>
              <a:off x="2130975" y="1508807"/>
              <a:ext cx="432000" cy="328911"/>
              <a:chOff x="2130975" y="1508807"/>
              <a:chExt cx="432000" cy="328911"/>
            </a:xfrm>
          </p:grpSpPr>
          <p:sp>
            <p:nvSpPr>
              <p:cNvPr id="1145" name="Freeform: Shape 1144">
                <a:extLst>
                  <a:ext uri="{FF2B5EF4-FFF2-40B4-BE49-F238E27FC236}">
                    <a16:creationId xmlns:a16="http://schemas.microsoft.com/office/drawing/2014/main" id="{A5F93621-6332-4B48-21E6-C4232F59F896}"/>
                  </a:ext>
                </a:extLst>
              </p:cNvPr>
              <p:cNvSpPr/>
              <p:nvPr/>
            </p:nvSpPr>
            <p:spPr>
              <a:xfrm>
                <a:off x="2130975" y="1508807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3CB44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46" name="Freeform: Shape 1145">
                <a:extLst>
                  <a:ext uri="{FF2B5EF4-FFF2-40B4-BE49-F238E27FC236}">
                    <a16:creationId xmlns:a16="http://schemas.microsoft.com/office/drawing/2014/main" id="{06582F47-AE15-C862-86D5-87B6F47183FE}"/>
                  </a:ext>
                </a:extLst>
              </p:cNvPr>
              <p:cNvSpPr/>
              <p:nvPr/>
            </p:nvSpPr>
            <p:spPr>
              <a:xfrm>
                <a:off x="2220975" y="1598807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47" name="Isosceles Triangle 1146">
                <a:extLst>
                  <a:ext uri="{FF2B5EF4-FFF2-40B4-BE49-F238E27FC236}">
                    <a16:creationId xmlns:a16="http://schemas.microsoft.com/office/drawing/2014/main" id="{A0073666-9499-8965-11BB-C628912DD9CB}"/>
                  </a:ext>
                </a:extLst>
              </p:cNvPr>
              <p:cNvSpPr/>
              <p:nvPr/>
            </p:nvSpPr>
            <p:spPr>
              <a:xfrm rot="15148097">
                <a:off x="2160188" y="1742895"/>
                <a:ext cx="89568" cy="45940"/>
              </a:xfrm>
              <a:prstGeom prst="triangle">
                <a:avLst/>
              </a:prstGeom>
              <a:solidFill>
                <a:srgbClr val="3CB44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44" name="TextBox 18">
              <a:extLst>
                <a:ext uri="{FF2B5EF4-FFF2-40B4-BE49-F238E27FC236}">
                  <a16:creationId xmlns:a16="http://schemas.microsoft.com/office/drawing/2014/main" id="{FD06CF03-2EB4-57C1-1E97-C8AACF4EED34}"/>
                </a:ext>
              </a:extLst>
            </p:cNvPr>
            <p:cNvSpPr txBox="1"/>
            <p:nvPr/>
          </p:nvSpPr>
          <p:spPr>
            <a:xfrm>
              <a:off x="2084641" y="1838877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LOW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423A963-A52C-44BD-A9D2-86DFAEC37AFF}"/>
              </a:ext>
            </a:extLst>
          </p:cNvPr>
          <p:cNvGrpSpPr>
            <a:grpSpLocks noChangeAspect="1"/>
          </p:cNvGrpSpPr>
          <p:nvPr/>
        </p:nvGrpSpPr>
        <p:grpSpPr>
          <a:xfrm>
            <a:off x="2858917" y="4491237"/>
            <a:ext cx="467447" cy="404414"/>
            <a:chOff x="2084641" y="2007804"/>
            <a:chExt cx="514638" cy="443924"/>
          </a:xfrm>
        </p:grpSpPr>
        <p:grpSp>
          <p:nvGrpSpPr>
            <p:cNvPr id="1138" name="Group 1137">
              <a:extLst>
                <a:ext uri="{FF2B5EF4-FFF2-40B4-BE49-F238E27FC236}">
                  <a16:creationId xmlns:a16="http://schemas.microsoft.com/office/drawing/2014/main" id="{0F19F246-78E0-08A2-39C2-E309E0B05444}"/>
                </a:ext>
              </a:extLst>
            </p:cNvPr>
            <p:cNvGrpSpPr/>
            <p:nvPr/>
          </p:nvGrpSpPr>
          <p:grpSpPr>
            <a:xfrm>
              <a:off x="2130975" y="2007804"/>
              <a:ext cx="432000" cy="328911"/>
              <a:chOff x="2130975" y="2007804"/>
              <a:chExt cx="432000" cy="328911"/>
            </a:xfrm>
          </p:grpSpPr>
          <p:sp>
            <p:nvSpPr>
              <p:cNvPr id="1140" name="Freeform: Shape 1139">
                <a:extLst>
                  <a:ext uri="{FF2B5EF4-FFF2-40B4-BE49-F238E27FC236}">
                    <a16:creationId xmlns:a16="http://schemas.microsoft.com/office/drawing/2014/main" id="{EA84EFAC-15D4-CC10-881F-41471C7FFB25}"/>
                  </a:ext>
                </a:extLst>
              </p:cNvPr>
              <p:cNvSpPr/>
              <p:nvPr/>
            </p:nvSpPr>
            <p:spPr>
              <a:xfrm>
                <a:off x="2130975" y="2007804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3CB44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41" name="Freeform: Shape 1140">
                <a:extLst>
                  <a:ext uri="{FF2B5EF4-FFF2-40B4-BE49-F238E27FC236}">
                    <a16:creationId xmlns:a16="http://schemas.microsoft.com/office/drawing/2014/main" id="{550C6C7A-B9F1-204E-CA56-18BFF107B2E7}"/>
                  </a:ext>
                </a:extLst>
              </p:cNvPr>
              <p:cNvSpPr/>
              <p:nvPr/>
            </p:nvSpPr>
            <p:spPr>
              <a:xfrm>
                <a:off x="2220975" y="2097804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42" name="Isosceles Triangle 1141">
                <a:extLst>
                  <a:ext uri="{FF2B5EF4-FFF2-40B4-BE49-F238E27FC236}">
                    <a16:creationId xmlns:a16="http://schemas.microsoft.com/office/drawing/2014/main" id="{B7F96D6A-8FE4-B6DB-BD18-D6F4C3600741}"/>
                  </a:ext>
                </a:extLst>
              </p:cNvPr>
              <p:cNvSpPr/>
              <p:nvPr/>
            </p:nvSpPr>
            <p:spPr>
              <a:xfrm rot="15148097">
                <a:off x="2160188" y="2241892"/>
                <a:ext cx="89568" cy="45940"/>
              </a:xfrm>
              <a:prstGeom prst="triangle">
                <a:avLst/>
              </a:prstGeom>
              <a:solidFill>
                <a:srgbClr val="3CB44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39" name="TextBox 18">
              <a:extLst>
                <a:ext uri="{FF2B5EF4-FFF2-40B4-BE49-F238E27FC236}">
                  <a16:creationId xmlns:a16="http://schemas.microsoft.com/office/drawing/2014/main" id="{42BEF1D9-835D-A6EC-8E99-7402B29534CC}"/>
                </a:ext>
              </a:extLst>
            </p:cNvPr>
            <p:cNvSpPr txBox="1"/>
            <p:nvPr/>
          </p:nvSpPr>
          <p:spPr>
            <a:xfrm>
              <a:off x="2084641" y="2337874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LOW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6D8697-FECC-4E00-A3E9-72586CF5126A}"/>
              </a:ext>
            </a:extLst>
          </p:cNvPr>
          <p:cNvGrpSpPr>
            <a:grpSpLocks noChangeAspect="1"/>
          </p:cNvGrpSpPr>
          <p:nvPr/>
        </p:nvGrpSpPr>
        <p:grpSpPr>
          <a:xfrm>
            <a:off x="4422498" y="4491237"/>
            <a:ext cx="467447" cy="404414"/>
            <a:chOff x="3592639" y="2007804"/>
            <a:chExt cx="514638" cy="443924"/>
          </a:xfrm>
        </p:grpSpPr>
        <p:grpSp>
          <p:nvGrpSpPr>
            <p:cNvPr id="1133" name="Group 1132">
              <a:extLst>
                <a:ext uri="{FF2B5EF4-FFF2-40B4-BE49-F238E27FC236}">
                  <a16:creationId xmlns:a16="http://schemas.microsoft.com/office/drawing/2014/main" id="{A2C576BB-4A8B-0F5A-8A69-87B4958F979C}"/>
                </a:ext>
              </a:extLst>
            </p:cNvPr>
            <p:cNvGrpSpPr/>
            <p:nvPr/>
          </p:nvGrpSpPr>
          <p:grpSpPr>
            <a:xfrm>
              <a:off x="3638973" y="2007804"/>
              <a:ext cx="432000" cy="328911"/>
              <a:chOff x="3638973" y="2007804"/>
              <a:chExt cx="432000" cy="328911"/>
            </a:xfrm>
          </p:grpSpPr>
          <p:sp>
            <p:nvSpPr>
              <p:cNvPr id="1135" name="Freeform: Shape 1134">
                <a:extLst>
                  <a:ext uri="{FF2B5EF4-FFF2-40B4-BE49-F238E27FC236}">
                    <a16:creationId xmlns:a16="http://schemas.microsoft.com/office/drawing/2014/main" id="{39A823FE-AA4B-4BC3-DE89-21056B3820E6}"/>
                  </a:ext>
                </a:extLst>
              </p:cNvPr>
              <p:cNvSpPr/>
              <p:nvPr/>
            </p:nvSpPr>
            <p:spPr>
              <a:xfrm>
                <a:off x="3638973" y="2007804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3CB44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36" name="Freeform: Shape 1135">
                <a:extLst>
                  <a:ext uri="{FF2B5EF4-FFF2-40B4-BE49-F238E27FC236}">
                    <a16:creationId xmlns:a16="http://schemas.microsoft.com/office/drawing/2014/main" id="{C5A0B86D-4931-6DE4-CD71-D9CB9729DEAD}"/>
                  </a:ext>
                </a:extLst>
              </p:cNvPr>
              <p:cNvSpPr/>
              <p:nvPr/>
            </p:nvSpPr>
            <p:spPr>
              <a:xfrm>
                <a:off x="3728973" y="2097804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37" name="Isosceles Triangle 1136">
                <a:extLst>
                  <a:ext uri="{FF2B5EF4-FFF2-40B4-BE49-F238E27FC236}">
                    <a16:creationId xmlns:a16="http://schemas.microsoft.com/office/drawing/2014/main" id="{20436371-7696-E35E-B671-C1822F7B231B}"/>
                  </a:ext>
                </a:extLst>
              </p:cNvPr>
              <p:cNvSpPr/>
              <p:nvPr/>
            </p:nvSpPr>
            <p:spPr>
              <a:xfrm rot="15148097">
                <a:off x="3668186" y="2241892"/>
                <a:ext cx="89568" cy="45940"/>
              </a:xfrm>
              <a:prstGeom prst="triangle">
                <a:avLst/>
              </a:prstGeom>
              <a:solidFill>
                <a:srgbClr val="3CB44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34" name="TextBox 18">
              <a:extLst>
                <a:ext uri="{FF2B5EF4-FFF2-40B4-BE49-F238E27FC236}">
                  <a16:creationId xmlns:a16="http://schemas.microsoft.com/office/drawing/2014/main" id="{107DC0B9-C9B7-15A3-6795-27ABA4777518}"/>
                </a:ext>
              </a:extLst>
            </p:cNvPr>
            <p:cNvSpPr txBox="1"/>
            <p:nvPr/>
          </p:nvSpPr>
          <p:spPr>
            <a:xfrm>
              <a:off x="3592639" y="2337874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LOW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12C434C-4110-4F6F-BB18-9B7A846FABBB}"/>
              </a:ext>
            </a:extLst>
          </p:cNvPr>
          <p:cNvGrpSpPr>
            <a:grpSpLocks noChangeAspect="1"/>
          </p:cNvGrpSpPr>
          <p:nvPr/>
        </p:nvGrpSpPr>
        <p:grpSpPr>
          <a:xfrm>
            <a:off x="4422360" y="3361237"/>
            <a:ext cx="467447" cy="404414"/>
            <a:chOff x="3592639" y="1008496"/>
            <a:chExt cx="514638" cy="443924"/>
          </a:xfrm>
        </p:grpSpPr>
        <p:grpSp>
          <p:nvGrpSpPr>
            <p:cNvPr id="1128" name="Group 1127">
              <a:extLst>
                <a:ext uri="{FF2B5EF4-FFF2-40B4-BE49-F238E27FC236}">
                  <a16:creationId xmlns:a16="http://schemas.microsoft.com/office/drawing/2014/main" id="{FDBF0D10-DB11-48E1-41E5-4F006607AD99}"/>
                </a:ext>
              </a:extLst>
            </p:cNvPr>
            <p:cNvGrpSpPr/>
            <p:nvPr/>
          </p:nvGrpSpPr>
          <p:grpSpPr>
            <a:xfrm>
              <a:off x="3638973" y="1008496"/>
              <a:ext cx="432000" cy="328911"/>
              <a:chOff x="3638973" y="1008496"/>
              <a:chExt cx="432000" cy="328911"/>
            </a:xfrm>
          </p:grpSpPr>
          <p:sp>
            <p:nvSpPr>
              <p:cNvPr id="1130" name="Freeform: Shape 1129">
                <a:extLst>
                  <a:ext uri="{FF2B5EF4-FFF2-40B4-BE49-F238E27FC236}">
                    <a16:creationId xmlns:a16="http://schemas.microsoft.com/office/drawing/2014/main" id="{D3D66B67-FB8B-C73C-C295-4F436FB43A16}"/>
                  </a:ext>
                </a:extLst>
              </p:cNvPr>
              <p:cNvSpPr/>
              <p:nvPr/>
            </p:nvSpPr>
            <p:spPr>
              <a:xfrm>
                <a:off x="3638973" y="1008496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31" name="Freeform: Shape 1130">
                <a:extLst>
                  <a:ext uri="{FF2B5EF4-FFF2-40B4-BE49-F238E27FC236}">
                    <a16:creationId xmlns:a16="http://schemas.microsoft.com/office/drawing/2014/main" id="{2E9FA9CD-890C-F9AD-8170-6589F7A25CD9}"/>
                  </a:ext>
                </a:extLst>
              </p:cNvPr>
              <p:cNvSpPr/>
              <p:nvPr/>
            </p:nvSpPr>
            <p:spPr>
              <a:xfrm>
                <a:off x="3728973" y="1098496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32" name="Isosceles Triangle 1131">
                <a:extLst>
                  <a:ext uri="{FF2B5EF4-FFF2-40B4-BE49-F238E27FC236}">
                    <a16:creationId xmlns:a16="http://schemas.microsoft.com/office/drawing/2014/main" id="{4C195F6E-20AA-6019-5203-BFB6F032D1EE}"/>
                  </a:ext>
                </a:extLst>
              </p:cNvPr>
              <p:cNvSpPr/>
              <p:nvPr/>
            </p:nvSpPr>
            <p:spPr>
              <a:xfrm rot="18556106">
                <a:off x="3696092" y="1105757"/>
                <a:ext cx="89568" cy="45940"/>
              </a:xfrm>
              <a:prstGeom prst="triangle">
                <a:avLst/>
              </a:pr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29" name="TextBox 18">
              <a:extLst>
                <a:ext uri="{FF2B5EF4-FFF2-40B4-BE49-F238E27FC236}">
                  <a16:creationId xmlns:a16="http://schemas.microsoft.com/office/drawing/2014/main" id="{5449CFCC-541C-0E08-2D87-4E98031B5BF3}"/>
                </a:ext>
              </a:extLst>
            </p:cNvPr>
            <p:cNvSpPr txBox="1"/>
            <p:nvPr/>
          </p:nvSpPr>
          <p:spPr>
            <a:xfrm>
              <a:off x="3592639" y="1338566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MODERATE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EBB833A-9FD6-4DBD-8273-D35B95DF13AF}"/>
              </a:ext>
            </a:extLst>
          </p:cNvPr>
          <p:cNvGrpSpPr>
            <a:grpSpLocks noChangeAspect="1"/>
          </p:cNvGrpSpPr>
          <p:nvPr/>
        </p:nvGrpSpPr>
        <p:grpSpPr>
          <a:xfrm>
            <a:off x="5986631" y="2231957"/>
            <a:ext cx="467447" cy="404414"/>
            <a:chOff x="5074051" y="4567"/>
            <a:chExt cx="514638" cy="443924"/>
          </a:xfrm>
        </p:grpSpPr>
        <p:grpSp>
          <p:nvGrpSpPr>
            <p:cNvPr id="1123" name="Group 1122">
              <a:extLst>
                <a:ext uri="{FF2B5EF4-FFF2-40B4-BE49-F238E27FC236}">
                  <a16:creationId xmlns:a16="http://schemas.microsoft.com/office/drawing/2014/main" id="{7DC240A3-3278-048D-8565-AE6A758B03B6}"/>
                </a:ext>
              </a:extLst>
            </p:cNvPr>
            <p:cNvGrpSpPr/>
            <p:nvPr/>
          </p:nvGrpSpPr>
          <p:grpSpPr>
            <a:xfrm>
              <a:off x="5120385" y="4567"/>
              <a:ext cx="432000" cy="328911"/>
              <a:chOff x="5120385" y="4567"/>
              <a:chExt cx="432000" cy="328911"/>
            </a:xfrm>
          </p:grpSpPr>
          <p:sp>
            <p:nvSpPr>
              <p:cNvPr id="1125" name="Freeform: Shape 1124">
                <a:extLst>
                  <a:ext uri="{FF2B5EF4-FFF2-40B4-BE49-F238E27FC236}">
                    <a16:creationId xmlns:a16="http://schemas.microsoft.com/office/drawing/2014/main" id="{8CC761BD-1D03-5615-D655-A80CC5C927D2}"/>
                  </a:ext>
                </a:extLst>
              </p:cNvPr>
              <p:cNvSpPr/>
              <p:nvPr/>
            </p:nvSpPr>
            <p:spPr>
              <a:xfrm>
                <a:off x="5120385" y="4567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26" name="Freeform: Shape 1125">
                <a:extLst>
                  <a:ext uri="{FF2B5EF4-FFF2-40B4-BE49-F238E27FC236}">
                    <a16:creationId xmlns:a16="http://schemas.microsoft.com/office/drawing/2014/main" id="{D4E1945D-A6D0-DEA3-57EB-4A1BC19E754D}"/>
                  </a:ext>
                </a:extLst>
              </p:cNvPr>
              <p:cNvSpPr/>
              <p:nvPr/>
            </p:nvSpPr>
            <p:spPr>
              <a:xfrm>
                <a:off x="5210385" y="94567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27" name="Isosceles Triangle 1126">
                <a:extLst>
                  <a:ext uri="{FF2B5EF4-FFF2-40B4-BE49-F238E27FC236}">
                    <a16:creationId xmlns:a16="http://schemas.microsoft.com/office/drawing/2014/main" id="{8C767D61-13F0-393A-00E3-22CCBE6E1218}"/>
                  </a:ext>
                </a:extLst>
              </p:cNvPr>
              <p:cNvSpPr/>
              <p:nvPr/>
            </p:nvSpPr>
            <p:spPr>
              <a:xfrm rot="3216981">
                <a:off x="5410952" y="110987"/>
                <a:ext cx="89568" cy="45940"/>
              </a:xfrm>
              <a:prstGeom prst="triangle">
                <a:avLst/>
              </a:pr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24" name="TextBox 18">
              <a:extLst>
                <a:ext uri="{FF2B5EF4-FFF2-40B4-BE49-F238E27FC236}">
                  <a16:creationId xmlns:a16="http://schemas.microsoft.com/office/drawing/2014/main" id="{65E411A6-CE69-E2E6-48E5-45C967B9D051}"/>
                </a:ext>
              </a:extLst>
            </p:cNvPr>
            <p:cNvSpPr txBox="1"/>
            <p:nvPr/>
          </p:nvSpPr>
          <p:spPr>
            <a:xfrm>
              <a:off x="5074051" y="334637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CRITICAL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8DF1E2E-FAA7-4737-AC19-519CBBC60B6A}"/>
              </a:ext>
            </a:extLst>
          </p:cNvPr>
          <p:cNvGrpSpPr>
            <a:grpSpLocks noChangeAspect="1"/>
          </p:cNvGrpSpPr>
          <p:nvPr/>
        </p:nvGrpSpPr>
        <p:grpSpPr>
          <a:xfrm>
            <a:off x="4422774" y="2231957"/>
            <a:ext cx="468000" cy="403694"/>
            <a:chOff x="3592362" y="11500"/>
            <a:chExt cx="514638" cy="443924"/>
          </a:xfrm>
        </p:grpSpPr>
        <p:grpSp>
          <p:nvGrpSpPr>
            <p:cNvPr id="1118" name="Group 1117">
              <a:extLst>
                <a:ext uri="{FF2B5EF4-FFF2-40B4-BE49-F238E27FC236}">
                  <a16:creationId xmlns:a16="http://schemas.microsoft.com/office/drawing/2014/main" id="{A4F56F37-CD5B-7F76-FAFC-1765CB20B9AE}"/>
                </a:ext>
              </a:extLst>
            </p:cNvPr>
            <p:cNvGrpSpPr/>
            <p:nvPr/>
          </p:nvGrpSpPr>
          <p:grpSpPr>
            <a:xfrm>
              <a:off x="3638696" y="11500"/>
              <a:ext cx="432000" cy="328911"/>
              <a:chOff x="3638696" y="11500"/>
              <a:chExt cx="432000" cy="328911"/>
            </a:xfrm>
          </p:grpSpPr>
          <p:sp>
            <p:nvSpPr>
              <p:cNvPr id="1120" name="Freeform: Shape 1119">
                <a:extLst>
                  <a:ext uri="{FF2B5EF4-FFF2-40B4-BE49-F238E27FC236}">
                    <a16:creationId xmlns:a16="http://schemas.microsoft.com/office/drawing/2014/main" id="{13B323F2-5E66-EAEF-F8B8-EE902FCE7871}"/>
                  </a:ext>
                </a:extLst>
              </p:cNvPr>
              <p:cNvSpPr/>
              <p:nvPr/>
            </p:nvSpPr>
            <p:spPr>
              <a:xfrm>
                <a:off x="3638696" y="11500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21" name="Freeform: Shape 1120">
                <a:extLst>
                  <a:ext uri="{FF2B5EF4-FFF2-40B4-BE49-F238E27FC236}">
                    <a16:creationId xmlns:a16="http://schemas.microsoft.com/office/drawing/2014/main" id="{C1A5E742-0956-D951-E1D4-40CBA23FB0C2}"/>
                  </a:ext>
                </a:extLst>
              </p:cNvPr>
              <p:cNvSpPr/>
              <p:nvPr/>
            </p:nvSpPr>
            <p:spPr>
              <a:xfrm>
                <a:off x="3728696" y="101500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22" name="Isosceles Triangle 1121">
                <a:extLst>
                  <a:ext uri="{FF2B5EF4-FFF2-40B4-BE49-F238E27FC236}">
                    <a16:creationId xmlns:a16="http://schemas.microsoft.com/office/drawing/2014/main" id="{05D95213-371A-059F-2035-0BAFA8A405B9}"/>
                  </a:ext>
                </a:extLst>
              </p:cNvPr>
              <p:cNvSpPr/>
              <p:nvPr/>
            </p:nvSpPr>
            <p:spPr>
              <a:xfrm>
                <a:off x="3809696" y="55780"/>
                <a:ext cx="90000" cy="45719"/>
              </a:xfrm>
              <a:prstGeom prst="triangle">
                <a:avLst/>
              </a:pr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19" name="TextBox 18">
              <a:extLst>
                <a:ext uri="{FF2B5EF4-FFF2-40B4-BE49-F238E27FC236}">
                  <a16:creationId xmlns:a16="http://schemas.microsoft.com/office/drawing/2014/main" id="{41847487-94DE-1A52-59FA-7174A87F104D}"/>
                </a:ext>
              </a:extLst>
            </p:cNvPr>
            <p:cNvSpPr txBox="1"/>
            <p:nvPr/>
          </p:nvSpPr>
          <p:spPr>
            <a:xfrm>
              <a:off x="3592362" y="341570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HIGH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827B9CA-A831-457F-910F-A839B72795DC}"/>
              </a:ext>
            </a:extLst>
          </p:cNvPr>
          <p:cNvGrpSpPr>
            <a:grpSpLocks noChangeAspect="1"/>
          </p:cNvGrpSpPr>
          <p:nvPr/>
        </p:nvGrpSpPr>
        <p:grpSpPr>
          <a:xfrm>
            <a:off x="9113241" y="3926237"/>
            <a:ext cx="468000" cy="403694"/>
            <a:chOff x="8069171" y="1499441"/>
            <a:chExt cx="514638" cy="443924"/>
          </a:xfrm>
        </p:grpSpPr>
        <p:grpSp>
          <p:nvGrpSpPr>
            <p:cNvPr id="1113" name="Group 1112">
              <a:extLst>
                <a:ext uri="{FF2B5EF4-FFF2-40B4-BE49-F238E27FC236}">
                  <a16:creationId xmlns:a16="http://schemas.microsoft.com/office/drawing/2014/main" id="{A73FBABA-884E-7303-B254-CA437B69874F}"/>
                </a:ext>
              </a:extLst>
            </p:cNvPr>
            <p:cNvGrpSpPr/>
            <p:nvPr/>
          </p:nvGrpSpPr>
          <p:grpSpPr>
            <a:xfrm>
              <a:off x="8115505" y="1499441"/>
              <a:ext cx="432000" cy="328911"/>
              <a:chOff x="8115505" y="1499441"/>
              <a:chExt cx="432000" cy="328911"/>
            </a:xfrm>
          </p:grpSpPr>
          <p:sp>
            <p:nvSpPr>
              <p:cNvPr id="1115" name="Freeform: Shape 1114">
                <a:extLst>
                  <a:ext uri="{FF2B5EF4-FFF2-40B4-BE49-F238E27FC236}">
                    <a16:creationId xmlns:a16="http://schemas.microsoft.com/office/drawing/2014/main" id="{A4312549-82CF-DE76-383E-2B788EDF890F}"/>
                  </a:ext>
                </a:extLst>
              </p:cNvPr>
              <p:cNvSpPr/>
              <p:nvPr/>
            </p:nvSpPr>
            <p:spPr>
              <a:xfrm>
                <a:off x="8115505" y="1499441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16" name="Freeform: Shape 1115">
                <a:extLst>
                  <a:ext uri="{FF2B5EF4-FFF2-40B4-BE49-F238E27FC236}">
                    <a16:creationId xmlns:a16="http://schemas.microsoft.com/office/drawing/2014/main" id="{DB048C1A-3224-E341-7250-F2B76718A43D}"/>
                  </a:ext>
                </a:extLst>
              </p:cNvPr>
              <p:cNvSpPr/>
              <p:nvPr/>
            </p:nvSpPr>
            <p:spPr>
              <a:xfrm>
                <a:off x="8205505" y="1589441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17" name="Isosceles Triangle 1116">
                <a:extLst>
                  <a:ext uri="{FF2B5EF4-FFF2-40B4-BE49-F238E27FC236}">
                    <a16:creationId xmlns:a16="http://schemas.microsoft.com/office/drawing/2014/main" id="{CCA7027F-0B17-F204-455A-08A4BE9A2386}"/>
                  </a:ext>
                </a:extLst>
              </p:cNvPr>
              <p:cNvSpPr/>
              <p:nvPr/>
            </p:nvSpPr>
            <p:spPr>
              <a:xfrm>
                <a:off x="8286505" y="1543721"/>
                <a:ext cx="90000" cy="45719"/>
              </a:xfrm>
              <a:prstGeom prst="triangle">
                <a:avLst/>
              </a:prstGeom>
              <a:solidFill>
                <a:srgbClr val="F6952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14" name="TextBox 18">
              <a:extLst>
                <a:ext uri="{FF2B5EF4-FFF2-40B4-BE49-F238E27FC236}">
                  <a16:creationId xmlns:a16="http://schemas.microsoft.com/office/drawing/2014/main" id="{083DC734-4EB8-FA39-A469-BC96F1DD5402}"/>
                </a:ext>
              </a:extLst>
            </p:cNvPr>
            <p:cNvSpPr txBox="1"/>
            <p:nvPr/>
          </p:nvSpPr>
          <p:spPr>
            <a:xfrm>
              <a:off x="8069171" y="1829511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HIGH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E5A3F90-D0F9-43BF-B2EA-9A4996F9C7B1}"/>
              </a:ext>
            </a:extLst>
          </p:cNvPr>
          <p:cNvGrpSpPr>
            <a:grpSpLocks noChangeAspect="1"/>
          </p:cNvGrpSpPr>
          <p:nvPr/>
        </p:nvGrpSpPr>
        <p:grpSpPr>
          <a:xfrm>
            <a:off x="4422360" y="3926237"/>
            <a:ext cx="467447" cy="404414"/>
            <a:chOff x="3592639" y="1504885"/>
            <a:chExt cx="514638" cy="443924"/>
          </a:xfrm>
        </p:grpSpPr>
        <p:grpSp>
          <p:nvGrpSpPr>
            <p:cNvPr id="1108" name="Group 1107">
              <a:extLst>
                <a:ext uri="{FF2B5EF4-FFF2-40B4-BE49-F238E27FC236}">
                  <a16:creationId xmlns:a16="http://schemas.microsoft.com/office/drawing/2014/main" id="{5A2FAA3D-8311-FAC7-8CE1-6B45EF1F2AE6}"/>
                </a:ext>
              </a:extLst>
            </p:cNvPr>
            <p:cNvGrpSpPr/>
            <p:nvPr/>
          </p:nvGrpSpPr>
          <p:grpSpPr>
            <a:xfrm>
              <a:off x="3638973" y="1504885"/>
              <a:ext cx="432000" cy="328911"/>
              <a:chOff x="3638973" y="1504885"/>
              <a:chExt cx="432000" cy="328911"/>
            </a:xfrm>
          </p:grpSpPr>
          <p:sp>
            <p:nvSpPr>
              <p:cNvPr id="1110" name="Freeform: Shape 1109">
                <a:extLst>
                  <a:ext uri="{FF2B5EF4-FFF2-40B4-BE49-F238E27FC236}">
                    <a16:creationId xmlns:a16="http://schemas.microsoft.com/office/drawing/2014/main" id="{1AFF4ED4-932F-F417-38B9-0C23DDB816B6}"/>
                  </a:ext>
                </a:extLst>
              </p:cNvPr>
              <p:cNvSpPr/>
              <p:nvPr/>
            </p:nvSpPr>
            <p:spPr>
              <a:xfrm>
                <a:off x="3638973" y="1504885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11" name="Freeform: Shape 1110">
                <a:extLst>
                  <a:ext uri="{FF2B5EF4-FFF2-40B4-BE49-F238E27FC236}">
                    <a16:creationId xmlns:a16="http://schemas.microsoft.com/office/drawing/2014/main" id="{493C6330-CBAC-98A7-4B2F-CE2E6A80FA76}"/>
                  </a:ext>
                </a:extLst>
              </p:cNvPr>
              <p:cNvSpPr/>
              <p:nvPr/>
            </p:nvSpPr>
            <p:spPr>
              <a:xfrm>
                <a:off x="3728973" y="1594885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12" name="Isosceles Triangle 1111">
                <a:extLst>
                  <a:ext uri="{FF2B5EF4-FFF2-40B4-BE49-F238E27FC236}">
                    <a16:creationId xmlns:a16="http://schemas.microsoft.com/office/drawing/2014/main" id="{BA7CAB6C-286C-7936-DE60-539538CD761F}"/>
                  </a:ext>
                </a:extLst>
              </p:cNvPr>
              <p:cNvSpPr/>
              <p:nvPr/>
            </p:nvSpPr>
            <p:spPr>
              <a:xfrm rot="18556106">
                <a:off x="3696092" y="1602146"/>
                <a:ext cx="89568" cy="45940"/>
              </a:xfrm>
              <a:prstGeom prst="triangle">
                <a:avLst/>
              </a:pr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09" name="TextBox 18">
              <a:extLst>
                <a:ext uri="{FF2B5EF4-FFF2-40B4-BE49-F238E27FC236}">
                  <a16:creationId xmlns:a16="http://schemas.microsoft.com/office/drawing/2014/main" id="{40ACD905-112F-B8AA-3459-E3BEB1E0EC00}"/>
                </a:ext>
              </a:extLst>
            </p:cNvPr>
            <p:cNvSpPr txBox="1"/>
            <p:nvPr/>
          </p:nvSpPr>
          <p:spPr>
            <a:xfrm>
              <a:off x="3592639" y="1834955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MODERATE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9FF23D-B830-4233-BF7A-86A103FEDF24}"/>
              </a:ext>
            </a:extLst>
          </p:cNvPr>
          <p:cNvGrpSpPr>
            <a:grpSpLocks noChangeAspect="1"/>
          </p:cNvGrpSpPr>
          <p:nvPr/>
        </p:nvGrpSpPr>
        <p:grpSpPr>
          <a:xfrm>
            <a:off x="5985803" y="3926237"/>
            <a:ext cx="467447" cy="404414"/>
            <a:chOff x="5074051" y="1509239"/>
            <a:chExt cx="514638" cy="443924"/>
          </a:xfrm>
        </p:grpSpPr>
        <p:grpSp>
          <p:nvGrpSpPr>
            <p:cNvPr id="1103" name="Group 1102">
              <a:extLst>
                <a:ext uri="{FF2B5EF4-FFF2-40B4-BE49-F238E27FC236}">
                  <a16:creationId xmlns:a16="http://schemas.microsoft.com/office/drawing/2014/main" id="{E5BC3413-2EAD-B7CF-F9EF-D5E1E92AB2BB}"/>
                </a:ext>
              </a:extLst>
            </p:cNvPr>
            <p:cNvGrpSpPr/>
            <p:nvPr/>
          </p:nvGrpSpPr>
          <p:grpSpPr>
            <a:xfrm>
              <a:off x="5120385" y="1509239"/>
              <a:ext cx="432000" cy="328911"/>
              <a:chOff x="5120385" y="1509239"/>
              <a:chExt cx="432000" cy="328911"/>
            </a:xfrm>
          </p:grpSpPr>
          <p:sp>
            <p:nvSpPr>
              <p:cNvPr id="1105" name="Freeform: Shape 1104">
                <a:extLst>
                  <a:ext uri="{FF2B5EF4-FFF2-40B4-BE49-F238E27FC236}">
                    <a16:creationId xmlns:a16="http://schemas.microsoft.com/office/drawing/2014/main" id="{1F597876-951B-39A7-3DB3-04385CE0EBF2}"/>
                  </a:ext>
                </a:extLst>
              </p:cNvPr>
              <p:cNvSpPr/>
              <p:nvPr/>
            </p:nvSpPr>
            <p:spPr>
              <a:xfrm>
                <a:off x="5120385" y="1509239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6" name="Freeform: Shape 1105">
                <a:extLst>
                  <a:ext uri="{FF2B5EF4-FFF2-40B4-BE49-F238E27FC236}">
                    <a16:creationId xmlns:a16="http://schemas.microsoft.com/office/drawing/2014/main" id="{37396C5F-7409-29FB-F2D3-B61ADE283C72}"/>
                  </a:ext>
                </a:extLst>
              </p:cNvPr>
              <p:cNvSpPr/>
              <p:nvPr/>
            </p:nvSpPr>
            <p:spPr>
              <a:xfrm>
                <a:off x="5210385" y="1599239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7" name="Isosceles Triangle 1106">
                <a:extLst>
                  <a:ext uri="{FF2B5EF4-FFF2-40B4-BE49-F238E27FC236}">
                    <a16:creationId xmlns:a16="http://schemas.microsoft.com/office/drawing/2014/main" id="{A617E1E1-5CD1-9B63-EEFC-FEFF1E06DFBE}"/>
                  </a:ext>
                </a:extLst>
              </p:cNvPr>
              <p:cNvSpPr/>
              <p:nvPr/>
            </p:nvSpPr>
            <p:spPr>
              <a:xfrm rot="18556106">
                <a:off x="5177504" y="1606500"/>
                <a:ext cx="89568" cy="45940"/>
              </a:xfrm>
              <a:prstGeom prst="triangle">
                <a:avLst/>
              </a:pr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104" name="TextBox 18">
              <a:extLst>
                <a:ext uri="{FF2B5EF4-FFF2-40B4-BE49-F238E27FC236}">
                  <a16:creationId xmlns:a16="http://schemas.microsoft.com/office/drawing/2014/main" id="{1DA8DD8C-297B-1331-2B64-C119B9220E4C}"/>
                </a:ext>
              </a:extLst>
            </p:cNvPr>
            <p:cNvSpPr txBox="1"/>
            <p:nvPr/>
          </p:nvSpPr>
          <p:spPr>
            <a:xfrm>
              <a:off x="5074051" y="1839309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MODERATE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26395BA-87C0-497E-AEB2-A3E78AED1B49}"/>
              </a:ext>
            </a:extLst>
          </p:cNvPr>
          <p:cNvGrpSpPr>
            <a:grpSpLocks noChangeAspect="1"/>
          </p:cNvGrpSpPr>
          <p:nvPr/>
        </p:nvGrpSpPr>
        <p:grpSpPr>
          <a:xfrm>
            <a:off x="5986079" y="4491237"/>
            <a:ext cx="467447" cy="404414"/>
            <a:chOff x="5074051" y="2009982"/>
            <a:chExt cx="514638" cy="443924"/>
          </a:xfrm>
        </p:grpSpPr>
        <p:grpSp>
          <p:nvGrpSpPr>
            <p:cNvPr id="1098" name="Group 1097">
              <a:extLst>
                <a:ext uri="{FF2B5EF4-FFF2-40B4-BE49-F238E27FC236}">
                  <a16:creationId xmlns:a16="http://schemas.microsoft.com/office/drawing/2014/main" id="{CEA7081B-CD42-2E3A-871F-460023F1E3CA}"/>
                </a:ext>
              </a:extLst>
            </p:cNvPr>
            <p:cNvGrpSpPr/>
            <p:nvPr/>
          </p:nvGrpSpPr>
          <p:grpSpPr>
            <a:xfrm>
              <a:off x="5120385" y="2009982"/>
              <a:ext cx="432000" cy="328911"/>
              <a:chOff x="5120385" y="2009982"/>
              <a:chExt cx="432000" cy="328911"/>
            </a:xfrm>
          </p:grpSpPr>
          <p:sp>
            <p:nvSpPr>
              <p:cNvPr id="1100" name="Freeform: Shape 1099">
                <a:extLst>
                  <a:ext uri="{FF2B5EF4-FFF2-40B4-BE49-F238E27FC236}">
                    <a16:creationId xmlns:a16="http://schemas.microsoft.com/office/drawing/2014/main" id="{E6AB5314-AC61-250C-8286-23604491F1C0}"/>
                  </a:ext>
                </a:extLst>
              </p:cNvPr>
              <p:cNvSpPr/>
              <p:nvPr/>
            </p:nvSpPr>
            <p:spPr>
              <a:xfrm>
                <a:off x="5120385" y="2009982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1" name="Freeform: Shape 1100">
                <a:extLst>
                  <a:ext uri="{FF2B5EF4-FFF2-40B4-BE49-F238E27FC236}">
                    <a16:creationId xmlns:a16="http://schemas.microsoft.com/office/drawing/2014/main" id="{9A78353F-783E-4B4C-5145-07C9A089DE15}"/>
                  </a:ext>
                </a:extLst>
              </p:cNvPr>
              <p:cNvSpPr/>
              <p:nvPr/>
            </p:nvSpPr>
            <p:spPr>
              <a:xfrm>
                <a:off x="5210385" y="2099982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2" name="Isosceles Triangle 1101">
                <a:extLst>
                  <a:ext uri="{FF2B5EF4-FFF2-40B4-BE49-F238E27FC236}">
                    <a16:creationId xmlns:a16="http://schemas.microsoft.com/office/drawing/2014/main" id="{80AA7653-B69D-22A8-5626-297847E3BAFE}"/>
                  </a:ext>
                </a:extLst>
              </p:cNvPr>
              <p:cNvSpPr/>
              <p:nvPr/>
            </p:nvSpPr>
            <p:spPr>
              <a:xfrm rot="18556106">
                <a:off x="5177504" y="2107243"/>
                <a:ext cx="89568" cy="45940"/>
              </a:xfrm>
              <a:prstGeom prst="triangle">
                <a:avLst/>
              </a:pr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99" name="TextBox 18">
              <a:extLst>
                <a:ext uri="{FF2B5EF4-FFF2-40B4-BE49-F238E27FC236}">
                  <a16:creationId xmlns:a16="http://schemas.microsoft.com/office/drawing/2014/main" id="{0092D684-20CC-94D1-8FB3-769DE6129C79}"/>
                </a:ext>
              </a:extLst>
            </p:cNvPr>
            <p:cNvSpPr txBox="1"/>
            <p:nvPr/>
          </p:nvSpPr>
          <p:spPr>
            <a:xfrm>
              <a:off x="5074051" y="2340052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MODERATE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EFA5A0E-59EC-47FB-BDE6-0168F95056C4}"/>
              </a:ext>
            </a:extLst>
          </p:cNvPr>
          <p:cNvGrpSpPr>
            <a:grpSpLocks noChangeAspect="1"/>
          </p:cNvGrpSpPr>
          <p:nvPr/>
        </p:nvGrpSpPr>
        <p:grpSpPr>
          <a:xfrm>
            <a:off x="7549660" y="4491237"/>
            <a:ext cx="467447" cy="404414"/>
            <a:chOff x="6571992" y="2005627"/>
            <a:chExt cx="514638" cy="443924"/>
          </a:xfrm>
        </p:grpSpPr>
        <p:grpSp>
          <p:nvGrpSpPr>
            <p:cNvPr id="1093" name="Group 1092">
              <a:extLst>
                <a:ext uri="{FF2B5EF4-FFF2-40B4-BE49-F238E27FC236}">
                  <a16:creationId xmlns:a16="http://schemas.microsoft.com/office/drawing/2014/main" id="{948CDB35-D9A7-46B1-2D0A-25F54555D190}"/>
                </a:ext>
              </a:extLst>
            </p:cNvPr>
            <p:cNvGrpSpPr/>
            <p:nvPr/>
          </p:nvGrpSpPr>
          <p:grpSpPr>
            <a:xfrm>
              <a:off x="6618326" y="2005627"/>
              <a:ext cx="432000" cy="328911"/>
              <a:chOff x="6618326" y="2005627"/>
              <a:chExt cx="432000" cy="328911"/>
            </a:xfrm>
          </p:grpSpPr>
          <p:sp>
            <p:nvSpPr>
              <p:cNvPr id="1095" name="Freeform: Shape 1094">
                <a:extLst>
                  <a:ext uri="{FF2B5EF4-FFF2-40B4-BE49-F238E27FC236}">
                    <a16:creationId xmlns:a16="http://schemas.microsoft.com/office/drawing/2014/main" id="{59D79022-F73F-0E48-BBD5-595E30422E9A}"/>
                  </a:ext>
                </a:extLst>
              </p:cNvPr>
              <p:cNvSpPr/>
              <p:nvPr/>
            </p:nvSpPr>
            <p:spPr>
              <a:xfrm>
                <a:off x="6618326" y="2005627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6" name="Freeform: Shape 1095">
                <a:extLst>
                  <a:ext uri="{FF2B5EF4-FFF2-40B4-BE49-F238E27FC236}">
                    <a16:creationId xmlns:a16="http://schemas.microsoft.com/office/drawing/2014/main" id="{1085C526-F03E-5D6F-2725-69EBD3611088}"/>
                  </a:ext>
                </a:extLst>
              </p:cNvPr>
              <p:cNvSpPr/>
              <p:nvPr/>
            </p:nvSpPr>
            <p:spPr>
              <a:xfrm>
                <a:off x="6708326" y="2095627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7" name="Isosceles Triangle 1096">
                <a:extLst>
                  <a:ext uri="{FF2B5EF4-FFF2-40B4-BE49-F238E27FC236}">
                    <a16:creationId xmlns:a16="http://schemas.microsoft.com/office/drawing/2014/main" id="{81951793-D1F8-C882-E88B-0370988D6D5E}"/>
                  </a:ext>
                </a:extLst>
              </p:cNvPr>
              <p:cNvSpPr/>
              <p:nvPr/>
            </p:nvSpPr>
            <p:spPr>
              <a:xfrm rot="18556106">
                <a:off x="6675445" y="2102888"/>
                <a:ext cx="89568" cy="45940"/>
              </a:xfrm>
              <a:prstGeom prst="triangle">
                <a:avLst/>
              </a:pr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94" name="TextBox 18">
              <a:extLst>
                <a:ext uri="{FF2B5EF4-FFF2-40B4-BE49-F238E27FC236}">
                  <a16:creationId xmlns:a16="http://schemas.microsoft.com/office/drawing/2014/main" id="{9C613F7D-80CB-D8C6-4D1B-3DA5E4F5E528}"/>
                </a:ext>
              </a:extLst>
            </p:cNvPr>
            <p:cNvSpPr txBox="1"/>
            <p:nvPr/>
          </p:nvSpPr>
          <p:spPr>
            <a:xfrm>
              <a:off x="6571992" y="2335697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MODERATE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4A015F3-11FA-4219-B6FF-08C020E7BD66}"/>
              </a:ext>
            </a:extLst>
          </p:cNvPr>
          <p:cNvGrpSpPr>
            <a:grpSpLocks noChangeAspect="1"/>
          </p:cNvGrpSpPr>
          <p:nvPr/>
        </p:nvGrpSpPr>
        <p:grpSpPr>
          <a:xfrm>
            <a:off x="2858917" y="2796237"/>
            <a:ext cx="467447" cy="404414"/>
            <a:chOff x="2084641" y="507753"/>
            <a:chExt cx="514638" cy="443924"/>
          </a:xfrm>
        </p:grpSpPr>
        <p:grpSp>
          <p:nvGrpSpPr>
            <p:cNvPr id="1088" name="Group 1087">
              <a:extLst>
                <a:ext uri="{FF2B5EF4-FFF2-40B4-BE49-F238E27FC236}">
                  <a16:creationId xmlns:a16="http://schemas.microsoft.com/office/drawing/2014/main" id="{43B759C6-A4D6-CB65-6766-41FBD1D4D95B}"/>
                </a:ext>
              </a:extLst>
            </p:cNvPr>
            <p:cNvGrpSpPr/>
            <p:nvPr/>
          </p:nvGrpSpPr>
          <p:grpSpPr>
            <a:xfrm>
              <a:off x="2130975" y="507753"/>
              <a:ext cx="432000" cy="328911"/>
              <a:chOff x="2130975" y="507753"/>
              <a:chExt cx="432000" cy="328911"/>
            </a:xfrm>
          </p:grpSpPr>
          <p:sp>
            <p:nvSpPr>
              <p:cNvPr id="1090" name="Freeform: Shape 1089">
                <a:extLst>
                  <a:ext uri="{FF2B5EF4-FFF2-40B4-BE49-F238E27FC236}">
                    <a16:creationId xmlns:a16="http://schemas.microsoft.com/office/drawing/2014/main" id="{530A7375-12B6-D0AD-50DE-F3772788CDB2}"/>
                  </a:ext>
                </a:extLst>
              </p:cNvPr>
              <p:cNvSpPr/>
              <p:nvPr/>
            </p:nvSpPr>
            <p:spPr>
              <a:xfrm>
                <a:off x="2130975" y="507753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1" name="Freeform: Shape 1090">
                <a:extLst>
                  <a:ext uri="{FF2B5EF4-FFF2-40B4-BE49-F238E27FC236}">
                    <a16:creationId xmlns:a16="http://schemas.microsoft.com/office/drawing/2014/main" id="{8B0AA358-9597-61EB-6412-45FE2B1F635A}"/>
                  </a:ext>
                </a:extLst>
              </p:cNvPr>
              <p:cNvSpPr/>
              <p:nvPr/>
            </p:nvSpPr>
            <p:spPr>
              <a:xfrm>
                <a:off x="2220975" y="597753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2" name="Isosceles Triangle 1091">
                <a:extLst>
                  <a:ext uri="{FF2B5EF4-FFF2-40B4-BE49-F238E27FC236}">
                    <a16:creationId xmlns:a16="http://schemas.microsoft.com/office/drawing/2014/main" id="{6E56DD6E-272C-FEE8-21AB-5D2BA57B78BD}"/>
                  </a:ext>
                </a:extLst>
              </p:cNvPr>
              <p:cNvSpPr/>
              <p:nvPr/>
            </p:nvSpPr>
            <p:spPr>
              <a:xfrm rot="18556106">
                <a:off x="2188094" y="605014"/>
                <a:ext cx="89568" cy="45940"/>
              </a:xfrm>
              <a:prstGeom prst="triangle">
                <a:avLst/>
              </a:pr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89" name="TextBox 18">
              <a:extLst>
                <a:ext uri="{FF2B5EF4-FFF2-40B4-BE49-F238E27FC236}">
                  <a16:creationId xmlns:a16="http://schemas.microsoft.com/office/drawing/2014/main" id="{5870481A-8D38-8E61-A6DB-90702979E84B}"/>
                </a:ext>
              </a:extLst>
            </p:cNvPr>
            <p:cNvSpPr txBox="1"/>
            <p:nvPr/>
          </p:nvSpPr>
          <p:spPr>
            <a:xfrm>
              <a:off x="2084641" y="837823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MODERATE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5FDDA4B-88C3-4AAD-B8AB-4434F372A980}"/>
              </a:ext>
            </a:extLst>
          </p:cNvPr>
          <p:cNvGrpSpPr>
            <a:grpSpLocks noChangeAspect="1"/>
          </p:cNvGrpSpPr>
          <p:nvPr/>
        </p:nvGrpSpPr>
        <p:grpSpPr>
          <a:xfrm>
            <a:off x="2858917" y="3361237"/>
            <a:ext cx="467447" cy="404414"/>
            <a:chOff x="2084641" y="1004142"/>
            <a:chExt cx="514638" cy="443924"/>
          </a:xfrm>
        </p:grpSpPr>
        <p:grpSp>
          <p:nvGrpSpPr>
            <p:cNvPr id="1083" name="Group 1082">
              <a:extLst>
                <a:ext uri="{FF2B5EF4-FFF2-40B4-BE49-F238E27FC236}">
                  <a16:creationId xmlns:a16="http://schemas.microsoft.com/office/drawing/2014/main" id="{C14C9D6B-0A71-DE8C-D9CE-D035A787A712}"/>
                </a:ext>
              </a:extLst>
            </p:cNvPr>
            <p:cNvGrpSpPr/>
            <p:nvPr/>
          </p:nvGrpSpPr>
          <p:grpSpPr>
            <a:xfrm>
              <a:off x="2130975" y="1004142"/>
              <a:ext cx="432000" cy="328911"/>
              <a:chOff x="2130975" y="1004142"/>
              <a:chExt cx="432000" cy="328911"/>
            </a:xfrm>
          </p:grpSpPr>
          <p:sp>
            <p:nvSpPr>
              <p:cNvPr id="1085" name="Freeform: Shape 1084">
                <a:extLst>
                  <a:ext uri="{FF2B5EF4-FFF2-40B4-BE49-F238E27FC236}">
                    <a16:creationId xmlns:a16="http://schemas.microsoft.com/office/drawing/2014/main" id="{25A4EB21-8FCB-7C22-2751-9F4121817703}"/>
                  </a:ext>
                </a:extLst>
              </p:cNvPr>
              <p:cNvSpPr/>
              <p:nvPr/>
            </p:nvSpPr>
            <p:spPr>
              <a:xfrm>
                <a:off x="2130975" y="1004142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86" name="Freeform: Shape 1085">
                <a:extLst>
                  <a:ext uri="{FF2B5EF4-FFF2-40B4-BE49-F238E27FC236}">
                    <a16:creationId xmlns:a16="http://schemas.microsoft.com/office/drawing/2014/main" id="{5F8D67CB-7AE5-39CE-B488-E436E183D699}"/>
                  </a:ext>
                </a:extLst>
              </p:cNvPr>
              <p:cNvSpPr/>
              <p:nvPr/>
            </p:nvSpPr>
            <p:spPr>
              <a:xfrm>
                <a:off x="2220975" y="1094142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87" name="Isosceles Triangle 1086">
                <a:extLst>
                  <a:ext uri="{FF2B5EF4-FFF2-40B4-BE49-F238E27FC236}">
                    <a16:creationId xmlns:a16="http://schemas.microsoft.com/office/drawing/2014/main" id="{16C2EA08-D4F9-767F-67BF-E21C27C90EAB}"/>
                  </a:ext>
                </a:extLst>
              </p:cNvPr>
              <p:cNvSpPr/>
              <p:nvPr/>
            </p:nvSpPr>
            <p:spPr>
              <a:xfrm rot="18556106">
                <a:off x="2188094" y="1101403"/>
                <a:ext cx="89568" cy="45940"/>
              </a:xfrm>
              <a:prstGeom prst="triangle">
                <a:avLst/>
              </a:prstGeom>
              <a:solidFill>
                <a:srgbClr val="FAB4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84" name="TextBox 18">
              <a:extLst>
                <a:ext uri="{FF2B5EF4-FFF2-40B4-BE49-F238E27FC236}">
                  <a16:creationId xmlns:a16="http://schemas.microsoft.com/office/drawing/2014/main" id="{DACC38E6-3005-DD14-0657-F9633CCCE6CE}"/>
                </a:ext>
              </a:extLst>
            </p:cNvPr>
            <p:cNvSpPr txBox="1"/>
            <p:nvPr/>
          </p:nvSpPr>
          <p:spPr>
            <a:xfrm>
              <a:off x="2084641" y="1334212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MODERATE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9B670EE-90EA-45D0-A0A4-7C0DC346F667}"/>
              </a:ext>
            </a:extLst>
          </p:cNvPr>
          <p:cNvGrpSpPr>
            <a:grpSpLocks noChangeAspect="1"/>
          </p:cNvGrpSpPr>
          <p:nvPr/>
        </p:nvGrpSpPr>
        <p:grpSpPr>
          <a:xfrm>
            <a:off x="5986356" y="2796237"/>
            <a:ext cx="467447" cy="404414"/>
            <a:chOff x="5074051" y="504460"/>
            <a:chExt cx="514638" cy="443924"/>
          </a:xfrm>
        </p:grpSpPr>
        <p:grpSp>
          <p:nvGrpSpPr>
            <p:cNvPr id="1078" name="Group 1077">
              <a:extLst>
                <a:ext uri="{FF2B5EF4-FFF2-40B4-BE49-F238E27FC236}">
                  <a16:creationId xmlns:a16="http://schemas.microsoft.com/office/drawing/2014/main" id="{1163397C-CFBC-AE4B-895D-B74ED2343D94}"/>
                </a:ext>
              </a:extLst>
            </p:cNvPr>
            <p:cNvGrpSpPr/>
            <p:nvPr/>
          </p:nvGrpSpPr>
          <p:grpSpPr>
            <a:xfrm>
              <a:off x="5120385" y="504460"/>
              <a:ext cx="432000" cy="328911"/>
              <a:chOff x="5120385" y="504460"/>
              <a:chExt cx="432000" cy="328911"/>
            </a:xfrm>
          </p:grpSpPr>
          <p:sp>
            <p:nvSpPr>
              <p:cNvPr id="1080" name="Freeform: Shape 1079">
                <a:extLst>
                  <a:ext uri="{FF2B5EF4-FFF2-40B4-BE49-F238E27FC236}">
                    <a16:creationId xmlns:a16="http://schemas.microsoft.com/office/drawing/2014/main" id="{C1845CE5-54D5-7444-7BC8-C04796A6AC5E}"/>
                  </a:ext>
                </a:extLst>
              </p:cNvPr>
              <p:cNvSpPr/>
              <p:nvPr/>
            </p:nvSpPr>
            <p:spPr>
              <a:xfrm>
                <a:off x="5120385" y="504460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81" name="Freeform: Shape 1080">
                <a:extLst>
                  <a:ext uri="{FF2B5EF4-FFF2-40B4-BE49-F238E27FC236}">
                    <a16:creationId xmlns:a16="http://schemas.microsoft.com/office/drawing/2014/main" id="{B303C611-1FC4-3667-1FA9-B4A4991CE978}"/>
                  </a:ext>
                </a:extLst>
              </p:cNvPr>
              <p:cNvSpPr/>
              <p:nvPr/>
            </p:nvSpPr>
            <p:spPr>
              <a:xfrm>
                <a:off x="5210385" y="594460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82" name="Isosceles Triangle 1081">
                <a:extLst>
                  <a:ext uri="{FF2B5EF4-FFF2-40B4-BE49-F238E27FC236}">
                    <a16:creationId xmlns:a16="http://schemas.microsoft.com/office/drawing/2014/main" id="{5ABA38D5-7DB5-7B0C-6C2D-A0DD3CC571EE}"/>
                  </a:ext>
                </a:extLst>
              </p:cNvPr>
              <p:cNvSpPr/>
              <p:nvPr/>
            </p:nvSpPr>
            <p:spPr>
              <a:xfrm rot="3216981">
                <a:off x="5410952" y="610880"/>
                <a:ext cx="89568" cy="45940"/>
              </a:xfrm>
              <a:prstGeom prst="triangle">
                <a:avLst/>
              </a:pr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79" name="TextBox 18">
              <a:extLst>
                <a:ext uri="{FF2B5EF4-FFF2-40B4-BE49-F238E27FC236}">
                  <a16:creationId xmlns:a16="http://schemas.microsoft.com/office/drawing/2014/main" id="{8654AA86-E7D7-4B95-B277-308F1A062878}"/>
                </a:ext>
              </a:extLst>
            </p:cNvPr>
            <p:cNvSpPr txBox="1"/>
            <p:nvPr/>
          </p:nvSpPr>
          <p:spPr>
            <a:xfrm>
              <a:off x="5074051" y="834530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CRITICAL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A8C2D5B-8971-4023-802E-BB07067C09CE}"/>
              </a:ext>
            </a:extLst>
          </p:cNvPr>
          <p:cNvGrpSpPr>
            <a:grpSpLocks noChangeAspect="1"/>
          </p:cNvGrpSpPr>
          <p:nvPr/>
        </p:nvGrpSpPr>
        <p:grpSpPr>
          <a:xfrm>
            <a:off x="7549799" y="2796237"/>
            <a:ext cx="467447" cy="404414"/>
            <a:chOff x="6571992" y="504460"/>
            <a:chExt cx="514638" cy="443924"/>
          </a:xfrm>
        </p:grpSpPr>
        <p:grpSp>
          <p:nvGrpSpPr>
            <p:cNvPr id="1073" name="Group 1072">
              <a:extLst>
                <a:ext uri="{FF2B5EF4-FFF2-40B4-BE49-F238E27FC236}">
                  <a16:creationId xmlns:a16="http://schemas.microsoft.com/office/drawing/2014/main" id="{E95AAC6C-B787-1558-251C-C93D7A191C3B}"/>
                </a:ext>
              </a:extLst>
            </p:cNvPr>
            <p:cNvGrpSpPr/>
            <p:nvPr/>
          </p:nvGrpSpPr>
          <p:grpSpPr>
            <a:xfrm>
              <a:off x="6618326" y="504460"/>
              <a:ext cx="432000" cy="328911"/>
              <a:chOff x="6618326" y="504460"/>
              <a:chExt cx="432000" cy="328911"/>
            </a:xfrm>
          </p:grpSpPr>
          <p:sp>
            <p:nvSpPr>
              <p:cNvPr id="1075" name="Freeform: Shape 1074">
                <a:extLst>
                  <a:ext uri="{FF2B5EF4-FFF2-40B4-BE49-F238E27FC236}">
                    <a16:creationId xmlns:a16="http://schemas.microsoft.com/office/drawing/2014/main" id="{853DAB99-5EAB-CC0E-7DC5-2A4196F4697C}"/>
                  </a:ext>
                </a:extLst>
              </p:cNvPr>
              <p:cNvSpPr/>
              <p:nvPr/>
            </p:nvSpPr>
            <p:spPr>
              <a:xfrm>
                <a:off x="6618326" y="504460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6" name="Freeform: Shape 1075">
                <a:extLst>
                  <a:ext uri="{FF2B5EF4-FFF2-40B4-BE49-F238E27FC236}">
                    <a16:creationId xmlns:a16="http://schemas.microsoft.com/office/drawing/2014/main" id="{A3E5D463-05EB-6C41-B2E8-EBEB06CD2E91}"/>
                  </a:ext>
                </a:extLst>
              </p:cNvPr>
              <p:cNvSpPr/>
              <p:nvPr/>
            </p:nvSpPr>
            <p:spPr>
              <a:xfrm>
                <a:off x="6708326" y="594460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7" name="Isosceles Triangle 1076">
                <a:extLst>
                  <a:ext uri="{FF2B5EF4-FFF2-40B4-BE49-F238E27FC236}">
                    <a16:creationId xmlns:a16="http://schemas.microsoft.com/office/drawing/2014/main" id="{72C6CDCC-F6EC-DF6C-F7F5-BCE5D37C28E5}"/>
                  </a:ext>
                </a:extLst>
              </p:cNvPr>
              <p:cNvSpPr/>
              <p:nvPr/>
            </p:nvSpPr>
            <p:spPr>
              <a:xfrm rot="3216981">
                <a:off x="6908893" y="610880"/>
                <a:ext cx="89568" cy="45940"/>
              </a:xfrm>
              <a:prstGeom prst="triangle">
                <a:avLst/>
              </a:pr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74" name="TextBox 18">
              <a:extLst>
                <a:ext uri="{FF2B5EF4-FFF2-40B4-BE49-F238E27FC236}">
                  <a16:creationId xmlns:a16="http://schemas.microsoft.com/office/drawing/2014/main" id="{FF7F84C2-16C2-9019-7CA4-BAE47325FFD4}"/>
                </a:ext>
              </a:extLst>
            </p:cNvPr>
            <p:cNvSpPr txBox="1"/>
            <p:nvPr/>
          </p:nvSpPr>
          <p:spPr>
            <a:xfrm>
              <a:off x="6571992" y="834530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CRITICAL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A3C5D2-A0A0-4F9F-8F9C-871B46E73885}"/>
              </a:ext>
            </a:extLst>
          </p:cNvPr>
          <p:cNvGrpSpPr>
            <a:grpSpLocks noChangeAspect="1"/>
          </p:cNvGrpSpPr>
          <p:nvPr/>
        </p:nvGrpSpPr>
        <p:grpSpPr>
          <a:xfrm>
            <a:off x="7549799" y="3361237"/>
            <a:ext cx="467447" cy="404414"/>
            <a:chOff x="6571992" y="1005203"/>
            <a:chExt cx="514638" cy="443924"/>
          </a:xfrm>
        </p:grpSpPr>
        <p:grpSp>
          <p:nvGrpSpPr>
            <p:cNvPr id="1068" name="Group 1067">
              <a:extLst>
                <a:ext uri="{FF2B5EF4-FFF2-40B4-BE49-F238E27FC236}">
                  <a16:creationId xmlns:a16="http://schemas.microsoft.com/office/drawing/2014/main" id="{AB6EA6EA-33FC-50F0-169A-2FF9046E4FC4}"/>
                </a:ext>
              </a:extLst>
            </p:cNvPr>
            <p:cNvGrpSpPr/>
            <p:nvPr/>
          </p:nvGrpSpPr>
          <p:grpSpPr>
            <a:xfrm>
              <a:off x="6618326" y="1005203"/>
              <a:ext cx="432000" cy="328911"/>
              <a:chOff x="6618326" y="1005203"/>
              <a:chExt cx="432000" cy="328911"/>
            </a:xfrm>
          </p:grpSpPr>
          <p:sp>
            <p:nvSpPr>
              <p:cNvPr id="1070" name="Freeform: Shape 1069">
                <a:extLst>
                  <a:ext uri="{FF2B5EF4-FFF2-40B4-BE49-F238E27FC236}">
                    <a16:creationId xmlns:a16="http://schemas.microsoft.com/office/drawing/2014/main" id="{5F572A5A-7F3B-D41A-2A8E-246C3D8D8C4B}"/>
                  </a:ext>
                </a:extLst>
              </p:cNvPr>
              <p:cNvSpPr/>
              <p:nvPr/>
            </p:nvSpPr>
            <p:spPr>
              <a:xfrm>
                <a:off x="6618326" y="1005203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1" name="Freeform: Shape 1070">
                <a:extLst>
                  <a:ext uri="{FF2B5EF4-FFF2-40B4-BE49-F238E27FC236}">
                    <a16:creationId xmlns:a16="http://schemas.microsoft.com/office/drawing/2014/main" id="{9F1F985C-36D3-03E4-066B-87BDC2A23AD5}"/>
                  </a:ext>
                </a:extLst>
              </p:cNvPr>
              <p:cNvSpPr/>
              <p:nvPr/>
            </p:nvSpPr>
            <p:spPr>
              <a:xfrm>
                <a:off x="6708326" y="1095203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2" name="Isosceles Triangle 1071">
                <a:extLst>
                  <a:ext uri="{FF2B5EF4-FFF2-40B4-BE49-F238E27FC236}">
                    <a16:creationId xmlns:a16="http://schemas.microsoft.com/office/drawing/2014/main" id="{735FF9B2-5346-6491-39E6-28BF5063D3E3}"/>
                  </a:ext>
                </a:extLst>
              </p:cNvPr>
              <p:cNvSpPr/>
              <p:nvPr/>
            </p:nvSpPr>
            <p:spPr>
              <a:xfrm rot="3216981">
                <a:off x="6908893" y="1111623"/>
                <a:ext cx="89568" cy="45940"/>
              </a:xfrm>
              <a:prstGeom prst="triangle">
                <a:avLst/>
              </a:pr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69" name="TextBox 18">
              <a:extLst>
                <a:ext uri="{FF2B5EF4-FFF2-40B4-BE49-F238E27FC236}">
                  <a16:creationId xmlns:a16="http://schemas.microsoft.com/office/drawing/2014/main" id="{E07252C6-FAA8-DE61-A70A-527589608B92}"/>
                </a:ext>
              </a:extLst>
            </p:cNvPr>
            <p:cNvSpPr txBox="1"/>
            <p:nvPr/>
          </p:nvSpPr>
          <p:spPr>
            <a:xfrm>
              <a:off x="6571992" y="1335273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CRITICAL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C01DF1B-09FA-4369-BD74-BEC715E787E7}"/>
              </a:ext>
            </a:extLst>
          </p:cNvPr>
          <p:cNvGrpSpPr>
            <a:grpSpLocks noChangeAspect="1"/>
          </p:cNvGrpSpPr>
          <p:nvPr/>
        </p:nvGrpSpPr>
        <p:grpSpPr>
          <a:xfrm>
            <a:off x="9113241" y="3361237"/>
            <a:ext cx="467447" cy="404414"/>
            <a:chOff x="8069448" y="1005203"/>
            <a:chExt cx="514638" cy="443924"/>
          </a:xfrm>
        </p:grpSpPr>
        <p:grpSp>
          <p:nvGrpSpPr>
            <p:cNvPr id="1063" name="Group 1062">
              <a:extLst>
                <a:ext uri="{FF2B5EF4-FFF2-40B4-BE49-F238E27FC236}">
                  <a16:creationId xmlns:a16="http://schemas.microsoft.com/office/drawing/2014/main" id="{F61F06F9-620A-F33F-AA55-97E0A4F9344A}"/>
                </a:ext>
              </a:extLst>
            </p:cNvPr>
            <p:cNvGrpSpPr/>
            <p:nvPr/>
          </p:nvGrpSpPr>
          <p:grpSpPr>
            <a:xfrm>
              <a:off x="8115782" y="1005203"/>
              <a:ext cx="432000" cy="328911"/>
              <a:chOff x="8115782" y="1005203"/>
              <a:chExt cx="432000" cy="328911"/>
            </a:xfrm>
          </p:grpSpPr>
          <p:sp>
            <p:nvSpPr>
              <p:cNvPr id="1065" name="Freeform: Shape 1064">
                <a:extLst>
                  <a:ext uri="{FF2B5EF4-FFF2-40B4-BE49-F238E27FC236}">
                    <a16:creationId xmlns:a16="http://schemas.microsoft.com/office/drawing/2014/main" id="{A69D4248-686D-2DEA-CD75-9601C8465B48}"/>
                  </a:ext>
                </a:extLst>
              </p:cNvPr>
              <p:cNvSpPr/>
              <p:nvPr/>
            </p:nvSpPr>
            <p:spPr>
              <a:xfrm>
                <a:off x="8115782" y="1005203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6" name="Freeform: Shape 1065">
                <a:extLst>
                  <a:ext uri="{FF2B5EF4-FFF2-40B4-BE49-F238E27FC236}">
                    <a16:creationId xmlns:a16="http://schemas.microsoft.com/office/drawing/2014/main" id="{7EFBA985-1D16-6B79-432A-CA3DA2622787}"/>
                  </a:ext>
                </a:extLst>
              </p:cNvPr>
              <p:cNvSpPr/>
              <p:nvPr/>
            </p:nvSpPr>
            <p:spPr>
              <a:xfrm>
                <a:off x="8205782" y="1095203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7" name="Isosceles Triangle 1066">
                <a:extLst>
                  <a:ext uri="{FF2B5EF4-FFF2-40B4-BE49-F238E27FC236}">
                    <a16:creationId xmlns:a16="http://schemas.microsoft.com/office/drawing/2014/main" id="{512BB746-F27F-B894-F4B9-FDAAC19BB7FD}"/>
                  </a:ext>
                </a:extLst>
              </p:cNvPr>
              <p:cNvSpPr/>
              <p:nvPr/>
            </p:nvSpPr>
            <p:spPr>
              <a:xfrm rot="3216981">
                <a:off x="8406349" y="1111623"/>
                <a:ext cx="89568" cy="45940"/>
              </a:xfrm>
              <a:prstGeom prst="triangle">
                <a:avLst/>
              </a:prstGeom>
              <a:solidFill>
                <a:srgbClr val="F05A2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64" name="TextBox 18">
              <a:extLst>
                <a:ext uri="{FF2B5EF4-FFF2-40B4-BE49-F238E27FC236}">
                  <a16:creationId xmlns:a16="http://schemas.microsoft.com/office/drawing/2014/main" id="{7256EBE1-2FA4-422E-D6F3-2812188DA967}"/>
                </a:ext>
              </a:extLst>
            </p:cNvPr>
            <p:cNvSpPr txBox="1"/>
            <p:nvPr/>
          </p:nvSpPr>
          <p:spPr>
            <a:xfrm>
              <a:off x="8069448" y="1335273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CRITICAL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4F690C-BBED-4096-B3D6-FD0BE7DDEECF}"/>
              </a:ext>
            </a:extLst>
          </p:cNvPr>
          <p:cNvGrpSpPr>
            <a:grpSpLocks noChangeAspect="1"/>
          </p:cNvGrpSpPr>
          <p:nvPr/>
        </p:nvGrpSpPr>
        <p:grpSpPr>
          <a:xfrm>
            <a:off x="9113241" y="2231957"/>
            <a:ext cx="467447" cy="404414"/>
            <a:chOff x="8069448" y="0"/>
            <a:chExt cx="514638" cy="443924"/>
          </a:xfrm>
        </p:grpSpPr>
        <p:grpSp>
          <p:nvGrpSpPr>
            <p:cNvPr id="1058" name="Group 1057">
              <a:extLst>
                <a:ext uri="{FF2B5EF4-FFF2-40B4-BE49-F238E27FC236}">
                  <a16:creationId xmlns:a16="http://schemas.microsoft.com/office/drawing/2014/main" id="{127F760F-3371-FFB1-A533-092CC9D6CCDB}"/>
                </a:ext>
              </a:extLst>
            </p:cNvPr>
            <p:cNvGrpSpPr/>
            <p:nvPr/>
          </p:nvGrpSpPr>
          <p:grpSpPr>
            <a:xfrm>
              <a:off x="8115782" y="0"/>
              <a:ext cx="432000" cy="328911"/>
              <a:chOff x="8115782" y="0"/>
              <a:chExt cx="432000" cy="328911"/>
            </a:xfrm>
          </p:grpSpPr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97CEA0F7-3101-8FD8-6B47-AB3041CDC8B1}"/>
                  </a:ext>
                </a:extLst>
              </p:cNvPr>
              <p:cNvSpPr/>
              <p:nvPr/>
            </p:nvSpPr>
            <p:spPr>
              <a:xfrm>
                <a:off x="8115782" y="0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D4140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1" name="Freeform: Shape 1060">
                <a:extLst>
                  <a:ext uri="{FF2B5EF4-FFF2-40B4-BE49-F238E27FC236}">
                    <a16:creationId xmlns:a16="http://schemas.microsoft.com/office/drawing/2014/main" id="{666C62F2-783E-0A4C-D0BA-B287946501B8}"/>
                  </a:ext>
                </a:extLst>
              </p:cNvPr>
              <p:cNvSpPr/>
              <p:nvPr/>
            </p:nvSpPr>
            <p:spPr>
              <a:xfrm>
                <a:off x="8205782" y="90000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2" name="Isosceles Triangle 1061">
                <a:extLst>
                  <a:ext uri="{FF2B5EF4-FFF2-40B4-BE49-F238E27FC236}">
                    <a16:creationId xmlns:a16="http://schemas.microsoft.com/office/drawing/2014/main" id="{873D43E1-DA2C-98EE-A690-5FF5697ED7F4}"/>
                  </a:ext>
                </a:extLst>
              </p:cNvPr>
              <p:cNvSpPr/>
              <p:nvPr/>
            </p:nvSpPr>
            <p:spPr>
              <a:xfrm rot="6523783">
                <a:off x="8430902" y="232909"/>
                <a:ext cx="89568" cy="45940"/>
              </a:xfrm>
              <a:prstGeom prst="triangle">
                <a:avLst/>
              </a:prstGeom>
              <a:solidFill>
                <a:srgbClr val="D4140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59" name="TextBox 18">
              <a:extLst>
                <a:ext uri="{FF2B5EF4-FFF2-40B4-BE49-F238E27FC236}">
                  <a16:creationId xmlns:a16="http://schemas.microsoft.com/office/drawing/2014/main" id="{ED964878-A73E-CA11-D9CC-D198FDB27316}"/>
                </a:ext>
              </a:extLst>
            </p:cNvPr>
            <p:cNvSpPr txBox="1"/>
            <p:nvPr/>
          </p:nvSpPr>
          <p:spPr>
            <a:xfrm>
              <a:off x="8069448" y="330070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EXTREME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2AF05D2-83EA-4FD5-A22F-27744961C708}"/>
              </a:ext>
            </a:extLst>
          </p:cNvPr>
          <p:cNvGrpSpPr>
            <a:grpSpLocks noChangeAspect="1"/>
          </p:cNvGrpSpPr>
          <p:nvPr/>
        </p:nvGrpSpPr>
        <p:grpSpPr>
          <a:xfrm>
            <a:off x="9113241" y="2796237"/>
            <a:ext cx="467447" cy="404414"/>
            <a:chOff x="8069448" y="504460"/>
            <a:chExt cx="514638" cy="443924"/>
          </a:xfrm>
        </p:grpSpPr>
        <p:grpSp>
          <p:nvGrpSpPr>
            <p:cNvPr id="1053" name="Group 1052">
              <a:extLst>
                <a:ext uri="{FF2B5EF4-FFF2-40B4-BE49-F238E27FC236}">
                  <a16:creationId xmlns:a16="http://schemas.microsoft.com/office/drawing/2014/main" id="{60662133-B934-3130-A83F-8F7489A7F542}"/>
                </a:ext>
              </a:extLst>
            </p:cNvPr>
            <p:cNvGrpSpPr/>
            <p:nvPr/>
          </p:nvGrpSpPr>
          <p:grpSpPr>
            <a:xfrm>
              <a:off x="8115782" y="504460"/>
              <a:ext cx="432000" cy="328911"/>
              <a:chOff x="8115782" y="504460"/>
              <a:chExt cx="432000" cy="328911"/>
            </a:xfrm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C1EB3E3E-7159-0659-BCF5-BC0A8DE18320}"/>
                  </a:ext>
                </a:extLst>
              </p:cNvPr>
              <p:cNvSpPr/>
              <p:nvPr/>
            </p:nvSpPr>
            <p:spPr>
              <a:xfrm>
                <a:off x="8115782" y="504460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D4140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F296DFC5-3649-99F6-77D0-3D3ACE87E48D}"/>
                  </a:ext>
                </a:extLst>
              </p:cNvPr>
              <p:cNvSpPr/>
              <p:nvPr/>
            </p:nvSpPr>
            <p:spPr>
              <a:xfrm>
                <a:off x="8205782" y="594460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7" name="Isosceles Triangle 1056">
                <a:extLst>
                  <a:ext uri="{FF2B5EF4-FFF2-40B4-BE49-F238E27FC236}">
                    <a16:creationId xmlns:a16="http://schemas.microsoft.com/office/drawing/2014/main" id="{B8143B59-D24A-FD90-A4E0-4E9093096CB5}"/>
                  </a:ext>
                </a:extLst>
              </p:cNvPr>
              <p:cNvSpPr/>
              <p:nvPr/>
            </p:nvSpPr>
            <p:spPr>
              <a:xfrm rot="6523783">
                <a:off x="8430902" y="737369"/>
                <a:ext cx="89568" cy="45940"/>
              </a:xfrm>
              <a:prstGeom prst="triangle">
                <a:avLst/>
              </a:prstGeom>
              <a:solidFill>
                <a:srgbClr val="D4140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54" name="TextBox 18">
              <a:extLst>
                <a:ext uri="{FF2B5EF4-FFF2-40B4-BE49-F238E27FC236}">
                  <a16:creationId xmlns:a16="http://schemas.microsoft.com/office/drawing/2014/main" id="{ECE2BDAA-4E8B-68EF-0A83-6A65A0B87C82}"/>
                </a:ext>
              </a:extLst>
            </p:cNvPr>
            <p:cNvSpPr txBox="1"/>
            <p:nvPr/>
          </p:nvSpPr>
          <p:spPr>
            <a:xfrm>
              <a:off x="8069448" y="834530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EXTREME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8480225-F5F4-4517-9E8A-48A2FA3E19A6}"/>
              </a:ext>
            </a:extLst>
          </p:cNvPr>
          <p:cNvGrpSpPr>
            <a:grpSpLocks noChangeAspect="1"/>
          </p:cNvGrpSpPr>
          <p:nvPr/>
        </p:nvGrpSpPr>
        <p:grpSpPr>
          <a:xfrm>
            <a:off x="7549935" y="2231957"/>
            <a:ext cx="467447" cy="404414"/>
            <a:chOff x="6571992" y="3717"/>
            <a:chExt cx="514638" cy="443924"/>
          </a:xfrm>
        </p:grpSpPr>
        <p:grpSp>
          <p:nvGrpSpPr>
            <p:cNvPr id="1048" name="Group 1047">
              <a:extLst>
                <a:ext uri="{FF2B5EF4-FFF2-40B4-BE49-F238E27FC236}">
                  <a16:creationId xmlns:a16="http://schemas.microsoft.com/office/drawing/2014/main" id="{D31DECF1-619E-B1CD-1CD0-4B7842BC87AB}"/>
                </a:ext>
              </a:extLst>
            </p:cNvPr>
            <p:cNvGrpSpPr/>
            <p:nvPr/>
          </p:nvGrpSpPr>
          <p:grpSpPr>
            <a:xfrm>
              <a:off x="6618326" y="3717"/>
              <a:ext cx="432000" cy="328911"/>
              <a:chOff x="6618326" y="3717"/>
              <a:chExt cx="432000" cy="328911"/>
            </a:xfrm>
          </p:grpSpPr>
          <p:sp>
            <p:nvSpPr>
              <p:cNvPr id="1050" name="Freeform: Shape 1049">
                <a:extLst>
                  <a:ext uri="{FF2B5EF4-FFF2-40B4-BE49-F238E27FC236}">
                    <a16:creationId xmlns:a16="http://schemas.microsoft.com/office/drawing/2014/main" id="{1EBDD65A-B2B0-E68A-61EF-B234A2A2FB87}"/>
                  </a:ext>
                </a:extLst>
              </p:cNvPr>
              <p:cNvSpPr/>
              <p:nvPr/>
            </p:nvSpPr>
            <p:spPr>
              <a:xfrm>
                <a:off x="6618326" y="3717"/>
                <a:ext cx="432000" cy="328911"/>
              </a:xfrm>
              <a:custGeom>
                <a:avLst/>
                <a:gdLst>
                  <a:gd name="connsiteX0" fmla="*/ 216000 w 432000"/>
                  <a:gd name="connsiteY0" fmla="*/ 0 h 328911"/>
                  <a:gd name="connsiteX1" fmla="*/ 432000 w 432000"/>
                  <a:gd name="connsiteY1" fmla="*/ 216000 h 328911"/>
                  <a:gd name="connsiteX2" fmla="*/ 415026 w 432000"/>
                  <a:gd name="connsiteY2" fmla="*/ 300077 h 328911"/>
                  <a:gd name="connsiteX3" fmla="*/ 395586 w 432000"/>
                  <a:gd name="connsiteY3" fmla="*/ 328911 h 328911"/>
                  <a:gd name="connsiteX4" fmla="*/ 361303 w 432000"/>
                  <a:gd name="connsiteY4" fmla="*/ 307356 h 328911"/>
                  <a:gd name="connsiteX5" fmla="*/ 377032 w 432000"/>
                  <a:gd name="connsiteY5" fmla="*/ 284027 h 328911"/>
                  <a:gd name="connsiteX6" fmla="*/ 390766 w 432000"/>
                  <a:gd name="connsiteY6" fmla="*/ 216000 h 328911"/>
                  <a:gd name="connsiteX7" fmla="*/ 216000 w 432000"/>
                  <a:gd name="connsiteY7" fmla="*/ 41234 h 328911"/>
                  <a:gd name="connsiteX8" fmla="*/ 41234 w 432000"/>
                  <a:gd name="connsiteY8" fmla="*/ 216000 h 328911"/>
                  <a:gd name="connsiteX9" fmla="*/ 54968 w 432000"/>
                  <a:gd name="connsiteY9" fmla="*/ 284027 h 328911"/>
                  <a:gd name="connsiteX10" fmla="*/ 70697 w 432000"/>
                  <a:gd name="connsiteY10" fmla="*/ 307356 h 328911"/>
                  <a:gd name="connsiteX11" fmla="*/ 36414 w 432000"/>
                  <a:gd name="connsiteY11" fmla="*/ 328911 h 328911"/>
                  <a:gd name="connsiteX12" fmla="*/ 16974 w 432000"/>
                  <a:gd name="connsiteY12" fmla="*/ 300077 h 328911"/>
                  <a:gd name="connsiteX13" fmla="*/ 0 w 432000"/>
                  <a:gd name="connsiteY13" fmla="*/ 216000 h 328911"/>
                  <a:gd name="connsiteX14" fmla="*/ 216000 w 432000"/>
                  <a:gd name="connsiteY14" fmla="*/ 0 h 328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2000" h="328911">
                    <a:moveTo>
                      <a:pt x="216000" y="0"/>
                    </a:moveTo>
                    <a:cubicBezTo>
                      <a:pt x="335294" y="0"/>
                      <a:pt x="432000" y="96706"/>
                      <a:pt x="432000" y="216000"/>
                    </a:cubicBezTo>
                    <a:cubicBezTo>
                      <a:pt x="432000" y="245824"/>
                      <a:pt x="425956" y="274235"/>
                      <a:pt x="415026" y="300077"/>
                    </a:cubicBezTo>
                    <a:lnTo>
                      <a:pt x="395586" y="328911"/>
                    </a:lnTo>
                    <a:lnTo>
                      <a:pt x="361303" y="307356"/>
                    </a:lnTo>
                    <a:lnTo>
                      <a:pt x="377032" y="284027"/>
                    </a:lnTo>
                    <a:cubicBezTo>
                      <a:pt x="385876" y="263118"/>
                      <a:pt x="390766" y="240130"/>
                      <a:pt x="390766" y="216000"/>
                    </a:cubicBezTo>
                    <a:cubicBezTo>
                      <a:pt x="390766" y="119479"/>
                      <a:pt x="312521" y="41234"/>
                      <a:pt x="216000" y="41234"/>
                    </a:cubicBezTo>
                    <a:cubicBezTo>
                      <a:pt x="119479" y="41234"/>
                      <a:pt x="41234" y="119479"/>
                      <a:pt x="41234" y="216000"/>
                    </a:cubicBezTo>
                    <a:cubicBezTo>
                      <a:pt x="41234" y="240130"/>
                      <a:pt x="46124" y="263118"/>
                      <a:pt x="54968" y="284027"/>
                    </a:cubicBezTo>
                    <a:lnTo>
                      <a:pt x="70697" y="307356"/>
                    </a:lnTo>
                    <a:lnTo>
                      <a:pt x="36414" y="328911"/>
                    </a:lnTo>
                    <a:lnTo>
                      <a:pt x="16974" y="300077"/>
                    </a:lnTo>
                    <a:cubicBezTo>
                      <a:pt x="6044" y="274235"/>
                      <a:pt x="0" y="245824"/>
                      <a:pt x="0" y="216000"/>
                    </a:cubicBezTo>
                    <a:cubicBezTo>
                      <a:pt x="0" y="96706"/>
                      <a:pt x="96706" y="0"/>
                      <a:pt x="216000" y="0"/>
                    </a:cubicBezTo>
                    <a:close/>
                  </a:path>
                </a:pathLst>
              </a:custGeom>
              <a:solidFill>
                <a:srgbClr val="D4140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1" name="Freeform: Shape 1050">
                <a:extLst>
                  <a:ext uri="{FF2B5EF4-FFF2-40B4-BE49-F238E27FC236}">
                    <a16:creationId xmlns:a16="http://schemas.microsoft.com/office/drawing/2014/main" id="{1151BDBA-4CAE-3E59-FA42-9093B490D945}"/>
                  </a:ext>
                </a:extLst>
              </p:cNvPr>
              <p:cNvSpPr/>
              <p:nvPr/>
            </p:nvSpPr>
            <p:spPr>
              <a:xfrm>
                <a:off x="6708326" y="93717"/>
                <a:ext cx="252000" cy="191865"/>
              </a:xfrm>
              <a:custGeom>
                <a:avLst/>
                <a:gdLst>
                  <a:gd name="connsiteX0" fmla="*/ 126000 w 252000"/>
                  <a:gd name="connsiteY0" fmla="*/ 0 h 191865"/>
                  <a:gd name="connsiteX1" fmla="*/ 252000 w 252000"/>
                  <a:gd name="connsiteY1" fmla="*/ 126000 h 191865"/>
                  <a:gd name="connsiteX2" fmla="*/ 242098 w 252000"/>
                  <a:gd name="connsiteY2" fmla="*/ 175045 h 191865"/>
                  <a:gd name="connsiteX3" fmla="*/ 230758 w 252000"/>
                  <a:gd name="connsiteY3" fmla="*/ 191865 h 191865"/>
                  <a:gd name="connsiteX4" fmla="*/ 216928 w 252000"/>
                  <a:gd name="connsiteY4" fmla="*/ 183169 h 191865"/>
                  <a:gd name="connsiteX5" fmla="*/ 226771 w 252000"/>
                  <a:gd name="connsiteY5" fmla="*/ 168570 h 191865"/>
                  <a:gd name="connsiteX6" fmla="*/ 235365 w 252000"/>
                  <a:gd name="connsiteY6" fmla="*/ 126000 h 191865"/>
                  <a:gd name="connsiteX7" fmla="*/ 126000 w 252000"/>
                  <a:gd name="connsiteY7" fmla="*/ 16635 h 191865"/>
                  <a:gd name="connsiteX8" fmla="*/ 16635 w 252000"/>
                  <a:gd name="connsiteY8" fmla="*/ 126000 h 191865"/>
                  <a:gd name="connsiteX9" fmla="*/ 25230 w 252000"/>
                  <a:gd name="connsiteY9" fmla="*/ 168570 h 191865"/>
                  <a:gd name="connsiteX10" fmla="*/ 35072 w 252000"/>
                  <a:gd name="connsiteY10" fmla="*/ 183169 h 191865"/>
                  <a:gd name="connsiteX11" fmla="*/ 21242 w 252000"/>
                  <a:gd name="connsiteY11" fmla="*/ 191865 h 191865"/>
                  <a:gd name="connsiteX12" fmla="*/ 9902 w 252000"/>
                  <a:gd name="connsiteY12" fmla="*/ 175045 h 191865"/>
                  <a:gd name="connsiteX13" fmla="*/ 0 w 252000"/>
                  <a:gd name="connsiteY13" fmla="*/ 126000 h 191865"/>
                  <a:gd name="connsiteX14" fmla="*/ 126000 w 252000"/>
                  <a:gd name="connsiteY14" fmla="*/ 0 h 1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000" h="191865">
                    <a:moveTo>
                      <a:pt x="126000" y="0"/>
                    </a:moveTo>
                    <a:cubicBezTo>
                      <a:pt x="195588" y="0"/>
                      <a:pt x="252000" y="56412"/>
                      <a:pt x="252000" y="126000"/>
                    </a:cubicBezTo>
                    <a:cubicBezTo>
                      <a:pt x="252000" y="143397"/>
                      <a:pt x="248474" y="159971"/>
                      <a:pt x="242098" y="175045"/>
                    </a:cubicBezTo>
                    <a:lnTo>
                      <a:pt x="230758" y="191865"/>
                    </a:lnTo>
                    <a:lnTo>
                      <a:pt x="216928" y="183169"/>
                    </a:lnTo>
                    <a:lnTo>
                      <a:pt x="226771" y="168570"/>
                    </a:lnTo>
                    <a:cubicBezTo>
                      <a:pt x="232305" y="155486"/>
                      <a:pt x="235365" y="141100"/>
                      <a:pt x="235365" y="126000"/>
                    </a:cubicBezTo>
                    <a:cubicBezTo>
                      <a:pt x="235365" y="65599"/>
                      <a:pt x="186401" y="16635"/>
                      <a:pt x="126000" y="16635"/>
                    </a:cubicBezTo>
                    <a:cubicBezTo>
                      <a:pt x="65599" y="16635"/>
                      <a:pt x="16635" y="65599"/>
                      <a:pt x="16635" y="126000"/>
                    </a:cubicBezTo>
                    <a:cubicBezTo>
                      <a:pt x="16635" y="141100"/>
                      <a:pt x="19695" y="155486"/>
                      <a:pt x="25230" y="168570"/>
                    </a:cubicBezTo>
                    <a:lnTo>
                      <a:pt x="35072" y="183169"/>
                    </a:lnTo>
                    <a:lnTo>
                      <a:pt x="21242" y="191865"/>
                    </a:lnTo>
                    <a:lnTo>
                      <a:pt x="9902" y="175045"/>
                    </a:lnTo>
                    <a:cubicBezTo>
                      <a:pt x="3526" y="159971"/>
                      <a:pt x="0" y="143397"/>
                      <a:pt x="0" y="126000"/>
                    </a:cubicBezTo>
                    <a:cubicBezTo>
                      <a:pt x="0" y="56412"/>
                      <a:pt x="56412" y="0"/>
                      <a:pt x="126000" y="0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2" name="Isosceles Triangle 1051">
                <a:extLst>
                  <a:ext uri="{FF2B5EF4-FFF2-40B4-BE49-F238E27FC236}">
                    <a16:creationId xmlns:a16="http://schemas.microsoft.com/office/drawing/2014/main" id="{0610608B-024F-B649-48D1-91843FEA823B}"/>
                  </a:ext>
                </a:extLst>
              </p:cNvPr>
              <p:cNvSpPr/>
              <p:nvPr/>
            </p:nvSpPr>
            <p:spPr>
              <a:xfrm rot="6523783">
                <a:off x="6933446" y="236626"/>
                <a:ext cx="89568" cy="45940"/>
              </a:xfrm>
              <a:prstGeom prst="triangle">
                <a:avLst/>
              </a:prstGeom>
              <a:solidFill>
                <a:srgbClr val="D4140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</p:grpSp>
        <p:sp>
          <p:nvSpPr>
            <p:cNvPr id="1049" name="TextBox 18">
              <a:extLst>
                <a:ext uri="{FF2B5EF4-FFF2-40B4-BE49-F238E27FC236}">
                  <a16:creationId xmlns:a16="http://schemas.microsoft.com/office/drawing/2014/main" id="{6D133642-E31B-6CBE-6C96-A80CFC070B07}"/>
                </a:ext>
              </a:extLst>
            </p:cNvPr>
            <p:cNvSpPr txBox="1"/>
            <p:nvPr/>
          </p:nvSpPr>
          <p:spPr>
            <a:xfrm>
              <a:off x="6571992" y="333787"/>
              <a:ext cx="514638" cy="11385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600" b="1">
                  <a:latin typeface="Bahnschrift" panose="020B0502040204020203" pitchFamily="34" charset="0"/>
                </a:rPr>
                <a:t>EXTREME</a:t>
              </a:r>
              <a:endParaRPr lang="en-GB" sz="600" b="1">
                <a:latin typeface="Bahnschrift" panose="020B0502040204020203" pitchFamily="34" charset="0"/>
              </a:endParaRPr>
            </a:p>
          </p:txBody>
        </p:sp>
      </p:grpSp>
      <p:sp>
        <p:nvSpPr>
          <p:cNvPr id="1174" name="TextBox 1173">
            <a:extLst>
              <a:ext uri="{FF2B5EF4-FFF2-40B4-BE49-F238E27FC236}">
                <a16:creationId xmlns:a16="http://schemas.microsoft.com/office/drawing/2014/main" id="{6EE58822-AA47-1334-4D19-BCB2A7950E93}"/>
              </a:ext>
            </a:extLst>
          </p:cNvPr>
          <p:cNvSpPr txBox="1"/>
          <p:nvPr/>
        </p:nvSpPr>
        <p:spPr>
          <a:xfrm>
            <a:off x="594361" y="5099303"/>
            <a:ext cx="18645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latin typeface="Bahnschrift" panose="020B0502040204020203" pitchFamily="34" charset="0"/>
              </a:rPr>
              <a:t>RISK SEVERITY:</a:t>
            </a:r>
          </a:p>
        </p:txBody>
      </p: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4CB5C91D-5941-947F-DE53-185C08CF150A}"/>
              </a:ext>
            </a:extLst>
          </p:cNvPr>
          <p:cNvGrpSpPr/>
          <p:nvPr/>
        </p:nvGrpSpPr>
        <p:grpSpPr>
          <a:xfrm>
            <a:off x="803285" y="5510606"/>
            <a:ext cx="1442651" cy="261610"/>
            <a:chOff x="803285" y="5550284"/>
            <a:chExt cx="1442651" cy="2616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6E20F4F8-7137-4179-B82D-030BAF67B63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03285" y="5555089"/>
              <a:ext cx="291279" cy="252000"/>
              <a:chOff x="88361" y="3157835"/>
              <a:chExt cx="514638" cy="443924"/>
            </a:xfrm>
          </p:grpSpPr>
          <p:grpSp>
            <p:nvGrpSpPr>
              <p:cNvPr id="1043" name="Group 1042">
                <a:extLst>
                  <a:ext uri="{FF2B5EF4-FFF2-40B4-BE49-F238E27FC236}">
                    <a16:creationId xmlns:a16="http://schemas.microsoft.com/office/drawing/2014/main" id="{D425E32A-0CB6-B26E-7236-A155FEC14544}"/>
                  </a:ext>
                </a:extLst>
              </p:cNvPr>
              <p:cNvGrpSpPr/>
              <p:nvPr/>
            </p:nvGrpSpPr>
            <p:grpSpPr>
              <a:xfrm>
                <a:off x="134695" y="3157835"/>
                <a:ext cx="432000" cy="328911"/>
                <a:chOff x="134695" y="3157835"/>
                <a:chExt cx="432000" cy="328911"/>
              </a:xfrm>
            </p:grpSpPr>
            <p:sp>
              <p:nvSpPr>
                <p:cNvPr id="1045" name="Freeform: Shape 1044">
                  <a:extLst>
                    <a:ext uri="{FF2B5EF4-FFF2-40B4-BE49-F238E27FC236}">
                      <a16:creationId xmlns:a16="http://schemas.microsoft.com/office/drawing/2014/main" id="{F0E9796E-4083-5073-7E4F-D6B47EC9B72C}"/>
                    </a:ext>
                  </a:extLst>
                </p:cNvPr>
                <p:cNvSpPr/>
                <p:nvPr/>
              </p:nvSpPr>
              <p:spPr>
                <a:xfrm>
                  <a:off x="134695" y="3157835"/>
                  <a:ext cx="432000" cy="328911"/>
                </a:xfrm>
                <a:custGeom>
                  <a:avLst/>
                  <a:gdLst>
                    <a:gd name="connsiteX0" fmla="*/ 216000 w 432000"/>
                    <a:gd name="connsiteY0" fmla="*/ 0 h 328911"/>
                    <a:gd name="connsiteX1" fmla="*/ 432000 w 432000"/>
                    <a:gd name="connsiteY1" fmla="*/ 216000 h 328911"/>
                    <a:gd name="connsiteX2" fmla="*/ 415026 w 432000"/>
                    <a:gd name="connsiteY2" fmla="*/ 300077 h 328911"/>
                    <a:gd name="connsiteX3" fmla="*/ 395586 w 432000"/>
                    <a:gd name="connsiteY3" fmla="*/ 328911 h 328911"/>
                    <a:gd name="connsiteX4" fmla="*/ 361303 w 432000"/>
                    <a:gd name="connsiteY4" fmla="*/ 307356 h 328911"/>
                    <a:gd name="connsiteX5" fmla="*/ 377032 w 432000"/>
                    <a:gd name="connsiteY5" fmla="*/ 284027 h 328911"/>
                    <a:gd name="connsiteX6" fmla="*/ 390766 w 432000"/>
                    <a:gd name="connsiteY6" fmla="*/ 216000 h 328911"/>
                    <a:gd name="connsiteX7" fmla="*/ 216000 w 432000"/>
                    <a:gd name="connsiteY7" fmla="*/ 41234 h 328911"/>
                    <a:gd name="connsiteX8" fmla="*/ 41234 w 432000"/>
                    <a:gd name="connsiteY8" fmla="*/ 216000 h 328911"/>
                    <a:gd name="connsiteX9" fmla="*/ 54968 w 432000"/>
                    <a:gd name="connsiteY9" fmla="*/ 284027 h 328911"/>
                    <a:gd name="connsiteX10" fmla="*/ 70697 w 432000"/>
                    <a:gd name="connsiteY10" fmla="*/ 307356 h 328911"/>
                    <a:gd name="connsiteX11" fmla="*/ 36414 w 432000"/>
                    <a:gd name="connsiteY11" fmla="*/ 328911 h 328911"/>
                    <a:gd name="connsiteX12" fmla="*/ 16974 w 432000"/>
                    <a:gd name="connsiteY12" fmla="*/ 300077 h 328911"/>
                    <a:gd name="connsiteX13" fmla="*/ 0 w 432000"/>
                    <a:gd name="connsiteY13" fmla="*/ 216000 h 328911"/>
                    <a:gd name="connsiteX14" fmla="*/ 216000 w 432000"/>
                    <a:gd name="connsiteY14" fmla="*/ 0 h 328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2000" h="328911">
                      <a:moveTo>
                        <a:pt x="216000" y="0"/>
                      </a:moveTo>
                      <a:cubicBezTo>
                        <a:pt x="335294" y="0"/>
                        <a:pt x="432000" y="96706"/>
                        <a:pt x="432000" y="216000"/>
                      </a:cubicBezTo>
                      <a:cubicBezTo>
                        <a:pt x="432000" y="245824"/>
                        <a:pt x="425956" y="274235"/>
                        <a:pt x="415026" y="300077"/>
                      </a:cubicBezTo>
                      <a:lnTo>
                        <a:pt x="395586" y="328911"/>
                      </a:lnTo>
                      <a:lnTo>
                        <a:pt x="361303" y="307356"/>
                      </a:lnTo>
                      <a:lnTo>
                        <a:pt x="377032" y="284027"/>
                      </a:lnTo>
                      <a:cubicBezTo>
                        <a:pt x="385876" y="263118"/>
                        <a:pt x="390766" y="240130"/>
                        <a:pt x="390766" y="216000"/>
                      </a:cubicBezTo>
                      <a:cubicBezTo>
                        <a:pt x="390766" y="119479"/>
                        <a:pt x="312521" y="41234"/>
                        <a:pt x="216000" y="41234"/>
                      </a:cubicBezTo>
                      <a:cubicBezTo>
                        <a:pt x="119479" y="41234"/>
                        <a:pt x="41234" y="119479"/>
                        <a:pt x="41234" y="216000"/>
                      </a:cubicBezTo>
                      <a:cubicBezTo>
                        <a:pt x="41234" y="240130"/>
                        <a:pt x="46124" y="263118"/>
                        <a:pt x="54968" y="284027"/>
                      </a:cubicBezTo>
                      <a:lnTo>
                        <a:pt x="70697" y="307356"/>
                      </a:lnTo>
                      <a:lnTo>
                        <a:pt x="36414" y="328911"/>
                      </a:lnTo>
                      <a:lnTo>
                        <a:pt x="16974" y="300077"/>
                      </a:lnTo>
                      <a:cubicBezTo>
                        <a:pt x="6044" y="274235"/>
                        <a:pt x="0" y="245824"/>
                        <a:pt x="0" y="216000"/>
                      </a:cubicBezTo>
                      <a:cubicBezTo>
                        <a:pt x="0" y="96706"/>
                        <a:pt x="96706" y="0"/>
                        <a:pt x="216000" y="0"/>
                      </a:cubicBezTo>
                      <a:close/>
                    </a:path>
                  </a:pathLst>
                </a:custGeom>
                <a:solidFill>
                  <a:srgbClr val="3CB446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6" name="Freeform: Shape 1045">
                  <a:extLst>
                    <a:ext uri="{FF2B5EF4-FFF2-40B4-BE49-F238E27FC236}">
                      <a16:creationId xmlns:a16="http://schemas.microsoft.com/office/drawing/2014/main" id="{BA5F7559-4ED5-8B9D-18E5-E0C70D2ABDF9}"/>
                    </a:ext>
                  </a:extLst>
                </p:cNvPr>
                <p:cNvSpPr/>
                <p:nvPr/>
              </p:nvSpPr>
              <p:spPr>
                <a:xfrm>
                  <a:off x="224695" y="3247835"/>
                  <a:ext cx="252000" cy="191865"/>
                </a:xfrm>
                <a:custGeom>
                  <a:avLst/>
                  <a:gdLst>
                    <a:gd name="connsiteX0" fmla="*/ 126000 w 252000"/>
                    <a:gd name="connsiteY0" fmla="*/ 0 h 191865"/>
                    <a:gd name="connsiteX1" fmla="*/ 252000 w 252000"/>
                    <a:gd name="connsiteY1" fmla="*/ 126000 h 191865"/>
                    <a:gd name="connsiteX2" fmla="*/ 242098 w 252000"/>
                    <a:gd name="connsiteY2" fmla="*/ 175045 h 191865"/>
                    <a:gd name="connsiteX3" fmla="*/ 230758 w 252000"/>
                    <a:gd name="connsiteY3" fmla="*/ 191865 h 191865"/>
                    <a:gd name="connsiteX4" fmla="*/ 216928 w 252000"/>
                    <a:gd name="connsiteY4" fmla="*/ 183169 h 191865"/>
                    <a:gd name="connsiteX5" fmla="*/ 226771 w 252000"/>
                    <a:gd name="connsiteY5" fmla="*/ 168570 h 191865"/>
                    <a:gd name="connsiteX6" fmla="*/ 235365 w 252000"/>
                    <a:gd name="connsiteY6" fmla="*/ 126000 h 191865"/>
                    <a:gd name="connsiteX7" fmla="*/ 126000 w 252000"/>
                    <a:gd name="connsiteY7" fmla="*/ 16635 h 191865"/>
                    <a:gd name="connsiteX8" fmla="*/ 16635 w 252000"/>
                    <a:gd name="connsiteY8" fmla="*/ 126000 h 191865"/>
                    <a:gd name="connsiteX9" fmla="*/ 25230 w 252000"/>
                    <a:gd name="connsiteY9" fmla="*/ 168570 h 191865"/>
                    <a:gd name="connsiteX10" fmla="*/ 35072 w 252000"/>
                    <a:gd name="connsiteY10" fmla="*/ 183169 h 191865"/>
                    <a:gd name="connsiteX11" fmla="*/ 21242 w 252000"/>
                    <a:gd name="connsiteY11" fmla="*/ 191865 h 191865"/>
                    <a:gd name="connsiteX12" fmla="*/ 9902 w 252000"/>
                    <a:gd name="connsiteY12" fmla="*/ 175045 h 191865"/>
                    <a:gd name="connsiteX13" fmla="*/ 0 w 252000"/>
                    <a:gd name="connsiteY13" fmla="*/ 126000 h 191865"/>
                    <a:gd name="connsiteX14" fmla="*/ 126000 w 252000"/>
                    <a:gd name="connsiteY14" fmla="*/ 0 h 191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2000" h="191865">
                      <a:moveTo>
                        <a:pt x="126000" y="0"/>
                      </a:moveTo>
                      <a:cubicBezTo>
                        <a:pt x="195588" y="0"/>
                        <a:pt x="252000" y="56412"/>
                        <a:pt x="252000" y="126000"/>
                      </a:cubicBezTo>
                      <a:cubicBezTo>
                        <a:pt x="252000" y="143397"/>
                        <a:pt x="248474" y="159971"/>
                        <a:pt x="242098" y="175045"/>
                      </a:cubicBezTo>
                      <a:lnTo>
                        <a:pt x="230758" y="191865"/>
                      </a:lnTo>
                      <a:lnTo>
                        <a:pt x="216928" y="183169"/>
                      </a:lnTo>
                      <a:lnTo>
                        <a:pt x="226771" y="168570"/>
                      </a:lnTo>
                      <a:cubicBezTo>
                        <a:pt x="232305" y="155486"/>
                        <a:pt x="235365" y="141100"/>
                        <a:pt x="235365" y="126000"/>
                      </a:cubicBezTo>
                      <a:cubicBezTo>
                        <a:pt x="235365" y="65599"/>
                        <a:pt x="186401" y="16635"/>
                        <a:pt x="126000" y="16635"/>
                      </a:cubicBezTo>
                      <a:cubicBezTo>
                        <a:pt x="65599" y="16635"/>
                        <a:pt x="16635" y="65599"/>
                        <a:pt x="16635" y="126000"/>
                      </a:cubicBezTo>
                      <a:cubicBezTo>
                        <a:pt x="16635" y="141100"/>
                        <a:pt x="19695" y="155486"/>
                        <a:pt x="25230" y="168570"/>
                      </a:cubicBezTo>
                      <a:lnTo>
                        <a:pt x="35072" y="183169"/>
                      </a:lnTo>
                      <a:lnTo>
                        <a:pt x="21242" y="191865"/>
                      </a:lnTo>
                      <a:lnTo>
                        <a:pt x="9902" y="175045"/>
                      </a:lnTo>
                      <a:cubicBezTo>
                        <a:pt x="3526" y="159971"/>
                        <a:pt x="0" y="143397"/>
                        <a:pt x="0" y="126000"/>
                      </a:cubicBezTo>
                      <a:cubicBezTo>
                        <a:pt x="0" y="56412"/>
                        <a:pt x="56412" y="0"/>
                        <a:pt x="126000" y="0"/>
                      </a:cubicBezTo>
                      <a:close/>
                    </a:path>
                  </a:pathLst>
                </a:custGeom>
                <a:solidFill>
                  <a:srgbClr val="E9E9E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7" name="Isosceles Triangle 1046">
                  <a:extLst>
                    <a:ext uri="{FF2B5EF4-FFF2-40B4-BE49-F238E27FC236}">
                      <a16:creationId xmlns:a16="http://schemas.microsoft.com/office/drawing/2014/main" id="{5E983148-F865-3749-1265-AEF740C03282}"/>
                    </a:ext>
                  </a:extLst>
                </p:cNvPr>
                <p:cNvSpPr/>
                <p:nvPr/>
              </p:nvSpPr>
              <p:spPr>
                <a:xfrm rot="15148097">
                  <a:off x="163908" y="3391923"/>
                  <a:ext cx="89568" cy="45940"/>
                </a:xfrm>
                <a:prstGeom prst="triangle">
                  <a:avLst/>
                </a:prstGeom>
                <a:solidFill>
                  <a:srgbClr val="3CB446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1044" name="TextBox 18">
                <a:extLst>
                  <a:ext uri="{FF2B5EF4-FFF2-40B4-BE49-F238E27FC236}">
                    <a16:creationId xmlns:a16="http://schemas.microsoft.com/office/drawing/2014/main" id="{59A73BF7-ACBD-4F21-1A23-9DFF780A89D2}"/>
                  </a:ext>
                </a:extLst>
              </p:cNvPr>
              <p:cNvSpPr txBox="1"/>
              <p:nvPr/>
            </p:nvSpPr>
            <p:spPr>
              <a:xfrm>
                <a:off x="88361" y="3487905"/>
                <a:ext cx="514638" cy="113854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 anchorCtr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sr-Latn-RS" sz="600" b="1">
                    <a:latin typeface="Bahnschrift" panose="020B0502040204020203" pitchFamily="34" charset="0"/>
                  </a:rPr>
                  <a:t>LOW</a:t>
                </a:r>
                <a:endParaRPr lang="en-GB" sz="600" b="1"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1176" name="TextBox 1175">
              <a:extLst>
                <a:ext uri="{FF2B5EF4-FFF2-40B4-BE49-F238E27FC236}">
                  <a16:creationId xmlns:a16="http://schemas.microsoft.com/office/drawing/2014/main" id="{B10ACF0C-026D-5F19-E73B-19434068EB19}"/>
                </a:ext>
              </a:extLst>
            </p:cNvPr>
            <p:cNvSpPr txBox="1"/>
            <p:nvPr/>
          </p:nvSpPr>
          <p:spPr>
            <a:xfrm>
              <a:off x="1346970" y="5550284"/>
              <a:ext cx="89896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100" b="1">
                  <a:latin typeface="Bahnschrift" panose="020B0502040204020203" pitchFamily="34" charset="0"/>
                </a:rPr>
                <a:t>LOW:</a:t>
              </a:r>
            </a:p>
          </p:txBody>
        </p:sp>
      </p:grpSp>
      <p:grpSp>
        <p:nvGrpSpPr>
          <p:cNvPr id="1187" name="Group 1186">
            <a:extLst>
              <a:ext uri="{FF2B5EF4-FFF2-40B4-BE49-F238E27FC236}">
                <a16:creationId xmlns:a16="http://schemas.microsoft.com/office/drawing/2014/main" id="{669F9C7A-C33D-C314-BF77-BFE8C0C41968}"/>
              </a:ext>
            </a:extLst>
          </p:cNvPr>
          <p:cNvGrpSpPr/>
          <p:nvPr/>
        </p:nvGrpSpPr>
        <p:grpSpPr>
          <a:xfrm>
            <a:off x="714925" y="5917110"/>
            <a:ext cx="1667085" cy="261610"/>
            <a:chOff x="714925" y="5968505"/>
            <a:chExt cx="1667085" cy="26161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600A69D-3F13-436D-9C70-C50941551BD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4925" y="5973310"/>
              <a:ext cx="467999" cy="252000"/>
              <a:chOff x="0" y="3543232"/>
              <a:chExt cx="826874" cy="443924"/>
            </a:xfrm>
          </p:grpSpPr>
          <p:grpSp>
            <p:nvGrpSpPr>
              <p:cNvPr id="1038" name="Group 1037">
                <a:extLst>
                  <a:ext uri="{FF2B5EF4-FFF2-40B4-BE49-F238E27FC236}">
                    <a16:creationId xmlns:a16="http://schemas.microsoft.com/office/drawing/2014/main" id="{D4FD7AD3-080A-AF51-29B9-4028DBB82B5E}"/>
                  </a:ext>
                </a:extLst>
              </p:cNvPr>
              <p:cNvGrpSpPr/>
              <p:nvPr/>
            </p:nvGrpSpPr>
            <p:grpSpPr>
              <a:xfrm>
                <a:off x="201685" y="3543232"/>
                <a:ext cx="432000" cy="328911"/>
                <a:chOff x="201685" y="3543232"/>
                <a:chExt cx="432000" cy="328911"/>
              </a:xfrm>
            </p:grpSpPr>
            <p:sp>
              <p:nvSpPr>
                <p:cNvPr id="1040" name="Freeform: Shape 1039">
                  <a:extLst>
                    <a:ext uri="{FF2B5EF4-FFF2-40B4-BE49-F238E27FC236}">
                      <a16:creationId xmlns:a16="http://schemas.microsoft.com/office/drawing/2014/main" id="{62B1327C-995D-2A62-911B-60B7A9A797D9}"/>
                    </a:ext>
                  </a:extLst>
                </p:cNvPr>
                <p:cNvSpPr/>
                <p:nvPr/>
              </p:nvSpPr>
              <p:spPr>
                <a:xfrm>
                  <a:off x="201685" y="3543232"/>
                  <a:ext cx="432000" cy="328911"/>
                </a:xfrm>
                <a:custGeom>
                  <a:avLst/>
                  <a:gdLst>
                    <a:gd name="connsiteX0" fmla="*/ 216000 w 432000"/>
                    <a:gd name="connsiteY0" fmla="*/ 0 h 328911"/>
                    <a:gd name="connsiteX1" fmla="*/ 432000 w 432000"/>
                    <a:gd name="connsiteY1" fmla="*/ 216000 h 328911"/>
                    <a:gd name="connsiteX2" fmla="*/ 415026 w 432000"/>
                    <a:gd name="connsiteY2" fmla="*/ 300077 h 328911"/>
                    <a:gd name="connsiteX3" fmla="*/ 395586 w 432000"/>
                    <a:gd name="connsiteY3" fmla="*/ 328911 h 328911"/>
                    <a:gd name="connsiteX4" fmla="*/ 361303 w 432000"/>
                    <a:gd name="connsiteY4" fmla="*/ 307356 h 328911"/>
                    <a:gd name="connsiteX5" fmla="*/ 377032 w 432000"/>
                    <a:gd name="connsiteY5" fmla="*/ 284027 h 328911"/>
                    <a:gd name="connsiteX6" fmla="*/ 390766 w 432000"/>
                    <a:gd name="connsiteY6" fmla="*/ 216000 h 328911"/>
                    <a:gd name="connsiteX7" fmla="*/ 216000 w 432000"/>
                    <a:gd name="connsiteY7" fmla="*/ 41234 h 328911"/>
                    <a:gd name="connsiteX8" fmla="*/ 41234 w 432000"/>
                    <a:gd name="connsiteY8" fmla="*/ 216000 h 328911"/>
                    <a:gd name="connsiteX9" fmla="*/ 54968 w 432000"/>
                    <a:gd name="connsiteY9" fmla="*/ 284027 h 328911"/>
                    <a:gd name="connsiteX10" fmla="*/ 70697 w 432000"/>
                    <a:gd name="connsiteY10" fmla="*/ 307356 h 328911"/>
                    <a:gd name="connsiteX11" fmla="*/ 36414 w 432000"/>
                    <a:gd name="connsiteY11" fmla="*/ 328911 h 328911"/>
                    <a:gd name="connsiteX12" fmla="*/ 16974 w 432000"/>
                    <a:gd name="connsiteY12" fmla="*/ 300077 h 328911"/>
                    <a:gd name="connsiteX13" fmla="*/ 0 w 432000"/>
                    <a:gd name="connsiteY13" fmla="*/ 216000 h 328911"/>
                    <a:gd name="connsiteX14" fmla="*/ 216000 w 432000"/>
                    <a:gd name="connsiteY14" fmla="*/ 0 h 328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2000" h="328911">
                      <a:moveTo>
                        <a:pt x="216000" y="0"/>
                      </a:moveTo>
                      <a:cubicBezTo>
                        <a:pt x="335294" y="0"/>
                        <a:pt x="432000" y="96706"/>
                        <a:pt x="432000" y="216000"/>
                      </a:cubicBezTo>
                      <a:cubicBezTo>
                        <a:pt x="432000" y="245824"/>
                        <a:pt x="425956" y="274235"/>
                        <a:pt x="415026" y="300077"/>
                      </a:cubicBezTo>
                      <a:lnTo>
                        <a:pt x="395586" y="328911"/>
                      </a:lnTo>
                      <a:lnTo>
                        <a:pt x="361303" y="307356"/>
                      </a:lnTo>
                      <a:lnTo>
                        <a:pt x="377032" y="284027"/>
                      </a:lnTo>
                      <a:cubicBezTo>
                        <a:pt x="385876" y="263118"/>
                        <a:pt x="390766" y="240130"/>
                        <a:pt x="390766" y="216000"/>
                      </a:cubicBezTo>
                      <a:cubicBezTo>
                        <a:pt x="390766" y="119479"/>
                        <a:pt x="312521" y="41234"/>
                        <a:pt x="216000" y="41234"/>
                      </a:cubicBezTo>
                      <a:cubicBezTo>
                        <a:pt x="119479" y="41234"/>
                        <a:pt x="41234" y="119479"/>
                        <a:pt x="41234" y="216000"/>
                      </a:cubicBezTo>
                      <a:cubicBezTo>
                        <a:pt x="41234" y="240130"/>
                        <a:pt x="46124" y="263118"/>
                        <a:pt x="54968" y="284027"/>
                      </a:cubicBezTo>
                      <a:lnTo>
                        <a:pt x="70697" y="307356"/>
                      </a:lnTo>
                      <a:lnTo>
                        <a:pt x="36414" y="328911"/>
                      </a:lnTo>
                      <a:lnTo>
                        <a:pt x="16974" y="300077"/>
                      </a:lnTo>
                      <a:cubicBezTo>
                        <a:pt x="6044" y="274235"/>
                        <a:pt x="0" y="245824"/>
                        <a:pt x="0" y="216000"/>
                      </a:cubicBezTo>
                      <a:cubicBezTo>
                        <a:pt x="0" y="96706"/>
                        <a:pt x="96706" y="0"/>
                        <a:pt x="216000" y="0"/>
                      </a:cubicBezTo>
                      <a:close/>
                    </a:path>
                  </a:pathLst>
                </a:custGeom>
                <a:solidFill>
                  <a:srgbClr val="FAB43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1" name="Freeform: Shape 1040">
                  <a:extLst>
                    <a:ext uri="{FF2B5EF4-FFF2-40B4-BE49-F238E27FC236}">
                      <a16:creationId xmlns:a16="http://schemas.microsoft.com/office/drawing/2014/main" id="{38535A65-6E6F-0990-834B-733632F11199}"/>
                    </a:ext>
                  </a:extLst>
                </p:cNvPr>
                <p:cNvSpPr/>
                <p:nvPr/>
              </p:nvSpPr>
              <p:spPr>
                <a:xfrm>
                  <a:off x="291685" y="3633232"/>
                  <a:ext cx="252000" cy="191865"/>
                </a:xfrm>
                <a:custGeom>
                  <a:avLst/>
                  <a:gdLst>
                    <a:gd name="connsiteX0" fmla="*/ 126000 w 252000"/>
                    <a:gd name="connsiteY0" fmla="*/ 0 h 191865"/>
                    <a:gd name="connsiteX1" fmla="*/ 252000 w 252000"/>
                    <a:gd name="connsiteY1" fmla="*/ 126000 h 191865"/>
                    <a:gd name="connsiteX2" fmla="*/ 242098 w 252000"/>
                    <a:gd name="connsiteY2" fmla="*/ 175045 h 191865"/>
                    <a:gd name="connsiteX3" fmla="*/ 230758 w 252000"/>
                    <a:gd name="connsiteY3" fmla="*/ 191865 h 191865"/>
                    <a:gd name="connsiteX4" fmla="*/ 216928 w 252000"/>
                    <a:gd name="connsiteY4" fmla="*/ 183169 h 191865"/>
                    <a:gd name="connsiteX5" fmla="*/ 226771 w 252000"/>
                    <a:gd name="connsiteY5" fmla="*/ 168570 h 191865"/>
                    <a:gd name="connsiteX6" fmla="*/ 235365 w 252000"/>
                    <a:gd name="connsiteY6" fmla="*/ 126000 h 191865"/>
                    <a:gd name="connsiteX7" fmla="*/ 126000 w 252000"/>
                    <a:gd name="connsiteY7" fmla="*/ 16635 h 191865"/>
                    <a:gd name="connsiteX8" fmla="*/ 16635 w 252000"/>
                    <a:gd name="connsiteY8" fmla="*/ 126000 h 191865"/>
                    <a:gd name="connsiteX9" fmla="*/ 25230 w 252000"/>
                    <a:gd name="connsiteY9" fmla="*/ 168570 h 191865"/>
                    <a:gd name="connsiteX10" fmla="*/ 35072 w 252000"/>
                    <a:gd name="connsiteY10" fmla="*/ 183169 h 191865"/>
                    <a:gd name="connsiteX11" fmla="*/ 21242 w 252000"/>
                    <a:gd name="connsiteY11" fmla="*/ 191865 h 191865"/>
                    <a:gd name="connsiteX12" fmla="*/ 9902 w 252000"/>
                    <a:gd name="connsiteY12" fmla="*/ 175045 h 191865"/>
                    <a:gd name="connsiteX13" fmla="*/ 0 w 252000"/>
                    <a:gd name="connsiteY13" fmla="*/ 126000 h 191865"/>
                    <a:gd name="connsiteX14" fmla="*/ 126000 w 252000"/>
                    <a:gd name="connsiteY14" fmla="*/ 0 h 191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2000" h="191865">
                      <a:moveTo>
                        <a:pt x="126000" y="0"/>
                      </a:moveTo>
                      <a:cubicBezTo>
                        <a:pt x="195588" y="0"/>
                        <a:pt x="252000" y="56412"/>
                        <a:pt x="252000" y="126000"/>
                      </a:cubicBezTo>
                      <a:cubicBezTo>
                        <a:pt x="252000" y="143397"/>
                        <a:pt x="248474" y="159971"/>
                        <a:pt x="242098" y="175045"/>
                      </a:cubicBezTo>
                      <a:lnTo>
                        <a:pt x="230758" y="191865"/>
                      </a:lnTo>
                      <a:lnTo>
                        <a:pt x="216928" y="183169"/>
                      </a:lnTo>
                      <a:lnTo>
                        <a:pt x="226771" y="168570"/>
                      </a:lnTo>
                      <a:cubicBezTo>
                        <a:pt x="232305" y="155486"/>
                        <a:pt x="235365" y="141100"/>
                        <a:pt x="235365" y="126000"/>
                      </a:cubicBezTo>
                      <a:cubicBezTo>
                        <a:pt x="235365" y="65599"/>
                        <a:pt x="186401" y="16635"/>
                        <a:pt x="126000" y="16635"/>
                      </a:cubicBezTo>
                      <a:cubicBezTo>
                        <a:pt x="65599" y="16635"/>
                        <a:pt x="16635" y="65599"/>
                        <a:pt x="16635" y="126000"/>
                      </a:cubicBezTo>
                      <a:cubicBezTo>
                        <a:pt x="16635" y="141100"/>
                        <a:pt x="19695" y="155486"/>
                        <a:pt x="25230" y="168570"/>
                      </a:cubicBezTo>
                      <a:lnTo>
                        <a:pt x="35072" y="183169"/>
                      </a:lnTo>
                      <a:lnTo>
                        <a:pt x="21242" y="191865"/>
                      </a:lnTo>
                      <a:lnTo>
                        <a:pt x="9902" y="175045"/>
                      </a:lnTo>
                      <a:cubicBezTo>
                        <a:pt x="3526" y="159971"/>
                        <a:pt x="0" y="143397"/>
                        <a:pt x="0" y="126000"/>
                      </a:cubicBezTo>
                      <a:cubicBezTo>
                        <a:pt x="0" y="56412"/>
                        <a:pt x="56412" y="0"/>
                        <a:pt x="126000" y="0"/>
                      </a:cubicBezTo>
                      <a:close/>
                    </a:path>
                  </a:pathLst>
                </a:custGeom>
                <a:solidFill>
                  <a:srgbClr val="E9E9E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2" name="Isosceles Triangle 1041">
                  <a:extLst>
                    <a:ext uri="{FF2B5EF4-FFF2-40B4-BE49-F238E27FC236}">
                      <a16:creationId xmlns:a16="http://schemas.microsoft.com/office/drawing/2014/main" id="{941C1E9F-3ECD-3DC9-DFDE-D0EE11858639}"/>
                    </a:ext>
                  </a:extLst>
                </p:cNvPr>
                <p:cNvSpPr/>
                <p:nvPr/>
              </p:nvSpPr>
              <p:spPr>
                <a:xfrm rot="18556106">
                  <a:off x="258804" y="3640493"/>
                  <a:ext cx="89568" cy="45940"/>
                </a:xfrm>
                <a:prstGeom prst="triangle">
                  <a:avLst/>
                </a:prstGeom>
                <a:solidFill>
                  <a:srgbClr val="FAB43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1039" name="TextBox 18">
                <a:extLst>
                  <a:ext uri="{FF2B5EF4-FFF2-40B4-BE49-F238E27FC236}">
                    <a16:creationId xmlns:a16="http://schemas.microsoft.com/office/drawing/2014/main" id="{FE9FA6FE-AAEE-73B6-DBCE-DFE94388ABB2}"/>
                  </a:ext>
                </a:extLst>
              </p:cNvPr>
              <p:cNvSpPr txBox="1"/>
              <p:nvPr/>
            </p:nvSpPr>
            <p:spPr>
              <a:xfrm>
                <a:off x="0" y="3873302"/>
                <a:ext cx="826874" cy="113854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 anchorCtr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sr-Latn-RS" sz="600" b="1">
                    <a:latin typeface="Bahnschrift" panose="020B0502040204020203" pitchFamily="34" charset="0"/>
                  </a:rPr>
                  <a:t>MODERATE</a:t>
                </a:r>
                <a:endParaRPr lang="en-GB" sz="600" b="1"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1177" name="TextBox 1176">
              <a:extLst>
                <a:ext uri="{FF2B5EF4-FFF2-40B4-BE49-F238E27FC236}">
                  <a16:creationId xmlns:a16="http://schemas.microsoft.com/office/drawing/2014/main" id="{C6916DB6-02E7-D098-1DA1-F25F1E857A7D}"/>
                </a:ext>
              </a:extLst>
            </p:cNvPr>
            <p:cNvSpPr txBox="1"/>
            <p:nvPr/>
          </p:nvSpPr>
          <p:spPr>
            <a:xfrm>
              <a:off x="1346969" y="5968505"/>
              <a:ext cx="103504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r-Latn-RS" sz="1100" b="1">
                  <a:latin typeface="Bahnschrift" panose="020B0502040204020203" pitchFamily="34" charset="0"/>
                </a:rPr>
                <a:t>MODERATE:</a:t>
              </a:r>
              <a:endParaRPr lang="en-GB" sz="11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1188" name="Group 1187">
            <a:extLst>
              <a:ext uri="{FF2B5EF4-FFF2-40B4-BE49-F238E27FC236}">
                <a16:creationId xmlns:a16="http://schemas.microsoft.com/office/drawing/2014/main" id="{9607186B-8365-AF70-5A13-F95821302F13}"/>
              </a:ext>
            </a:extLst>
          </p:cNvPr>
          <p:cNvGrpSpPr/>
          <p:nvPr/>
        </p:nvGrpSpPr>
        <p:grpSpPr>
          <a:xfrm>
            <a:off x="802853" y="6319496"/>
            <a:ext cx="1579157" cy="261610"/>
            <a:chOff x="802853" y="6386014"/>
            <a:chExt cx="1579157" cy="261610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340BC82-6850-4082-B2F4-7EE1F17EAF9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02853" y="6390819"/>
              <a:ext cx="292142" cy="252000"/>
              <a:chOff x="87929" y="3928629"/>
              <a:chExt cx="514638" cy="443924"/>
            </a:xfrm>
          </p:grpSpPr>
          <p:grpSp>
            <p:nvGrpSpPr>
              <p:cNvPr id="1033" name="Group 1032">
                <a:extLst>
                  <a:ext uri="{FF2B5EF4-FFF2-40B4-BE49-F238E27FC236}">
                    <a16:creationId xmlns:a16="http://schemas.microsoft.com/office/drawing/2014/main" id="{23A46604-0CCD-99E3-36BB-0C63BF78D975}"/>
                  </a:ext>
                </a:extLst>
              </p:cNvPr>
              <p:cNvGrpSpPr/>
              <p:nvPr/>
            </p:nvGrpSpPr>
            <p:grpSpPr>
              <a:xfrm>
                <a:off x="134263" y="3928629"/>
                <a:ext cx="432000" cy="328911"/>
                <a:chOff x="134263" y="3928629"/>
                <a:chExt cx="432000" cy="328911"/>
              </a:xfrm>
            </p:grpSpPr>
            <p:sp>
              <p:nvSpPr>
                <p:cNvPr id="1035" name="Freeform: Shape 1034">
                  <a:extLst>
                    <a:ext uri="{FF2B5EF4-FFF2-40B4-BE49-F238E27FC236}">
                      <a16:creationId xmlns:a16="http://schemas.microsoft.com/office/drawing/2014/main" id="{0BCACEB1-DFD8-668E-2982-2274DA0BA881}"/>
                    </a:ext>
                  </a:extLst>
                </p:cNvPr>
                <p:cNvSpPr/>
                <p:nvPr/>
              </p:nvSpPr>
              <p:spPr>
                <a:xfrm>
                  <a:off x="134263" y="3928629"/>
                  <a:ext cx="432000" cy="328911"/>
                </a:xfrm>
                <a:custGeom>
                  <a:avLst/>
                  <a:gdLst>
                    <a:gd name="connsiteX0" fmla="*/ 216000 w 432000"/>
                    <a:gd name="connsiteY0" fmla="*/ 0 h 328911"/>
                    <a:gd name="connsiteX1" fmla="*/ 432000 w 432000"/>
                    <a:gd name="connsiteY1" fmla="*/ 216000 h 328911"/>
                    <a:gd name="connsiteX2" fmla="*/ 415026 w 432000"/>
                    <a:gd name="connsiteY2" fmla="*/ 300077 h 328911"/>
                    <a:gd name="connsiteX3" fmla="*/ 395586 w 432000"/>
                    <a:gd name="connsiteY3" fmla="*/ 328911 h 328911"/>
                    <a:gd name="connsiteX4" fmla="*/ 361303 w 432000"/>
                    <a:gd name="connsiteY4" fmla="*/ 307356 h 328911"/>
                    <a:gd name="connsiteX5" fmla="*/ 377032 w 432000"/>
                    <a:gd name="connsiteY5" fmla="*/ 284027 h 328911"/>
                    <a:gd name="connsiteX6" fmla="*/ 390766 w 432000"/>
                    <a:gd name="connsiteY6" fmla="*/ 216000 h 328911"/>
                    <a:gd name="connsiteX7" fmla="*/ 216000 w 432000"/>
                    <a:gd name="connsiteY7" fmla="*/ 41234 h 328911"/>
                    <a:gd name="connsiteX8" fmla="*/ 41234 w 432000"/>
                    <a:gd name="connsiteY8" fmla="*/ 216000 h 328911"/>
                    <a:gd name="connsiteX9" fmla="*/ 54968 w 432000"/>
                    <a:gd name="connsiteY9" fmla="*/ 284027 h 328911"/>
                    <a:gd name="connsiteX10" fmla="*/ 70697 w 432000"/>
                    <a:gd name="connsiteY10" fmla="*/ 307356 h 328911"/>
                    <a:gd name="connsiteX11" fmla="*/ 36414 w 432000"/>
                    <a:gd name="connsiteY11" fmla="*/ 328911 h 328911"/>
                    <a:gd name="connsiteX12" fmla="*/ 16974 w 432000"/>
                    <a:gd name="connsiteY12" fmla="*/ 300077 h 328911"/>
                    <a:gd name="connsiteX13" fmla="*/ 0 w 432000"/>
                    <a:gd name="connsiteY13" fmla="*/ 216000 h 328911"/>
                    <a:gd name="connsiteX14" fmla="*/ 216000 w 432000"/>
                    <a:gd name="connsiteY14" fmla="*/ 0 h 328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2000" h="328911">
                      <a:moveTo>
                        <a:pt x="216000" y="0"/>
                      </a:moveTo>
                      <a:cubicBezTo>
                        <a:pt x="335294" y="0"/>
                        <a:pt x="432000" y="96706"/>
                        <a:pt x="432000" y="216000"/>
                      </a:cubicBezTo>
                      <a:cubicBezTo>
                        <a:pt x="432000" y="245824"/>
                        <a:pt x="425956" y="274235"/>
                        <a:pt x="415026" y="300077"/>
                      </a:cubicBezTo>
                      <a:lnTo>
                        <a:pt x="395586" y="328911"/>
                      </a:lnTo>
                      <a:lnTo>
                        <a:pt x="361303" y="307356"/>
                      </a:lnTo>
                      <a:lnTo>
                        <a:pt x="377032" y="284027"/>
                      </a:lnTo>
                      <a:cubicBezTo>
                        <a:pt x="385876" y="263118"/>
                        <a:pt x="390766" y="240130"/>
                        <a:pt x="390766" y="216000"/>
                      </a:cubicBezTo>
                      <a:cubicBezTo>
                        <a:pt x="390766" y="119479"/>
                        <a:pt x="312521" y="41234"/>
                        <a:pt x="216000" y="41234"/>
                      </a:cubicBezTo>
                      <a:cubicBezTo>
                        <a:pt x="119479" y="41234"/>
                        <a:pt x="41234" y="119479"/>
                        <a:pt x="41234" y="216000"/>
                      </a:cubicBezTo>
                      <a:cubicBezTo>
                        <a:pt x="41234" y="240130"/>
                        <a:pt x="46124" y="263118"/>
                        <a:pt x="54968" y="284027"/>
                      </a:cubicBezTo>
                      <a:lnTo>
                        <a:pt x="70697" y="307356"/>
                      </a:lnTo>
                      <a:lnTo>
                        <a:pt x="36414" y="328911"/>
                      </a:lnTo>
                      <a:lnTo>
                        <a:pt x="16974" y="300077"/>
                      </a:lnTo>
                      <a:cubicBezTo>
                        <a:pt x="6044" y="274235"/>
                        <a:pt x="0" y="245824"/>
                        <a:pt x="0" y="216000"/>
                      </a:cubicBezTo>
                      <a:cubicBezTo>
                        <a:pt x="0" y="96706"/>
                        <a:pt x="96706" y="0"/>
                        <a:pt x="216000" y="0"/>
                      </a:cubicBezTo>
                      <a:close/>
                    </a:path>
                  </a:pathLst>
                </a:custGeom>
                <a:solidFill>
                  <a:srgbClr val="F6952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6" name="Freeform: Shape 1035">
                  <a:extLst>
                    <a:ext uri="{FF2B5EF4-FFF2-40B4-BE49-F238E27FC236}">
                      <a16:creationId xmlns:a16="http://schemas.microsoft.com/office/drawing/2014/main" id="{24376462-0086-ACFC-75B6-0FCD1C26A27B}"/>
                    </a:ext>
                  </a:extLst>
                </p:cNvPr>
                <p:cNvSpPr/>
                <p:nvPr/>
              </p:nvSpPr>
              <p:spPr>
                <a:xfrm>
                  <a:off x="224263" y="4018629"/>
                  <a:ext cx="252000" cy="191865"/>
                </a:xfrm>
                <a:custGeom>
                  <a:avLst/>
                  <a:gdLst>
                    <a:gd name="connsiteX0" fmla="*/ 126000 w 252000"/>
                    <a:gd name="connsiteY0" fmla="*/ 0 h 191865"/>
                    <a:gd name="connsiteX1" fmla="*/ 252000 w 252000"/>
                    <a:gd name="connsiteY1" fmla="*/ 126000 h 191865"/>
                    <a:gd name="connsiteX2" fmla="*/ 242098 w 252000"/>
                    <a:gd name="connsiteY2" fmla="*/ 175045 h 191865"/>
                    <a:gd name="connsiteX3" fmla="*/ 230758 w 252000"/>
                    <a:gd name="connsiteY3" fmla="*/ 191865 h 191865"/>
                    <a:gd name="connsiteX4" fmla="*/ 216928 w 252000"/>
                    <a:gd name="connsiteY4" fmla="*/ 183169 h 191865"/>
                    <a:gd name="connsiteX5" fmla="*/ 226771 w 252000"/>
                    <a:gd name="connsiteY5" fmla="*/ 168570 h 191865"/>
                    <a:gd name="connsiteX6" fmla="*/ 235365 w 252000"/>
                    <a:gd name="connsiteY6" fmla="*/ 126000 h 191865"/>
                    <a:gd name="connsiteX7" fmla="*/ 126000 w 252000"/>
                    <a:gd name="connsiteY7" fmla="*/ 16635 h 191865"/>
                    <a:gd name="connsiteX8" fmla="*/ 16635 w 252000"/>
                    <a:gd name="connsiteY8" fmla="*/ 126000 h 191865"/>
                    <a:gd name="connsiteX9" fmla="*/ 25230 w 252000"/>
                    <a:gd name="connsiteY9" fmla="*/ 168570 h 191865"/>
                    <a:gd name="connsiteX10" fmla="*/ 35072 w 252000"/>
                    <a:gd name="connsiteY10" fmla="*/ 183169 h 191865"/>
                    <a:gd name="connsiteX11" fmla="*/ 21242 w 252000"/>
                    <a:gd name="connsiteY11" fmla="*/ 191865 h 191865"/>
                    <a:gd name="connsiteX12" fmla="*/ 9902 w 252000"/>
                    <a:gd name="connsiteY12" fmla="*/ 175045 h 191865"/>
                    <a:gd name="connsiteX13" fmla="*/ 0 w 252000"/>
                    <a:gd name="connsiteY13" fmla="*/ 126000 h 191865"/>
                    <a:gd name="connsiteX14" fmla="*/ 126000 w 252000"/>
                    <a:gd name="connsiteY14" fmla="*/ 0 h 191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2000" h="191865">
                      <a:moveTo>
                        <a:pt x="126000" y="0"/>
                      </a:moveTo>
                      <a:cubicBezTo>
                        <a:pt x="195588" y="0"/>
                        <a:pt x="252000" y="56412"/>
                        <a:pt x="252000" y="126000"/>
                      </a:cubicBezTo>
                      <a:cubicBezTo>
                        <a:pt x="252000" y="143397"/>
                        <a:pt x="248474" y="159971"/>
                        <a:pt x="242098" y="175045"/>
                      </a:cubicBezTo>
                      <a:lnTo>
                        <a:pt x="230758" y="191865"/>
                      </a:lnTo>
                      <a:lnTo>
                        <a:pt x="216928" y="183169"/>
                      </a:lnTo>
                      <a:lnTo>
                        <a:pt x="226771" y="168570"/>
                      </a:lnTo>
                      <a:cubicBezTo>
                        <a:pt x="232305" y="155486"/>
                        <a:pt x="235365" y="141100"/>
                        <a:pt x="235365" y="126000"/>
                      </a:cubicBezTo>
                      <a:cubicBezTo>
                        <a:pt x="235365" y="65599"/>
                        <a:pt x="186401" y="16635"/>
                        <a:pt x="126000" y="16635"/>
                      </a:cubicBezTo>
                      <a:cubicBezTo>
                        <a:pt x="65599" y="16635"/>
                        <a:pt x="16635" y="65599"/>
                        <a:pt x="16635" y="126000"/>
                      </a:cubicBezTo>
                      <a:cubicBezTo>
                        <a:pt x="16635" y="141100"/>
                        <a:pt x="19695" y="155486"/>
                        <a:pt x="25230" y="168570"/>
                      </a:cubicBezTo>
                      <a:lnTo>
                        <a:pt x="35072" y="183169"/>
                      </a:lnTo>
                      <a:lnTo>
                        <a:pt x="21242" y="191865"/>
                      </a:lnTo>
                      <a:lnTo>
                        <a:pt x="9902" y="175045"/>
                      </a:lnTo>
                      <a:cubicBezTo>
                        <a:pt x="3526" y="159971"/>
                        <a:pt x="0" y="143397"/>
                        <a:pt x="0" y="126000"/>
                      </a:cubicBezTo>
                      <a:cubicBezTo>
                        <a:pt x="0" y="56412"/>
                        <a:pt x="56412" y="0"/>
                        <a:pt x="126000" y="0"/>
                      </a:cubicBezTo>
                      <a:close/>
                    </a:path>
                  </a:pathLst>
                </a:custGeom>
                <a:solidFill>
                  <a:srgbClr val="E9E9E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7" name="Isosceles Triangle 1036">
                  <a:extLst>
                    <a:ext uri="{FF2B5EF4-FFF2-40B4-BE49-F238E27FC236}">
                      <a16:creationId xmlns:a16="http://schemas.microsoft.com/office/drawing/2014/main" id="{25776D1B-2D03-E23B-57F6-3C043D9586BC}"/>
                    </a:ext>
                  </a:extLst>
                </p:cNvPr>
                <p:cNvSpPr/>
                <p:nvPr/>
              </p:nvSpPr>
              <p:spPr>
                <a:xfrm>
                  <a:off x="305263" y="3972909"/>
                  <a:ext cx="90000" cy="45719"/>
                </a:xfrm>
                <a:prstGeom prst="triangle">
                  <a:avLst/>
                </a:prstGeom>
                <a:solidFill>
                  <a:srgbClr val="F6952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1034" name="TextBox 18">
                <a:extLst>
                  <a:ext uri="{FF2B5EF4-FFF2-40B4-BE49-F238E27FC236}">
                    <a16:creationId xmlns:a16="http://schemas.microsoft.com/office/drawing/2014/main" id="{FF565636-4231-AE4A-8C88-7E1166B3BA50}"/>
                  </a:ext>
                </a:extLst>
              </p:cNvPr>
              <p:cNvSpPr txBox="1"/>
              <p:nvPr/>
            </p:nvSpPr>
            <p:spPr>
              <a:xfrm>
                <a:off x="87929" y="4258699"/>
                <a:ext cx="514638" cy="113854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 anchorCtr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sr-Latn-RS" sz="600" b="1">
                    <a:latin typeface="Bahnschrift" panose="020B0502040204020203" pitchFamily="34" charset="0"/>
                  </a:rPr>
                  <a:t>HIGH</a:t>
                </a:r>
                <a:endParaRPr lang="en-GB" sz="600" b="1"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1178" name="TextBox 1177">
              <a:extLst>
                <a:ext uri="{FF2B5EF4-FFF2-40B4-BE49-F238E27FC236}">
                  <a16:creationId xmlns:a16="http://schemas.microsoft.com/office/drawing/2014/main" id="{A8187B6C-042C-AAE9-5509-14CF31AFD82F}"/>
                </a:ext>
              </a:extLst>
            </p:cNvPr>
            <p:cNvSpPr txBox="1"/>
            <p:nvPr/>
          </p:nvSpPr>
          <p:spPr>
            <a:xfrm>
              <a:off x="1346969" y="6386014"/>
              <a:ext cx="103504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r-Latn-RS" sz="1100" b="1">
                  <a:latin typeface="Bahnschrift" panose="020B0502040204020203" pitchFamily="34" charset="0"/>
                </a:rPr>
                <a:t>HIGH:</a:t>
              </a:r>
              <a:endParaRPr lang="en-GB" sz="11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1189" name="Group 1188">
            <a:extLst>
              <a:ext uri="{FF2B5EF4-FFF2-40B4-BE49-F238E27FC236}">
                <a16:creationId xmlns:a16="http://schemas.microsoft.com/office/drawing/2014/main" id="{CFB01831-9E19-68ED-05DE-DD96B6525438}"/>
              </a:ext>
            </a:extLst>
          </p:cNvPr>
          <p:cNvGrpSpPr/>
          <p:nvPr/>
        </p:nvGrpSpPr>
        <p:grpSpPr>
          <a:xfrm>
            <a:off x="750924" y="6721882"/>
            <a:ext cx="1655470" cy="261610"/>
            <a:chOff x="750924" y="6803300"/>
            <a:chExt cx="1655470" cy="2616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96D3546-A052-443B-A51C-61CF352927F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0924" y="6808105"/>
              <a:ext cx="396001" cy="252000"/>
              <a:chOff x="36000" y="4314026"/>
              <a:chExt cx="699662" cy="443924"/>
            </a:xfrm>
          </p:grpSpPr>
          <p:grpSp>
            <p:nvGrpSpPr>
              <p:cNvPr id="1027" name="Group 1026">
                <a:extLst>
                  <a:ext uri="{FF2B5EF4-FFF2-40B4-BE49-F238E27FC236}">
                    <a16:creationId xmlns:a16="http://schemas.microsoft.com/office/drawing/2014/main" id="{B35F9D93-144F-EF4B-CDB9-C7A0957C379C}"/>
                  </a:ext>
                </a:extLst>
              </p:cNvPr>
              <p:cNvGrpSpPr/>
              <p:nvPr/>
            </p:nvGrpSpPr>
            <p:grpSpPr>
              <a:xfrm>
                <a:off x="175549" y="4314026"/>
                <a:ext cx="432000" cy="328911"/>
                <a:chOff x="175549" y="4314026"/>
                <a:chExt cx="432000" cy="328911"/>
              </a:xfrm>
            </p:grpSpPr>
            <p:sp>
              <p:nvSpPr>
                <p:cNvPr id="1030" name="Freeform: Shape 1029">
                  <a:extLst>
                    <a:ext uri="{FF2B5EF4-FFF2-40B4-BE49-F238E27FC236}">
                      <a16:creationId xmlns:a16="http://schemas.microsoft.com/office/drawing/2014/main" id="{6CB843E9-12DA-06D4-9247-4D4E0C886357}"/>
                    </a:ext>
                  </a:extLst>
                </p:cNvPr>
                <p:cNvSpPr/>
                <p:nvPr/>
              </p:nvSpPr>
              <p:spPr>
                <a:xfrm>
                  <a:off x="175549" y="4314026"/>
                  <a:ext cx="432000" cy="328911"/>
                </a:xfrm>
                <a:custGeom>
                  <a:avLst/>
                  <a:gdLst>
                    <a:gd name="connsiteX0" fmla="*/ 216000 w 432000"/>
                    <a:gd name="connsiteY0" fmla="*/ 0 h 328911"/>
                    <a:gd name="connsiteX1" fmla="*/ 432000 w 432000"/>
                    <a:gd name="connsiteY1" fmla="*/ 216000 h 328911"/>
                    <a:gd name="connsiteX2" fmla="*/ 415026 w 432000"/>
                    <a:gd name="connsiteY2" fmla="*/ 300077 h 328911"/>
                    <a:gd name="connsiteX3" fmla="*/ 395586 w 432000"/>
                    <a:gd name="connsiteY3" fmla="*/ 328911 h 328911"/>
                    <a:gd name="connsiteX4" fmla="*/ 361303 w 432000"/>
                    <a:gd name="connsiteY4" fmla="*/ 307356 h 328911"/>
                    <a:gd name="connsiteX5" fmla="*/ 377032 w 432000"/>
                    <a:gd name="connsiteY5" fmla="*/ 284027 h 328911"/>
                    <a:gd name="connsiteX6" fmla="*/ 390766 w 432000"/>
                    <a:gd name="connsiteY6" fmla="*/ 216000 h 328911"/>
                    <a:gd name="connsiteX7" fmla="*/ 216000 w 432000"/>
                    <a:gd name="connsiteY7" fmla="*/ 41234 h 328911"/>
                    <a:gd name="connsiteX8" fmla="*/ 41234 w 432000"/>
                    <a:gd name="connsiteY8" fmla="*/ 216000 h 328911"/>
                    <a:gd name="connsiteX9" fmla="*/ 54968 w 432000"/>
                    <a:gd name="connsiteY9" fmla="*/ 284027 h 328911"/>
                    <a:gd name="connsiteX10" fmla="*/ 70697 w 432000"/>
                    <a:gd name="connsiteY10" fmla="*/ 307356 h 328911"/>
                    <a:gd name="connsiteX11" fmla="*/ 36414 w 432000"/>
                    <a:gd name="connsiteY11" fmla="*/ 328911 h 328911"/>
                    <a:gd name="connsiteX12" fmla="*/ 16974 w 432000"/>
                    <a:gd name="connsiteY12" fmla="*/ 300077 h 328911"/>
                    <a:gd name="connsiteX13" fmla="*/ 0 w 432000"/>
                    <a:gd name="connsiteY13" fmla="*/ 216000 h 328911"/>
                    <a:gd name="connsiteX14" fmla="*/ 216000 w 432000"/>
                    <a:gd name="connsiteY14" fmla="*/ 0 h 328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2000" h="328911">
                      <a:moveTo>
                        <a:pt x="216000" y="0"/>
                      </a:moveTo>
                      <a:cubicBezTo>
                        <a:pt x="335294" y="0"/>
                        <a:pt x="432000" y="96706"/>
                        <a:pt x="432000" y="216000"/>
                      </a:cubicBezTo>
                      <a:cubicBezTo>
                        <a:pt x="432000" y="245824"/>
                        <a:pt x="425956" y="274235"/>
                        <a:pt x="415026" y="300077"/>
                      </a:cubicBezTo>
                      <a:lnTo>
                        <a:pt x="395586" y="328911"/>
                      </a:lnTo>
                      <a:lnTo>
                        <a:pt x="361303" y="307356"/>
                      </a:lnTo>
                      <a:lnTo>
                        <a:pt x="377032" y="284027"/>
                      </a:lnTo>
                      <a:cubicBezTo>
                        <a:pt x="385876" y="263118"/>
                        <a:pt x="390766" y="240130"/>
                        <a:pt x="390766" y="216000"/>
                      </a:cubicBezTo>
                      <a:cubicBezTo>
                        <a:pt x="390766" y="119479"/>
                        <a:pt x="312521" y="41234"/>
                        <a:pt x="216000" y="41234"/>
                      </a:cubicBezTo>
                      <a:cubicBezTo>
                        <a:pt x="119479" y="41234"/>
                        <a:pt x="41234" y="119479"/>
                        <a:pt x="41234" y="216000"/>
                      </a:cubicBezTo>
                      <a:cubicBezTo>
                        <a:pt x="41234" y="240130"/>
                        <a:pt x="46124" y="263118"/>
                        <a:pt x="54968" y="284027"/>
                      </a:cubicBezTo>
                      <a:lnTo>
                        <a:pt x="70697" y="307356"/>
                      </a:lnTo>
                      <a:lnTo>
                        <a:pt x="36414" y="328911"/>
                      </a:lnTo>
                      <a:lnTo>
                        <a:pt x="16974" y="300077"/>
                      </a:lnTo>
                      <a:cubicBezTo>
                        <a:pt x="6044" y="274235"/>
                        <a:pt x="0" y="245824"/>
                        <a:pt x="0" y="216000"/>
                      </a:cubicBezTo>
                      <a:cubicBezTo>
                        <a:pt x="0" y="96706"/>
                        <a:pt x="96706" y="0"/>
                        <a:pt x="216000" y="0"/>
                      </a:cubicBezTo>
                      <a:close/>
                    </a:path>
                  </a:pathLst>
                </a:custGeom>
                <a:solidFill>
                  <a:srgbClr val="F05A28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1" name="Freeform: Shape 1030">
                  <a:extLst>
                    <a:ext uri="{FF2B5EF4-FFF2-40B4-BE49-F238E27FC236}">
                      <a16:creationId xmlns:a16="http://schemas.microsoft.com/office/drawing/2014/main" id="{582D2623-FDE3-DB5C-0A1D-08C382D34D70}"/>
                    </a:ext>
                  </a:extLst>
                </p:cNvPr>
                <p:cNvSpPr/>
                <p:nvPr/>
              </p:nvSpPr>
              <p:spPr>
                <a:xfrm>
                  <a:off x="265549" y="4404026"/>
                  <a:ext cx="252000" cy="191865"/>
                </a:xfrm>
                <a:custGeom>
                  <a:avLst/>
                  <a:gdLst>
                    <a:gd name="connsiteX0" fmla="*/ 126000 w 252000"/>
                    <a:gd name="connsiteY0" fmla="*/ 0 h 191865"/>
                    <a:gd name="connsiteX1" fmla="*/ 252000 w 252000"/>
                    <a:gd name="connsiteY1" fmla="*/ 126000 h 191865"/>
                    <a:gd name="connsiteX2" fmla="*/ 242098 w 252000"/>
                    <a:gd name="connsiteY2" fmla="*/ 175045 h 191865"/>
                    <a:gd name="connsiteX3" fmla="*/ 230758 w 252000"/>
                    <a:gd name="connsiteY3" fmla="*/ 191865 h 191865"/>
                    <a:gd name="connsiteX4" fmla="*/ 216928 w 252000"/>
                    <a:gd name="connsiteY4" fmla="*/ 183169 h 191865"/>
                    <a:gd name="connsiteX5" fmla="*/ 226771 w 252000"/>
                    <a:gd name="connsiteY5" fmla="*/ 168570 h 191865"/>
                    <a:gd name="connsiteX6" fmla="*/ 235365 w 252000"/>
                    <a:gd name="connsiteY6" fmla="*/ 126000 h 191865"/>
                    <a:gd name="connsiteX7" fmla="*/ 126000 w 252000"/>
                    <a:gd name="connsiteY7" fmla="*/ 16635 h 191865"/>
                    <a:gd name="connsiteX8" fmla="*/ 16635 w 252000"/>
                    <a:gd name="connsiteY8" fmla="*/ 126000 h 191865"/>
                    <a:gd name="connsiteX9" fmla="*/ 25230 w 252000"/>
                    <a:gd name="connsiteY9" fmla="*/ 168570 h 191865"/>
                    <a:gd name="connsiteX10" fmla="*/ 35072 w 252000"/>
                    <a:gd name="connsiteY10" fmla="*/ 183169 h 191865"/>
                    <a:gd name="connsiteX11" fmla="*/ 21242 w 252000"/>
                    <a:gd name="connsiteY11" fmla="*/ 191865 h 191865"/>
                    <a:gd name="connsiteX12" fmla="*/ 9902 w 252000"/>
                    <a:gd name="connsiteY12" fmla="*/ 175045 h 191865"/>
                    <a:gd name="connsiteX13" fmla="*/ 0 w 252000"/>
                    <a:gd name="connsiteY13" fmla="*/ 126000 h 191865"/>
                    <a:gd name="connsiteX14" fmla="*/ 126000 w 252000"/>
                    <a:gd name="connsiteY14" fmla="*/ 0 h 191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2000" h="191865">
                      <a:moveTo>
                        <a:pt x="126000" y="0"/>
                      </a:moveTo>
                      <a:cubicBezTo>
                        <a:pt x="195588" y="0"/>
                        <a:pt x="252000" y="56412"/>
                        <a:pt x="252000" y="126000"/>
                      </a:cubicBezTo>
                      <a:cubicBezTo>
                        <a:pt x="252000" y="143397"/>
                        <a:pt x="248474" y="159971"/>
                        <a:pt x="242098" y="175045"/>
                      </a:cubicBezTo>
                      <a:lnTo>
                        <a:pt x="230758" y="191865"/>
                      </a:lnTo>
                      <a:lnTo>
                        <a:pt x="216928" y="183169"/>
                      </a:lnTo>
                      <a:lnTo>
                        <a:pt x="226771" y="168570"/>
                      </a:lnTo>
                      <a:cubicBezTo>
                        <a:pt x="232305" y="155486"/>
                        <a:pt x="235365" y="141100"/>
                        <a:pt x="235365" y="126000"/>
                      </a:cubicBezTo>
                      <a:cubicBezTo>
                        <a:pt x="235365" y="65599"/>
                        <a:pt x="186401" y="16635"/>
                        <a:pt x="126000" y="16635"/>
                      </a:cubicBezTo>
                      <a:cubicBezTo>
                        <a:pt x="65599" y="16635"/>
                        <a:pt x="16635" y="65599"/>
                        <a:pt x="16635" y="126000"/>
                      </a:cubicBezTo>
                      <a:cubicBezTo>
                        <a:pt x="16635" y="141100"/>
                        <a:pt x="19695" y="155486"/>
                        <a:pt x="25230" y="168570"/>
                      </a:cubicBezTo>
                      <a:lnTo>
                        <a:pt x="35072" y="183169"/>
                      </a:lnTo>
                      <a:lnTo>
                        <a:pt x="21242" y="191865"/>
                      </a:lnTo>
                      <a:lnTo>
                        <a:pt x="9902" y="175045"/>
                      </a:lnTo>
                      <a:cubicBezTo>
                        <a:pt x="3526" y="159971"/>
                        <a:pt x="0" y="143397"/>
                        <a:pt x="0" y="126000"/>
                      </a:cubicBezTo>
                      <a:cubicBezTo>
                        <a:pt x="0" y="56412"/>
                        <a:pt x="56412" y="0"/>
                        <a:pt x="126000" y="0"/>
                      </a:cubicBezTo>
                      <a:close/>
                    </a:path>
                  </a:pathLst>
                </a:custGeom>
                <a:solidFill>
                  <a:srgbClr val="E9E9E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2" name="Isosceles Triangle 1031">
                  <a:extLst>
                    <a:ext uri="{FF2B5EF4-FFF2-40B4-BE49-F238E27FC236}">
                      <a16:creationId xmlns:a16="http://schemas.microsoft.com/office/drawing/2014/main" id="{38A3D040-7AF6-7BDC-FEA8-F4BD91DBD020}"/>
                    </a:ext>
                  </a:extLst>
                </p:cNvPr>
                <p:cNvSpPr/>
                <p:nvPr/>
              </p:nvSpPr>
              <p:spPr>
                <a:xfrm rot="3216981">
                  <a:off x="466116" y="4420446"/>
                  <a:ext cx="89568" cy="45940"/>
                </a:xfrm>
                <a:prstGeom prst="triangle">
                  <a:avLst/>
                </a:prstGeom>
                <a:solidFill>
                  <a:srgbClr val="F05A28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1029" name="TextBox 18">
                <a:extLst>
                  <a:ext uri="{FF2B5EF4-FFF2-40B4-BE49-F238E27FC236}">
                    <a16:creationId xmlns:a16="http://schemas.microsoft.com/office/drawing/2014/main" id="{B5E20887-FE8B-5F0D-3907-5AB92D3F4081}"/>
                  </a:ext>
                </a:extLst>
              </p:cNvPr>
              <p:cNvSpPr txBox="1"/>
              <p:nvPr/>
            </p:nvSpPr>
            <p:spPr>
              <a:xfrm>
                <a:off x="36000" y="4644096"/>
                <a:ext cx="699662" cy="113854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 anchorCtr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sr-Latn-RS" sz="600" b="1">
                    <a:latin typeface="Bahnschrift" panose="020B0502040204020203" pitchFamily="34" charset="0"/>
                  </a:rPr>
                  <a:t>CRITICAL</a:t>
                </a:r>
                <a:endParaRPr lang="en-GB" sz="600" b="1"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1179" name="TextBox 1178">
              <a:extLst>
                <a:ext uri="{FF2B5EF4-FFF2-40B4-BE49-F238E27FC236}">
                  <a16:creationId xmlns:a16="http://schemas.microsoft.com/office/drawing/2014/main" id="{F6050C57-047D-3D99-7AB9-6126FC92255B}"/>
                </a:ext>
              </a:extLst>
            </p:cNvPr>
            <p:cNvSpPr txBox="1"/>
            <p:nvPr/>
          </p:nvSpPr>
          <p:spPr>
            <a:xfrm>
              <a:off x="1371353" y="6803300"/>
              <a:ext cx="103504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r-Latn-RS" sz="1100" b="1">
                  <a:latin typeface="Bahnschrift" panose="020B0502040204020203" pitchFamily="34" charset="0"/>
                </a:rPr>
                <a:t>CRITICAL:</a:t>
              </a:r>
              <a:endParaRPr lang="en-GB" sz="11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1190" name="Group 1189">
            <a:extLst>
              <a:ext uri="{FF2B5EF4-FFF2-40B4-BE49-F238E27FC236}">
                <a16:creationId xmlns:a16="http://schemas.microsoft.com/office/drawing/2014/main" id="{23A28597-A943-9527-21FC-35F3E17E697C}"/>
              </a:ext>
            </a:extLst>
          </p:cNvPr>
          <p:cNvGrpSpPr/>
          <p:nvPr/>
        </p:nvGrpSpPr>
        <p:grpSpPr>
          <a:xfrm>
            <a:off x="732924" y="7124269"/>
            <a:ext cx="1649086" cy="261610"/>
            <a:chOff x="732924" y="7215709"/>
            <a:chExt cx="1649086" cy="26161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E276B1A-1409-4B40-BC7F-3AF3A13C80B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32924" y="7220514"/>
              <a:ext cx="432001" cy="252000"/>
              <a:chOff x="18000" y="4699422"/>
              <a:chExt cx="763268" cy="443924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3AEE575A-04D5-2BE6-0FE7-AA07871D0DA6}"/>
                  </a:ext>
                </a:extLst>
              </p:cNvPr>
              <p:cNvGrpSpPr/>
              <p:nvPr/>
            </p:nvGrpSpPr>
            <p:grpSpPr>
              <a:xfrm>
                <a:off x="188620" y="4699422"/>
                <a:ext cx="432000" cy="328911"/>
                <a:chOff x="188620" y="4699422"/>
                <a:chExt cx="432000" cy="328911"/>
              </a:xfrm>
            </p:grpSpPr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BFE4D67D-5F0E-4C65-7303-6890C622864A}"/>
                    </a:ext>
                  </a:extLst>
                </p:cNvPr>
                <p:cNvSpPr/>
                <p:nvPr/>
              </p:nvSpPr>
              <p:spPr>
                <a:xfrm>
                  <a:off x="188620" y="4699422"/>
                  <a:ext cx="432000" cy="328911"/>
                </a:xfrm>
                <a:custGeom>
                  <a:avLst/>
                  <a:gdLst>
                    <a:gd name="connsiteX0" fmla="*/ 216000 w 432000"/>
                    <a:gd name="connsiteY0" fmla="*/ 0 h 328911"/>
                    <a:gd name="connsiteX1" fmla="*/ 432000 w 432000"/>
                    <a:gd name="connsiteY1" fmla="*/ 216000 h 328911"/>
                    <a:gd name="connsiteX2" fmla="*/ 415026 w 432000"/>
                    <a:gd name="connsiteY2" fmla="*/ 300077 h 328911"/>
                    <a:gd name="connsiteX3" fmla="*/ 395586 w 432000"/>
                    <a:gd name="connsiteY3" fmla="*/ 328911 h 328911"/>
                    <a:gd name="connsiteX4" fmla="*/ 361303 w 432000"/>
                    <a:gd name="connsiteY4" fmla="*/ 307356 h 328911"/>
                    <a:gd name="connsiteX5" fmla="*/ 377032 w 432000"/>
                    <a:gd name="connsiteY5" fmla="*/ 284027 h 328911"/>
                    <a:gd name="connsiteX6" fmla="*/ 390766 w 432000"/>
                    <a:gd name="connsiteY6" fmla="*/ 216000 h 328911"/>
                    <a:gd name="connsiteX7" fmla="*/ 216000 w 432000"/>
                    <a:gd name="connsiteY7" fmla="*/ 41234 h 328911"/>
                    <a:gd name="connsiteX8" fmla="*/ 41234 w 432000"/>
                    <a:gd name="connsiteY8" fmla="*/ 216000 h 328911"/>
                    <a:gd name="connsiteX9" fmla="*/ 54968 w 432000"/>
                    <a:gd name="connsiteY9" fmla="*/ 284027 h 328911"/>
                    <a:gd name="connsiteX10" fmla="*/ 70697 w 432000"/>
                    <a:gd name="connsiteY10" fmla="*/ 307356 h 328911"/>
                    <a:gd name="connsiteX11" fmla="*/ 36414 w 432000"/>
                    <a:gd name="connsiteY11" fmla="*/ 328911 h 328911"/>
                    <a:gd name="connsiteX12" fmla="*/ 16974 w 432000"/>
                    <a:gd name="connsiteY12" fmla="*/ 300077 h 328911"/>
                    <a:gd name="connsiteX13" fmla="*/ 0 w 432000"/>
                    <a:gd name="connsiteY13" fmla="*/ 216000 h 328911"/>
                    <a:gd name="connsiteX14" fmla="*/ 216000 w 432000"/>
                    <a:gd name="connsiteY14" fmla="*/ 0 h 328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2000" h="328911">
                      <a:moveTo>
                        <a:pt x="216000" y="0"/>
                      </a:moveTo>
                      <a:cubicBezTo>
                        <a:pt x="335294" y="0"/>
                        <a:pt x="432000" y="96706"/>
                        <a:pt x="432000" y="216000"/>
                      </a:cubicBezTo>
                      <a:cubicBezTo>
                        <a:pt x="432000" y="245824"/>
                        <a:pt x="425956" y="274235"/>
                        <a:pt x="415026" y="300077"/>
                      </a:cubicBezTo>
                      <a:lnTo>
                        <a:pt x="395586" y="328911"/>
                      </a:lnTo>
                      <a:lnTo>
                        <a:pt x="361303" y="307356"/>
                      </a:lnTo>
                      <a:lnTo>
                        <a:pt x="377032" y="284027"/>
                      </a:lnTo>
                      <a:cubicBezTo>
                        <a:pt x="385876" y="263118"/>
                        <a:pt x="390766" y="240130"/>
                        <a:pt x="390766" y="216000"/>
                      </a:cubicBezTo>
                      <a:cubicBezTo>
                        <a:pt x="390766" y="119479"/>
                        <a:pt x="312521" y="41234"/>
                        <a:pt x="216000" y="41234"/>
                      </a:cubicBezTo>
                      <a:cubicBezTo>
                        <a:pt x="119479" y="41234"/>
                        <a:pt x="41234" y="119479"/>
                        <a:pt x="41234" y="216000"/>
                      </a:cubicBezTo>
                      <a:cubicBezTo>
                        <a:pt x="41234" y="240130"/>
                        <a:pt x="46124" y="263118"/>
                        <a:pt x="54968" y="284027"/>
                      </a:cubicBezTo>
                      <a:lnTo>
                        <a:pt x="70697" y="307356"/>
                      </a:lnTo>
                      <a:lnTo>
                        <a:pt x="36414" y="328911"/>
                      </a:lnTo>
                      <a:lnTo>
                        <a:pt x="16974" y="300077"/>
                      </a:lnTo>
                      <a:cubicBezTo>
                        <a:pt x="6044" y="274235"/>
                        <a:pt x="0" y="245824"/>
                        <a:pt x="0" y="216000"/>
                      </a:cubicBezTo>
                      <a:cubicBezTo>
                        <a:pt x="0" y="96706"/>
                        <a:pt x="96706" y="0"/>
                        <a:pt x="216000" y="0"/>
                      </a:cubicBezTo>
                      <a:close/>
                    </a:path>
                  </a:pathLst>
                </a:custGeom>
                <a:solidFill>
                  <a:srgbClr val="D4140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4" name="Freeform: Shape 1023">
                  <a:extLst>
                    <a:ext uri="{FF2B5EF4-FFF2-40B4-BE49-F238E27FC236}">
                      <a16:creationId xmlns:a16="http://schemas.microsoft.com/office/drawing/2014/main" id="{A2BCEC0A-A6F4-0D68-DBED-8FAFE5C53274}"/>
                    </a:ext>
                  </a:extLst>
                </p:cNvPr>
                <p:cNvSpPr/>
                <p:nvPr/>
              </p:nvSpPr>
              <p:spPr>
                <a:xfrm>
                  <a:off x="278620" y="4789422"/>
                  <a:ext cx="252000" cy="191865"/>
                </a:xfrm>
                <a:custGeom>
                  <a:avLst/>
                  <a:gdLst>
                    <a:gd name="connsiteX0" fmla="*/ 126000 w 252000"/>
                    <a:gd name="connsiteY0" fmla="*/ 0 h 191865"/>
                    <a:gd name="connsiteX1" fmla="*/ 252000 w 252000"/>
                    <a:gd name="connsiteY1" fmla="*/ 126000 h 191865"/>
                    <a:gd name="connsiteX2" fmla="*/ 242098 w 252000"/>
                    <a:gd name="connsiteY2" fmla="*/ 175045 h 191865"/>
                    <a:gd name="connsiteX3" fmla="*/ 230758 w 252000"/>
                    <a:gd name="connsiteY3" fmla="*/ 191865 h 191865"/>
                    <a:gd name="connsiteX4" fmla="*/ 216928 w 252000"/>
                    <a:gd name="connsiteY4" fmla="*/ 183169 h 191865"/>
                    <a:gd name="connsiteX5" fmla="*/ 226771 w 252000"/>
                    <a:gd name="connsiteY5" fmla="*/ 168570 h 191865"/>
                    <a:gd name="connsiteX6" fmla="*/ 235365 w 252000"/>
                    <a:gd name="connsiteY6" fmla="*/ 126000 h 191865"/>
                    <a:gd name="connsiteX7" fmla="*/ 126000 w 252000"/>
                    <a:gd name="connsiteY7" fmla="*/ 16635 h 191865"/>
                    <a:gd name="connsiteX8" fmla="*/ 16635 w 252000"/>
                    <a:gd name="connsiteY8" fmla="*/ 126000 h 191865"/>
                    <a:gd name="connsiteX9" fmla="*/ 25230 w 252000"/>
                    <a:gd name="connsiteY9" fmla="*/ 168570 h 191865"/>
                    <a:gd name="connsiteX10" fmla="*/ 35072 w 252000"/>
                    <a:gd name="connsiteY10" fmla="*/ 183169 h 191865"/>
                    <a:gd name="connsiteX11" fmla="*/ 21242 w 252000"/>
                    <a:gd name="connsiteY11" fmla="*/ 191865 h 191865"/>
                    <a:gd name="connsiteX12" fmla="*/ 9902 w 252000"/>
                    <a:gd name="connsiteY12" fmla="*/ 175045 h 191865"/>
                    <a:gd name="connsiteX13" fmla="*/ 0 w 252000"/>
                    <a:gd name="connsiteY13" fmla="*/ 126000 h 191865"/>
                    <a:gd name="connsiteX14" fmla="*/ 126000 w 252000"/>
                    <a:gd name="connsiteY14" fmla="*/ 0 h 191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2000" h="191865">
                      <a:moveTo>
                        <a:pt x="126000" y="0"/>
                      </a:moveTo>
                      <a:cubicBezTo>
                        <a:pt x="195588" y="0"/>
                        <a:pt x="252000" y="56412"/>
                        <a:pt x="252000" y="126000"/>
                      </a:cubicBezTo>
                      <a:cubicBezTo>
                        <a:pt x="252000" y="143397"/>
                        <a:pt x="248474" y="159971"/>
                        <a:pt x="242098" y="175045"/>
                      </a:cubicBezTo>
                      <a:lnTo>
                        <a:pt x="230758" y="191865"/>
                      </a:lnTo>
                      <a:lnTo>
                        <a:pt x="216928" y="183169"/>
                      </a:lnTo>
                      <a:lnTo>
                        <a:pt x="226771" y="168570"/>
                      </a:lnTo>
                      <a:cubicBezTo>
                        <a:pt x="232305" y="155486"/>
                        <a:pt x="235365" y="141100"/>
                        <a:pt x="235365" y="126000"/>
                      </a:cubicBezTo>
                      <a:cubicBezTo>
                        <a:pt x="235365" y="65599"/>
                        <a:pt x="186401" y="16635"/>
                        <a:pt x="126000" y="16635"/>
                      </a:cubicBezTo>
                      <a:cubicBezTo>
                        <a:pt x="65599" y="16635"/>
                        <a:pt x="16635" y="65599"/>
                        <a:pt x="16635" y="126000"/>
                      </a:cubicBezTo>
                      <a:cubicBezTo>
                        <a:pt x="16635" y="141100"/>
                        <a:pt x="19695" y="155486"/>
                        <a:pt x="25230" y="168570"/>
                      </a:cubicBezTo>
                      <a:lnTo>
                        <a:pt x="35072" y="183169"/>
                      </a:lnTo>
                      <a:lnTo>
                        <a:pt x="21242" y="191865"/>
                      </a:lnTo>
                      <a:lnTo>
                        <a:pt x="9902" y="175045"/>
                      </a:lnTo>
                      <a:cubicBezTo>
                        <a:pt x="3526" y="159971"/>
                        <a:pt x="0" y="143397"/>
                        <a:pt x="0" y="126000"/>
                      </a:cubicBezTo>
                      <a:cubicBezTo>
                        <a:pt x="0" y="56412"/>
                        <a:pt x="56412" y="0"/>
                        <a:pt x="126000" y="0"/>
                      </a:cubicBezTo>
                      <a:close/>
                    </a:path>
                  </a:pathLst>
                </a:custGeom>
                <a:solidFill>
                  <a:srgbClr val="E9E9E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5" name="Isosceles Triangle 1024">
                  <a:extLst>
                    <a:ext uri="{FF2B5EF4-FFF2-40B4-BE49-F238E27FC236}">
                      <a16:creationId xmlns:a16="http://schemas.microsoft.com/office/drawing/2014/main" id="{B8AA812C-4B52-D3F2-B392-8A7902ECCC4C}"/>
                    </a:ext>
                  </a:extLst>
                </p:cNvPr>
                <p:cNvSpPr/>
                <p:nvPr/>
              </p:nvSpPr>
              <p:spPr>
                <a:xfrm rot="6523783">
                  <a:off x="503740" y="4932331"/>
                  <a:ext cx="89568" cy="45940"/>
                </a:xfrm>
                <a:prstGeom prst="triangle">
                  <a:avLst/>
                </a:prstGeom>
                <a:solidFill>
                  <a:srgbClr val="D4140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/>
                </a:p>
              </p:txBody>
            </p:sp>
          </p:grpSp>
          <p:sp>
            <p:nvSpPr>
              <p:cNvPr id="62" name="TextBox 18">
                <a:extLst>
                  <a:ext uri="{FF2B5EF4-FFF2-40B4-BE49-F238E27FC236}">
                    <a16:creationId xmlns:a16="http://schemas.microsoft.com/office/drawing/2014/main" id="{FA0A47E6-C0B0-35FF-1C63-DFC5CCCC4A22}"/>
                  </a:ext>
                </a:extLst>
              </p:cNvPr>
              <p:cNvSpPr txBox="1"/>
              <p:nvPr/>
            </p:nvSpPr>
            <p:spPr>
              <a:xfrm>
                <a:off x="18000" y="5029492"/>
                <a:ext cx="763268" cy="113854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 anchorCtr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sr-Latn-RS" sz="600" b="1">
                    <a:latin typeface="Bahnschrift" panose="020B0502040204020203" pitchFamily="34" charset="0"/>
                  </a:rPr>
                  <a:t>EXTREME</a:t>
                </a:r>
                <a:endParaRPr lang="en-GB" sz="600" b="1">
                  <a:latin typeface="Bahnschrift" panose="020B0502040204020203" pitchFamily="34" charset="0"/>
                </a:endParaRPr>
              </a:p>
            </p:txBody>
          </p:sp>
        </p:grpSp>
        <p:sp>
          <p:nvSpPr>
            <p:cNvPr id="1180" name="TextBox 1179">
              <a:extLst>
                <a:ext uri="{FF2B5EF4-FFF2-40B4-BE49-F238E27FC236}">
                  <a16:creationId xmlns:a16="http://schemas.microsoft.com/office/drawing/2014/main" id="{548BC2BD-9D01-0C0F-309F-81C09A56692B}"/>
                </a:ext>
              </a:extLst>
            </p:cNvPr>
            <p:cNvSpPr txBox="1"/>
            <p:nvPr/>
          </p:nvSpPr>
          <p:spPr>
            <a:xfrm>
              <a:off x="1346969" y="7215709"/>
              <a:ext cx="103504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r-Latn-RS" sz="1100" b="1">
                  <a:latin typeface="Bahnschrift" panose="020B0502040204020203" pitchFamily="34" charset="0"/>
                </a:rPr>
                <a:t>EXTREME:</a:t>
              </a:r>
              <a:endParaRPr lang="en-GB" sz="1100" b="1">
                <a:latin typeface="Bahnschrift" panose="020B0502040204020203" pitchFamily="34" charset="0"/>
              </a:endParaRPr>
            </a:p>
          </p:txBody>
        </p:sp>
      </p:grpSp>
      <p:sp>
        <p:nvSpPr>
          <p:cNvPr id="1182" name="TextBox 1181">
            <a:extLst>
              <a:ext uri="{FF2B5EF4-FFF2-40B4-BE49-F238E27FC236}">
                <a16:creationId xmlns:a16="http://schemas.microsoft.com/office/drawing/2014/main" id="{3C32CED2-9393-2387-656C-8B87CB9864FE}"/>
              </a:ext>
            </a:extLst>
          </p:cNvPr>
          <p:cNvSpPr txBox="1"/>
          <p:nvPr/>
        </p:nvSpPr>
        <p:spPr>
          <a:xfrm>
            <a:off x="598679" y="186375"/>
            <a:ext cx="56616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>
                <a:latin typeface="Bahnschrift" panose="020B0502040204020203" pitchFamily="34" charset="0"/>
              </a:rPr>
              <a:t>RISK SEVERITY </a:t>
            </a:r>
            <a:r>
              <a:rPr lang="en-GB" sz="3600" b="1">
                <a:solidFill>
                  <a:srgbClr val="92D050"/>
                </a:solidFill>
                <a:latin typeface="Bahnschrift" panose="020B0502040204020203" pitchFamily="34" charset="0"/>
              </a:rPr>
              <a:t>MATRIX</a:t>
            </a:r>
          </a:p>
        </p:txBody>
      </p:sp>
      <p:sp>
        <p:nvSpPr>
          <p:cNvPr id="1192" name="TextBox 1191">
            <a:extLst>
              <a:ext uri="{FF2B5EF4-FFF2-40B4-BE49-F238E27FC236}">
                <a16:creationId xmlns:a16="http://schemas.microsoft.com/office/drawing/2014/main" id="{A2F41859-ED3A-5346-CC6E-03639B9CA6F7}"/>
              </a:ext>
            </a:extLst>
          </p:cNvPr>
          <p:cNvSpPr txBox="1"/>
          <p:nvPr/>
        </p:nvSpPr>
        <p:spPr>
          <a:xfrm>
            <a:off x="2266483" y="5510606"/>
            <a:ext cx="78528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>
                <a:latin typeface="Bahnschrift" panose="020B0502040204020203" pitchFamily="34" charset="0"/>
              </a:rPr>
              <a:t>This risk level is considered acceptable and requires no further action.</a:t>
            </a:r>
          </a:p>
        </p:txBody>
      </p:sp>
      <p:sp>
        <p:nvSpPr>
          <p:cNvPr id="1193" name="TextBox 1192">
            <a:extLst>
              <a:ext uri="{FF2B5EF4-FFF2-40B4-BE49-F238E27FC236}">
                <a16:creationId xmlns:a16="http://schemas.microsoft.com/office/drawing/2014/main" id="{74CA1DF0-24AD-6A12-C9E7-77B2B2645B58}"/>
              </a:ext>
            </a:extLst>
          </p:cNvPr>
          <p:cNvSpPr txBox="1"/>
          <p:nvPr/>
        </p:nvSpPr>
        <p:spPr>
          <a:xfrm>
            <a:off x="2266483" y="5910877"/>
            <a:ext cx="78528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>
                <a:latin typeface="Bahnschrift" panose="020B0502040204020203" pitchFamily="34" charset="0"/>
              </a:rPr>
              <a:t>In some cases, this risk level can be tolerable, but actions are recommended, as well as periodic review.</a:t>
            </a:r>
          </a:p>
        </p:txBody>
      </p:sp>
      <p:sp>
        <p:nvSpPr>
          <p:cNvPr id="1194" name="TextBox 1193">
            <a:extLst>
              <a:ext uri="{FF2B5EF4-FFF2-40B4-BE49-F238E27FC236}">
                <a16:creationId xmlns:a16="http://schemas.microsoft.com/office/drawing/2014/main" id="{0571CEF4-D77A-4BDB-08AF-1AF1C20A6215}"/>
              </a:ext>
            </a:extLst>
          </p:cNvPr>
          <p:cNvSpPr txBox="1"/>
          <p:nvPr/>
        </p:nvSpPr>
        <p:spPr>
          <a:xfrm>
            <a:off x="2266483" y="6311148"/>
            <a:ext cx="78528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>
                <a:latin typeface="Bahnschrift" panose="020B0502040204020203" pitchFamily="34" charset="0"/>
              </a:rPr>
              <a:t>Further action is required to reduce the risk level. Risk needs to be reviewed continuously.</a:t>
            </a:r>
          </a:p>
        </p:txBody>
      </p:sp>
      <p:sp>
        <p:nvSpPr>
          <p:cNvPr id="1195" name="TextBox 1194">
            <a:extLst>
              <a:ext uri="{FF2B5EF4-FFF2-40B4-BE49-F238E27FC236}">
                <a16:creationId xmlns:a16="http://schemas.microsoft.com/office/drawing/2014/main" id="{F5BC9F85-76CD-44F9-8711-6E258F0A4DB1}"/>
              </a:ext>
            </a:extLst>
          </p:cNvPr>
          <p:cNvSpPr txBox="1"/>
          <p:nvPr/>
        </p:nvSpPr>
        <p:spPr>
          <a:xfrm>
            <a:off x="2266483" y="6711419"/>
            <a:ext cx="78528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>
                <a:latin typeface="Bahnschrift" panose="020B0502040204020203" pitchFamily="34" charset="0"/>
              </a:rPr>
              <a:t>Unacceptable level of risk. Immediate action is needed to reduce the risk level.</a:t>
            </a:r>
          </a:p>
        </p:txBody>
      </p:sp>
      <p:sp>
        <p:nvSpPr>
          <p:cNvPr id="1196" name="TextBox 1195">
            <a:extLst>
              <a:ext uri="{FF2B5EF4-FFF2-40B4-BE49-F238E27FC236}">
                <a16:creationId xmlns:a16="http://schemas.microsoft.com/office/drawing/2014/main" id="{C421702E-BD08-E750-82EC-219983A78584}"/>
              </a:ext>
            </a:extLst>
          </p:cNvPr>
          <p:cNvSpPr txBox="1"/>
          <p:nvPr/>
        </p:nvSpPr>
        <p:spPr>
          <a:xfrm>
            <a:off x="2266483" y="7111690"/>
            <a:ext cx="78528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>
                <a:latin typeface="Bahnschrift" panose="020B0502040204020203" pitchFamily="34" charset="0"/>
              </a:rPr>
              <a:t>Unacceptable level of risk that requires urgent reaction with engaging all possible resources needed.</a:t>
            </a:r>
          </a:p>
        </p:txBody>
      </p:sp>
      <p:sp>
        <p:nvSpPr>
          <p:cNvPr id="1197" name="TextBox 84">
            <a:extLst>
              <a:ext uri="{FF2B5EF4-FFF2-40B4-BE49-F238E27FC236}">
                <a16:creationId xmlns:a16="http://schemas.microsoft.com/office/drawing/2014/main" id="{5C69983F-737E-9BF6-1E4E-F87926B5EDE8}"/>
              </a:ext>
            </a:extLst>
          </p:cNvPr>
          <p:cNvSpPr txBox="1"/>
          <p:nvPr/>
        </p:nvSpPr>
        <p:spPr>
          <a:xfrm>
            <a:off x="9286246" y="7260752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98" name="Picture 1197">
            <a:hlinkClick r:id="rId2"/>
            <a:extLst>
              <a:ext uri="{FF2B5EF4-FFF2-40B4-BE49-F238E27FC236}">
                <a16:creationId xmlns:a16="http://schemas.microsoft.com/office/drawing/2014/main" id="{A14A75B2-6670-1E6D-4AE5-5C963798797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287" y="154826"/>
            <a:ext cx="1440000" cy="31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1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</TotalTime>
  <Words>170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</cp:revision>
  <dcterms:created xsi:type="dcterms:W3CDTF">2023-11-25T19:04:17Z</dcterms:created>
  <dcterms:modified xsi:type="dcterms:W3CDTF">2023-11-25T19:31:29Z</dcterms:modified>
</cp:coreProperties>
</file>