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52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7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9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5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13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6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7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3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7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07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CEBB-308D-49E5-8283-E37AFFFCE9FE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769B6-BC4D-498F-B077-3AE11B128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6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8882322-5E29-C1AA-F007-A3CD79E3E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76294"/>
              </p:ext>
            </p:extLst>
          </p:nvPr>
        </p:nvGraphicFramePr>
        <p:xfrm>
          <a:off x="552997" y="1728468"/>
          <a:ext cx="9585818" cy="5251455"/>
        </p:xfrm>
        <a:graphic>
          <a:graphicData uri="http://schemas.openxmlformats.org/drawingml/2006/table">
            <a:tbl>
              <a:tblPr/>
              <a:tblGrid>
                <a:gridCol w="453148">
                  <a:extLst>
                    <a:ext uri="{9D8B030D-6E8A-4147-A177-3AD203B41FA5}">
                      <a16:colId xmlns:a16="http://schemas.microsoft.com/office/drawing/2014/main" val="4241988611"/>
                    </a:ext>
                  </a:extLst>
                </a:gridCol>
                <a:gridCol w="1411708">
                  <a:extLst>
                    <a:ext uri="{9D8B030D-6E8A-4147-A177-3AD203B41FA5}">
                      <a16:colId xmlns:a16="http://schemas.microsoft.com/office/drawing/2014/main" val="819018676"/>
                    </a:ext>
                  </a:extLst>
                </a:gridCol>
                <a:gridCol w="520962">
                  <a:extLst>
                    <a:ext uri="{9D8B030D-6E8A-4147-A177-3AD203B41FA5}">
                      <a16:colId xmlns:a16="http://schemas.microsoft.com/office/drawing/2014/main" val="270978622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397616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6164861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10087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98028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2936817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3449367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979512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297959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67478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06513736"/>
                    </a:ext>
                  </a:extLst>
                </a:gridCol>
              </a:tblGrid>
              <a:tr h="3752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IMPACT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A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496668"/>
                  </a:ext>
                </a:extLst>
              </a:tr>
              <a:tr h="3752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THREATS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OPPORTUNITIES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42337"/>
                  </a:ext>
                </a:extLst>
              </a:tr>
              <a:tr h="70261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PROBABILITY</a:t>
                      </a:r>
                    </a:p>
                  </a:txBody>
                  <a:tcPr marL="6994" marR="6994" marT="69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AA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Almost Certain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80-100%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0.90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0.09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0.36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0.54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0.72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0.72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0.54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0.36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0.09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38251"/>
                  </a:ext>
                </a:extLst>
              </a:tr>
              <a:tr h="7026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Likely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60-80%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0.70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0.07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0.42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0.56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0.56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0.42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0.07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61373"/>
                  </a:ext>
                </a:extLst>
              </a:tr>
              <a:tr h="7026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Possible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30-60%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0.45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0.045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0.09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0.27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0.36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0.36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0.27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0.09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0.045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71391"/>
                  </a:ext>
                </a:extLst>
              </a:tr>
              <a:tr h="7026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Unlikely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10-30%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0.02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0.16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0.16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0.08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375820"/>
                  </a:ext>
                </a:extLst>
              </a:tr>
              <a:tr h="7026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Very Unlikely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&lt;10%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0.05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0.005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0.01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0.03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0.04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0.04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0.03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0.01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0.005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79071"/>
                  </a:ext>
                </a:extLst>
              </a:tr>
              <a:tr h="3369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0.10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0.40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0.60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0.80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0.80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0.60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0.40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0.20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0.10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35360"/>
                  </a:ext>
                </a:extLst>
              </a:tr>
              <a:tr h="3369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&lt;2%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2-5%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5-10%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10-20%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&gt;20%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&gt;20%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10-20%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5-10%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2-5%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&lt;2%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39799"/>
                  </a:ext>
                </a:extLst>
              </a:tr>
              <a:tr h="3139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Budget Over Run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Additional Revenue</a:t>
                      </a:r>
                    </a:p>
                  </a:txBody>
                  <a:tcPr marL="6994" marR="6994" marT="6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95459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0975B7C-867B-FD38-778A-2F3A9F523714}"/>
              </a:ext>
            </a:extLst>
          </p:cNvPr>
          <p:cNvSpPr txBox="1"/>
          <p:nvPr/>
        </p:nvSpPr>
        <p:spPr>
          <a:xfrm>
            <a:off x="842847" y="323334"/>
            <a:ext cx="8981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>
                <a:latin typeface="Bahnschrift" panose="020B0502040204020203" pitchFamily="34" charset="0"/>
              </a:rPr>
              <a:t>RISK PROBABILITY AND IMPACT MATRIX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C9DDDA-A689-83A5-BC49-BA27E23C90BC}"/>
              </a:ext>
            </a:extLst>
          </p:cNvPr>
          <p:cNvSpPr txBox="1"/>
          <p:nvPr/>
        </p:nvSpPr>
        <p:spPr>
          <a:xfrm>
            <a:off x="609600" y="1010512"/>
            <a:ext cx="9447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>
                <a:latin typeface="Bahnschrift" panose="020B0502040204020203" pitchFamily="34" charset="0"/>
              </a:rPr>
              <a:t>Threats: </a:t>
            </a:r>
            <a:r>
              <a:rPr lang="en-GB" sz="800">
                <a:latin typeface="Bahnschrift" panose="020B0502040204020203" pitchFamily="34" charset="0"/>
              </a:rPr>
              <a:t>High-risk (RED boxes) are priority and need a hard-line response; Medium-risk (ORANGE boxes) are optional to initiate response; Low-risk (BLUE boxes) should be only monitored. </a:t>
            </a:r>
          </a:p>
          <a:p>
            <a:r>
              <a:rPr lang="en-GB" sz="800" b="1">
                <a:latin typeface="Bahnschrift" panose="020B0502040204020203" pitchFamily="34" charset="0"/>
              </a:rPr>
              <a:t>Opportunities: </a:t>
            </a:r>
            <a:r>
              <a:rPr lang="en-GB" sz="800">
                <a:latin typeface="Bahnschrift" panose="020B0502040204020203" pitchFamily="34" charset="0"/>
              </a:rPr>
              <a:t>Lucrative (RED boxes) are the ones to pursue first as they offer the most benefit; MId-level (Orange boxes) are the ones that could call to an action; Low-level to be monitored.</a:t>
            </a:r>
          </a:p>
        </p:txBody>
      </p:sp>
      <p:sp>
        <p:nvSpPr>
          <p:cNvPr id="14" name="TextBox 84">
            <a:extLst>
              <a:ext uri="{FF2B5EF4-FFF2-40B4-BE49-F238E27FC236}">
                <a16:creationId xmlns:a16="http://schemas.microsoft.com/office/drawing/2014/main" id="{8C34FE49-811A-063C-8E88-2FC9D9BA5A53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14">
            <a:hlinkClick r:id="rId2"/>
            <a:extLst>
              <a:ext uri="{FF2B5EF4-FFF2-40B4-BE49-F238E27FC236}">
                <a16:creationId xmlns:a16="http://schemas.microsoft.com/office/drawing/2014/main" id="{DD8EB103-8855-A987-423E-095E9DEB35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650" y="80623"/>
            <a:ext cx="1144964" cy="22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8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221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</cp:revision>
  <dcterms:created xsi:type="dcterms:W3CDTF">2023-11-29T17:32:16Z</dcterms:created>
  <dcterms:modified xsi:type="dcterms:W3CDTF">2023-11-29T17:39:32Z</dcterms:modified>
</cp:coreProperties>
</file>