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0691813" cy="75596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5" d="100"/>
          <a:sy n="75" d="100"/>
        </p:scale>
        <p:origin x="125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1237197"/>
            <a:ext cx="9088041" cy="2631887"/>
          </a:xfrm>
        </p:spPr>
        <p:txBody>
          <a:bodyPr anchor="b"/>
          <a:lstStyle>
            <a:lvl1pPr algn="ctr">
              <a:defRPr sz="661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7792E-F22F-4074-BEEF-AB56BC2CEE7F}" type="datetimeFigureOut">
              <a:rPr lang="en-GB" smtClean="0"/>
              <a:t>30/11/2023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7C897-9562-45E5-9DD4-17F7D2609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95088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7792E-F22F-4074-BEEF-AB56BC2CEE7F}" type="datetimeFigureOut">
              <a:rPr lang="en-GB" smtClean="0"/>
              <a:t>30/11/2023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7C897-9562-45E5-9DD4-17F7D2609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83546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402483"/>
            <a:ext cx="2305422" cy="64064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402483"/>
            <a:ext cx="6782619" cy="64064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7792E-F22F-4074-BEEF-AB56BC2CEE7F}" type="datetimeFigureOut">
              <a:rPr lang="en-GB" smtClean="0"/>
              <a:t>30/11/2023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7C897-9562-45E5-9DD4-17F7D2609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8733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7792E-F22F-4074-BEEF-AB56BC2CEE7F}" type="datetimeFigureOut">
              <a:rPr lang="en-GB" smtClean="0"/>
              <a:t>30/11/2023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7C897-9562-45E5-9DD4-17F7D2609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2771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1884671"/>
            <a:ext cx="9221689" cy="314461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5059035"/>
            <a:ext cx="9221689" cy="1653678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/>
                </a:solidFill>
              </a:defRPr>
            </a:lvl1pPr>
            <a:lvl2pPr marL="503972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7792E-F22F-4074-BEEF-AB56BC2CEE7F}" type="datetimeFigureOut">
              <a:rPr lang="en-GB" smtClean="0"/>
              <a:t>30/11/2023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7C897-9562-45E5-9DD4-17F7D2609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9148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2012414"/>
            <a:ext cx="4544021" cy="47965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2012414"/>
            <a:ext cx="4544021" cy="47965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7792E-F22F-4074-BEEF-AB56BC2CEE7F}" type="datetimeFigureOut">
              <a:rPr lang="en-GB" smtClean="0"/>
              <a:t>30/11/2023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7C897-9562-45E5-9DD4-17F7D2609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3921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402484"/>
            <a:ext cx="9221689" cy="146118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1853171"/>
            <a:ext cx="4523137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2761381"/>
            <a:ext cx="4523137" cy="40615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1853171"/>
            <a:ext cx="4545413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2761381"/>
            <a:ext cx="4545413" cy="40615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7792E-F22F-4074-BEEF-AB56BC2CEE7F}" type="datetimeFigureOut">
              <a:rPr lang="en-GB" smtClean="0"/>
              <a:t>30/11/2023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7C897-9562-45E5-9DD4-17F7D2609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57313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7792E-F22F-4074-BEEF-AB56BC2CEE7F}" type="datetimeFigureOut">
              <a:rPr lang="en-GB" smtClean="0"/>
              <a:t>30/11/2023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7C897-9562-45E5-9DD4-17F7D2609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12696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7792E-F22F-4074-BEEF-AB56BC2CEE7F}" type="datetimeFigureOut">
              <a:rPr lang="en-GB" smtClean="0"/>
              <a:t>30/11/2023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7C897-9562-45E5-9DD4-17F7D2609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51243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1088455"/>
            <a:ext cx="5412730" cy="5372269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7792E-F22F-4074-BEEF-AB56BC2CEE7F}" type="datetimeFigureOut">
              <a:rPr lang="en-GB" smtClean="0"/>
              <a:t>30/11/2023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7C897-9562-45E5-9DD4-17F7D2609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52279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1088455"/>
            <a:ext cx="5412730" cy="5372269"/>
          </a:xfrm>
        </p:spPr>
        <p:txBody>
          <a:bodyPr anchor="t"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7792E-F22F-4074-BEEF-AB56BC2CEE7F}" type="datetimeFigureOut">
              <a:rPr lang="en-GB" smtClean="0"/>
              <a:t>30/11/2023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7C897-9562-45E5-9DD4-17F7D2609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46670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A7792E-F22F-4074-BEEF-AB56BC2CEE7F}" type="datetimeFigureOut">
              <a:rPr lang="en-GB" smtClean="0"/>
              <a:t>30/11/2023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37C897-9562-45E5-9DD4-17F7D2609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0450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hyperlink" Target="https://templatelab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D7055CC8-1DE2-BAE9-4F45-CE34A993F14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926230"/>
              </p:ext>
            </p:extLst>
          </p:nvPr>
        </p:nvGraphicFramePr>
        <p:xfrm>
          <a:off x="709279" y="1351437"/>
          <a:ext cx="9273252" cy="5587842"/>
        </p:xfrm>
        <a:graphic>
          <a:graphicData uri="http://schemas.openxmlformats.org/drawingml/2006/table">
            <a:tbl>
              <a:tblPr/>
              <a:tblGrid>
                <a:gridCol w="713121">
                  <a:extLst>
                    <a:ext uri="{9D8B030D-6E8A-4147-A177-3AD203B41FA5}">
                      <a16:colId xmlns:a16="http://schemas.microsoft.com/office/drawing/2014/main" val="545833298"/>
                    </a:ext>
                  </a:extLst>
                </a:gridCol>
                <a:gridCol w="2124991">
                  <a:extLst>
                    <a:ext uri="{9D8B030D-6E8A-4147-A177-3AD203B41FA5}">
                      <a16:colId xmlns:a16="http://schemas.microsoft.com/office/drawing/2014/main" val="3384883884"/>
                    </a:ext>
                  </a:extLst>
                </a:gridCol>
                <a:gridCol w="1608785">
                  <a:extLst>
                    <a:ext uri="{9D8B030D-6E8A-4147-A177-3AD203B41FA5}">
                      <a16:colId xmlns:a16="http://schemas.microsoft.com/office/drawing/2014/main" val="2843818884"/>
                    </a:ext>
                  </a:extLst>
                </a:gridCol>
                <a:gridCol w="1608785">
                  <a:extLst>
                    <a:ext uri="{9D8B030D-6E8A-4147-A177-3AD203B41FA5}">
                      <a16:colId xmlns:a16="http://schemas.microsoft.com/office/drawing/2014/main" val="1506468987"/>
                    </a:ext>
                  </a:extLst>
                </a:gridCol>
                <a:gridCol w="1608785">
                  <a:extLst>
                    <a:ext uri="{9D8B030D-6E8A-4147-A177-3AD203B41FA5}">
                      <a16:colId xmlns:a16="http://schemas.microsoft.com/office/drawing/2014/main" val="2537007325"/>
                    </a:ext>
                  </a:extLst>
                </a:gridCol>
                <a:gridCol w="1608785">
                  <a:extLst>
                    <a:ext uri="{9D8B030D-6E8A-4147-A177-3AD203B41FA5}">
                      <a16:colId xmlns:a16="http://schemas.microsoft.com/office/drawing/2014/main" val="3403842803"/>
                    </a:ext>
                  </a:extLst>
                </a:gridCol>
              </a:tblGrid>
              <a:tr h="508852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6543" marR="6543" marT="65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RISK SCORE</a:t>
                      </a:r>
                      <a:br>
                        <a:rPr lang="en-GB" sz="1200" b="1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</a:br>
                      <a:r>
                        <a:rPr lang="en-GB" sz="1200" b="1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&amp;</a:t>
                      </a:r>
                      <a:br>
                        <a:rPr lang="en-GB" sz="1200" b="1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</a:br>
                      <a:r>
                        <a:rPr lang="en-GB" sz="1200" b="1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PRIORITY</a:t>
                      </a:r>
                      <a:br>
                        <a:rPr lang="en-GB" sz="1200" b="1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</a:br>
                      <a:b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</a:br>
                      <a:r>
                        <a:rPr lang="en-GB" sz="1200" b="0" i="1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Impact x</a:t>
                      </a:r>
                      <a:br>
                        <a:rPr lang="en-GB" sz="1200" b="0" i="1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</a:br>
                      <a:r>
                        <a:rPr lang="en-GB" sz="1200" b="0" i="1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Probability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6543" marR="6543" marT="6543" marB="0" anchor="ctr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GB" sz="2800" b="1" i="0" u="none" strike="noStrike">
                          <a:solidFill>
                            <a:srgbClr val="FFFFFF"/>
                          </a:solidFill>
                          <a:effectLst/>
                          <a:latin typeface="Bahnschrift" panose="020B0502040204020203" pitchFamily="34" charset="0"/>
                        </a:rPr>
                        <a:t>PROBABILITY</a:t>
                      </a:r>
                    </a:p>
                  </a:txBody>
                  <a:tcPr marL="6543" marR="6543" marT="654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9595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8028538"/>
                  </a:ext>
                </a:extLst>
              </a:tr>
              <a:tr h="1015798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6543" marR="6543" marT="65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1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EXTREMELY RARE</a:t>
                      </a:r>
                    </a:p>
                  </a:txBody>
                  <a:tcPr marL="6543" marR="6543" marT="654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1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NOT VERY LIKELY</a:t>
                      </a:r>
                    </a:p>
                  </a:txBody>
                  <a:tcPr marL="6543" marR="6543" marT="654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1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POSSIBLE</a:t>
                      </a:r>
                    </a:p>
                  </a:txBody>
                  <a:tcPr marL="6543" marR="6543" marT="654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1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PROBABLE</a:t>
                      </a:r>
                    </a:p>
                  </a:txBody>
                  <a:tcPr marL="6543" marR="6543" marT="654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257821"/>
                  </a:ext>
                </a:extLst>
              </a:tr>
              <a:tr h="1015798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GB" sz="2800" b="1" i="0" u="none" strike="noStrike">
                          <a:solidFill>
                            <a:srgbClr val="FFFFFF"/>
                          </a:solidFill>
                          <a:effectLst/>
                          <a:latin typeface="Bahnschrift" panose="020B0502040204020203" pitchFamily="34" charset="0"/>
                        </a:rPr>
                        <a:t>IMPACT</a:t>
                      </a:r>
                    </a:p>
                  </a:txBody>
                  <a:tcPr marL="6543" marR="6543" marT="6543" marB="0" vert="vert27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9595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1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VERY</a:t>
                      </a:r>
                      <a:br>
                        <a:rPr lang="en-GB" sz="1100" b="1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</a:br>
                      <a:r>
                        <a:rPr lang="en-GB" sz="1100" b="1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SERIOUS</a:t>
                      </a:r>
                    </a:p>
                  </a:txBody>
                  <a:tcPr marL="6543" marR="6543" marT="654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Priority #8</a:t>
                      </a:r>
                    </a:p>
                  </a:txBody>
                  <a:tcPr marL="6543" marR="6543" marT="654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AAD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Priority #5</a:t>
                      </a:r>
                    </a:p>
                  </a:txBody>
                  <a:tcPr marL="6543" marR="6543" marT="654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998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Priority #2</a:t>
                      </a:r>
                    </a:p>
                  </a:txBody>
                  <a:tcPr marL="6543" marR="6543" marT="654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D7BA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Priority #1</a:t>
                      </a:r>
                    </a:p>
                  </a:txBody>
                  <a:tcPr marL="6543" marR="6543" marT="654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56B8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6018193"/>
                  </a:ext>
                </a:extLst>
              </a:tr>
              <a:tr h="1015798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1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SERIOUS</a:t>
                      </a:r>
                    </a:p>
                  </a:txBody>
                  <a:tcPr marL="6543" marR="6543" marT="654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Priority #10</a:t>
                      </a:r>
                    </a:p>
                  </a:txBody>
                  <a:tcPr marL="6543" marR="6543" marT="654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0BAD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Priority #7</a:t>
                      </a:r>
                    </a:p>
                  </a:txBody>
                  <a:tcPr marL="6543" marR="6543" marT="654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9A2C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Priority #4</a:t>
                      </a:r>
                    </a:p>
                  </a:txBody>
                  <a:tcPr marL="6543" marR="6543" marT="654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93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Priority #3</a:t>
                      </a:r>
                    </a:p>
                  </a:txBody>
                  <a:tcPr marL="6543" marR="6543" marT="654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58AB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9862109"/>
                  </a:ext>
                </a:extLst>
              </a:tr>
              <a:tr h="1015798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1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MILD</a:t>
                      </a:r>
                    </a:p>
                  </a:txBody>
                  <a:tcPr marL="6543" marR="6543" marT="654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Priority #14</a:t>
                      </a:r>
                    </a:p>
                  </a:txBody>
                  <a:tcPr marL="6543" marR="6543" marT="654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2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Priority #11</a:t>
                      </a:r>
                    </a:p>
                  </a:txBody>
                  <a:tcPr marL="6543" marR="6543" marT="654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1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Priority #9</a:t>
                      </a:r>
                    </a:p>
                  </a:txBody>
                  <a:tcPr marL="6543" marR="6543" marT="654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B0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Priority #6</a:t>
                      </a:r>
                    </a:p>
                  </a:txBody>
                  <a:tcPr marL="6543" marR="6543" marT="654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F9CC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1915375"/>
                  </a:ext>
                </a:extLst>
              </a:tr>
              <a:tr h="1015798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1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INSIGNIFICANT</a:t>
                      </a:r>
                    </a:p>
                  </a:txBody>
                  <a:tcPr marL="6543" marR="6543" marT="654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Priority #16</a:t>
                      </a:r>
                    </a:p>
                  </a:txBody>
                  <a:tcPr marL="6543" marR="6543" marT="654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3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Priority #15</a:t>
                      </a:r>
                    </a:p>
                  </a:txBody>
                  <a:tcPr marL="6543" marR="6543" marT="654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BE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Priority #13</a:t>
                      </a:r>
                    </a:p>
                  </a:txBody>
                  <a:tcPr marL="6543" marR="6543" marT="654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CDE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Priority #12</a:t>
                      </a:r>
                    </a:p>
                  </a:txBody>
                  <a:tcPr marL="6543" marR="6543" marT="654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C7D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0797656"/>
                  </a:ext>
                </a:extLst>
              </a:tr>
            </a:tbl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E996A435-49E4-0C38-8778-B91CF1461CFE}"/>
              </a:ext>
            </a:extLst>
          </p:cNvPr>
          <p:cNvSpPr txBox="1"/>
          <p:nvPr/>
        </p:nvSpPr>
        <p:spPr>
          <a:xfrm>
            <a:off x="1422400" y="393350"/>
            <a:ext cx="542544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3600">
                <a:latin typeface="Bahnschrift" panose="020B0502040204020203" pitchFamily="34" charset="0"/>
              </a:rPr>
              <a:t>RISK PRIORITY MATRIX</a:t>
            </a:r>
          </a:p>
        </p:txBody>
      </p:sp>
      <p:pic>
        <p:nvPicPr>
          <p:cNvPr id="12" name="Graphic 2">
            <a:extLst>
              <a:ext uri="{FF2B5EF4-FFF2-40B4-BE49-F238E27FC236}">
                <a16:creationId xmlns:a16="http://schemas.microsoft.com/office/drawing/2014/main" id="{B0AB5440-EC53-35A3-A9FA-76451BEE0CB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20261" y="478390"/>
            <a:ext cx="476250" cy="476250"/>
          </a:xfrm>
          <a:prstGeom prst="rect">
            <a:avLst/>
          </a:prstGeom>
        </p:spPr>
      </p:pic>
      <p:sp>
        <p:nvSpPr>
          <p:cNvPr id="13" name="TextBox 84">
            <a:extLst>
              <a:ext uri="{FF2B5EF4-FFF2-40B4-BE49-F238E27FC236}">
                <a16:creationId xmlns:a16="http://schemas.microsoft.com/office/drawing/2014/main" id="{BA71B1BB-7CF6-C4C4-AC57-F02D075EAF12}"/>
              </a:ext>
            </a:extLst>
          </p:cNvPr>
          <p:cNvSpPr txBox="1"/>
          <p:nvPr/>
        </p:nvSpPr>
        <p:spPr>
          <a:xfrm>
            <a:off x="8971288" y="7260752"/>
            <a:ext cx="1559816" cy="2422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1000" b="1">
                <a:effectLst/>
                <a:latin typeface="Bahnschrift" panose="020B0502040204020203" pitchFamily="34" charset="0"/>
                <a:ea typeface="Open Sans" panose="020B0606030504020204" pitchFamily="34" charset="0"/>
                <a:cs typeface="Open Sans" panose="020B0606030504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© TemplateLab.com</a:t>
            </a:r>
            <a:endParaRPr lang="en-GB" sz="1000" b="1">
              <a:effectLst/>
              <a:latin typeface="Bahnschrift" panose="020B0502040204020203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14" name="Picture 13">
            <a:hlinkClick r:id="rId4"/>
            <a:extLst>
              <a:ext uri="{FF2B5EF4-FFF2-40B4-BE49-F238E27FC236}">
                <a16:creationId xmlns:a16="http://schemas.microsoft.com/office/drawing/2014/main" id="{F0DD3DCB-FEA4-F117-84D5-75F7B57229BC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71287" y="154826"/>
            <a:ext cx="1440000" cy="3168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09768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73</TotalTime>
  <Words>84</Words>
  <Application>Microsoft Office PowerPoint</Application>
  <PresentationFormat>Custom</PresentationFormat>
  <Paragraphs>31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Bahnschrift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Bratislav Milojevic</dc:creator>
  <cp:lastModifiedBy>Bratislav Milojevic</cp:lastModifiedBy>
  <cp:revision>1</cp:revision>
  <dcterms:created xsi:type="dcterms:W3CDTF">2023-11-30T18:49:08Z</dcterms:created>
  <dcterms:modified xsi:type="dcterms:W3CDTF">2023-11-30T20:02:23Z</dcterms:modified>
</cp:coreProperties>
</file>