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A917-656E-4D18-999C-1691964C99F9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7CE7-7F3C-4EB0-95AE-C56CFED45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4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A917-656E-4D18-999C-1691964C99F9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7CE7-7F3C-4EB0-95AE-C56CFED45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3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A917-656E-4D18-999C-1691964C99F9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7CE7-7F3C-4EB0-95AE-C56CFED45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A917-656E-4D18-999C-1691964C99F9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7CE7-7F3C-4EB0-95AE-C56CFED45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45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A917-656E-4D18-999C-1691964C99F9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7CE7-7F3C-4EB0-95AE-C56CFED45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98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A917-656E-4D18-999C-1691964C99F9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7CE7-7F3C-4EB0-95AE-C56CFED45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A917-656E-4D18-999C-1691964C99F9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7CE7-7F3C-4EB0-95AE-C56CFED45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0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A917-656E-4D18-999C-1691964C99F9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7CE7-7F3C-4EB0-95AE-C56CFED45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46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A917-656E-4D18-999C-1691964C99F9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7CE7-7F3C-4EB0-95AE-C56CFED45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13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A917-656E-4D18-999C-1691964C99F9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7CE7-7F3C-4EB0-95AE-C56CFED45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0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A917-656E-4D18-999C-1691964C99F9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7CE7-7F3C-4EB0-95AE-C56CFED45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58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6A917-656E-4D18-999C-1691964C99F9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17CE7-7F3C-4EB0-95AE-C56CFED45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66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C0E87B0-42CD-DBA7-9671-9EB6E6866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86576"/>
              </p:ext>
            </p:extLst>
          </p:nvPr>
        </p:nvGraphicFramePr>
        <p:xfrm>
          <a:off x="0" y="0"/>
          <a:ext cx="10691999" cy="7560005"/>
        </p:xfrm>
        <a:graphic>
          <a:graphicData uri="http://schemas.openxmlformats.org/drawingml/2006/table">
            <a:tbl>
              <a:tblPr/>
              <a:tblGrid>
                <a:gridCol w="412767">
                  <a:extLst>
                    <a:ext uri="{9D8B030D-6E8A-4147-A177-3AD203B41FA5}">
                      <a16:colId xmlns:a16="http://schemas.microsoft.com/office/drawing/2014/main" val="4113361231"/>
                    </a:ext>
                  </a:extLst>
                </a:gridCol>
                <a:gridCol w="426082">
                  <a:extLst>
                    <a:ext uri="{9D8B030D-6E8A-4147-A177-3AD203B41FA5}">
                      <a16:colId xmlns:a16="http://schemas.microsoft.com/office/drawing/2014/main" val="933514718"/>
                    </a:ext>
                  </a:extLst>
                </a:gridCol>
                <a:gridCol w="292932">
                  <a:extLst>
                    <a:ext uri="{9D8B030D-6E8A-4147-A177-3AD203B41FA5}">
                      <a16:colId xmlns:a16="http://schemas.microsoft.com/office/drawing/2014/main" val="562091519"/>
                    </a:ext>
                  </a:extLst>
                </a:gridCol>
                <a:gridCol w="173095">
                  <a:extLst>
                    <a:ext uri="{9D8B030D-6E8A-4147-A177-3AD203B41FA5}">
                      <a16:colId xmlns:a16="http://schemas.microsoft.com/office/drawing/2014/main" val="3254146201"/>
                    </a:ext>
                  </a:extLst>
                </a:gridCol>
                <a:gridCol w="625808">
                  <a:extLst>
                    <a:ext uri="{9D8B030D-6E8A-4147-A177-3AD203B41FA5}">
                      <a16:colId xmlns:a16="http://schemas.microsoft.com/office/drawing/2014/main" val="649304777"/>
                    </a:ext>
                  </a:extLst>
                </a:gridCol>
                <a:gridCol w="852165">
                  <a:extLst>
                    <a:ext uri="{9D8B030D-6E8A-4147-A177-3AD203B41FA5}">
                      <a16:colId xmlns:a16="http://schemas.microsoft.com/office/drawing/2014/main" val="2940160796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1221210732"/>
                    </a:ext>
                  </a:extLst>
                </a:gridCol>
                <a:gridCol w="3222246">
                  <a:extLst>
                    <a:ext uri="{9D8B030D-6E8A-4147-A177-3AD203B41FA5}">
                      <a16:colId xmlns:a16="http://schemas.microsoft.com/office/drawing/2014/main" val="2190754404"/>
                    </a:ext>
                  </a:extLst>
                </a:gridCol>
                <a:gridCol w="1464657">
                  <a:extLst>
                    <a:ext uri="{9D8B030D-6E8A-4147-A177-3AD203B41FA5}">
                      <a16:colId xmlns:a16="http://schemas.microsoft.com/office/drawing/2014/main" val="2369261334"/>
                    </a:ext>
                  </a:extLst>
                </a:gridCol>
                <a:gridCol w="918740">
                  <a:extLst>
                    <a:ext uri="{9D8B030D-6E8A-4147-A177-3AD203B41FA5}">
                      <a16:colId xmlns:a16="http://schemas.microsoft.com/office/drawing/2014/main" val="1025565791"/>
                    </a:ext>
                  </a:extLst>
                </a:gridCol>
                <a:gridCol w="918740">
                  <a:extLst>
                    <a:ext uri="{9D8B030D-6E8A-4147-A177-3AD203B41FA5}">
                      <a16:colId xmlns:a16="http://schemas.microsoft.com/office/drawing/2014/main" val="999259449"/>
                    </a:ext>
                  </a:extLst>
                </a:gridCol>
                <a:gridCol w="412767">
                  <a:extLst>
                    <a:ext uri="{9D8B030D-6E8A-4147-A177-3AD203B41FA5}">
                      <a16:colId xmlns:a16="http://schemas.microsoft.com/office/drawing/2014/main" val="1408692915"/>
                    </a:ext>
                  </a:extLst>
                </a:gridCol>
              </a:tblGrid>
              <a:tr h="3310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398254"/>
                  </a:ext>
                </a:extLst>
              </a:tr>
              <a:tr h="777556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GB" sz="5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RISK MANAGEMENT MATRIX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2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902429"/>
                  </a:ext>
                </a:extLst>
              </a:tr>
              <a:tr h="377231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rgbClr val="7F8071"/>
                          </a:solidFill>
                          <a:effectLst/>
                          <a:latin typeface="Bahnschrift" panose="020B0502040204020203" pitchFamily="34" charset="0"/>
                        </a:rPr>
                        <a:t>Calculates potential risks affecting a business</a:t>
                      </a:r>
                    </a:p>
                  </a:txBody>
                  <a:tcPr marL="58605" marR="4884" marT="48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7F8071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61222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15800"/>
                  </a:ext>
                </a:extLst>
              </a:tr>
              <a:tr h="2925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ID</a:t>
                      </a: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RISK LEVEL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IMPACT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LIKELIHOOD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RISK DESCRIPTION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METRIC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TRESHOLD 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CURRENT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703880"/>
                  </a:ext>
                </a:extLst>
              </a:tr>
              <a:tr h="3849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101</a:t>
                      </a: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Bahnschrift" panose="020B0502040204020203" pitchFamily="34" charset="0"/>
                        </a:rPr>
                        <a:t>24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 Light" panose="020F0302020204030204" pitchFamily="34" charset="0"/>
                        </a:rPr>
                        <a:t>●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Bahnschrift" panose="020B0502040204020203" pitchFamily="34" charset="0"/>
                        </a:rPr>
                        <a:t>Low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Manufacturing team does not communicate enough with Service department and QC department.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Meetings per week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1.5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327520"/>
                  </a:ext>
                </a:extLst>
              </a:tr>
              <a:tr h="3849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102</a:t>
                      </a: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D966"/>
                          </a:solidFill>
                          <a:effectLst/>
                          <a:latin typeface="Bahnschrift" panose="020B0502040204020203" pitchFamily="34" charset="0"/>
                        </a:rPr>
                        <a:t>40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C000"/>
                          </a:solidFill>
                          <a:effectLst/>
                          <a:latin typeface="Calibri Light" panose="020F0302020204030204" pitchFamily="34" charset="0"/>
                        </a:rPr>
                        <a:t>●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C000"/>
                          </a:solidFill>
                          <a:effectLst/>
                          <a:latin typeface="Bahnschrift" panose="020B0502040204020203" pitchFamily="34" charset="0"/>
                        </a:rPr>
                        <a:t>Medium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More frequent power break downs can lead to equipment malfunctioning and lack of service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Power outage per day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1.6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37444"/>
                  </a:ext>
                </a:extLst>
              </a:tr>
              <a:tr h="3849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103</a:t>
                      </a: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Bahnschrift" panose="020B0502040204020203" pitchFamily="34" charset="0"/>
                        </a:rPr>
                        <a:t>18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 Light" panose="020F0302020204030204" pitchFamily="34" charset="0"/>
                        </a:rPr>
                        <a:t>●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Bahnschrift" panose="020B0502040204020203" pitchFamily="34" charset="0"/>
                        </a:rPr>
                        <a:t>Low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9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Servers must respond to user inputs more promptly. Clients can walk away.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Response time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 2 sec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3 sec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879"/>
                  </a:ext>
                </a:extLst>
              </a:tr>
              <a:tr h="3849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104</a:t>
                      </a: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72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●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High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9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Servers can overheat and turn down. At least 10 minutes needed to restart all applications.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Average temperature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70 F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74 F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894426"/>
                  </a:ext>
                </a:extLst>
              </a:tr>
              <a:tr h="3849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105</a:t>
                      </a: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Bahnschrift" panose="020B0502040204020203" pitchFamily="34" charset="0"/>
                        </a:rPr>
                        <a:t>20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 Light" panose="020F0302020204030204" pitchFamily="34" charset="0"/>
                        </a:rPr>
                        <a:t>●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Bahnschrift" panose="020B0502040204020203" pitchFamily="34" charset="0"/>
                        </a:rPr>
                        <a:t>Low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Risk description #5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Metric #5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T5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T5.1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883430"/>
                  </a:ext>
                </a:extLst>
              </a:tr>
              <a:tr h="3849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106</a:t>
                      </a: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 Light" panose="020F0302020204030204" pitchFamily="34" charset="0"/>
                        </a:rPr>
                        <a:t>●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Bahnschrift" panose="020B0502040204020203" pitchFamily="34" charset="0"/>
                        </a:rPr>
                        <a:t>Low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Risk description #6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Metric #6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T6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T6.2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088861"/>
                  </a:ext>
                </a:extLst>
              </a:tr>
              <a:tr h="3849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107</a:t>
                      </a: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D966"/>
                          </a:solidFill>
                          <a:effectLst/>
                          <a:latin typeface="Bahnschrift" panose="020B0502040204020203" pitchFamily="34" charset="0"/>
                        </a:rPr>
                        <a:t>35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C000"/>
                          </a:solidFill>
                          <a:effectLst/>
                          <a:latin typeface="Calibri Light" panose="020F0302020204030204" pitchFamily="34" charset="0"/>
                        </a:rPr>
                        <a:t>●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C000"/>
                          </a:solidFill>
                          <a:effectLst/>
                          <a:latin typeface="Bahnschrift" panose="020B0502040204020203" pitchFamily="34" charset="0"/>
                        </a:rPr>
                        <a:t>Medium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7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Risk description #7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Metric #7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T7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T7.2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567030"/>
                  </a:ext>
                </a:extLst>
              </a:tr>
              <a:tr h="3849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●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92981"/>
                  </a:ext>
                </a:extLst>
              </a:tr>
              <a:tr h="3849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●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4772"/>
                  </a:ext>
                </a:extLst>
              </a:tr>
              <a:tr h="3849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●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61086"/>
                  </a:ext>
                </a:extLst>
              </a:tr>
              <a:tr h="3849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●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024234"/>
                  </a:ext>
                </a:extLst>
              </a:tr>
              <a:tr h="3849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●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FFFF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119488"/>
                  </a:ext>
                </a:extLst>
              </a:tr>
              <a:tr h="1847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8605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80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80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796022"/>
                  </a:ext>
                </a:extLst>
              </a:tr>
              <a:tr h="1847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973870"/>
                  </a:ext>
                </a:extLst>
              </a:tr>
              <a:tr h="238656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Wingdings" panose="05000000000000000000" pitchFamily="2" charset="2"/>
                        </a:rPr>
                        <a:t>n </a:t>
                      </a:r>
                      <a:r>
                        <a:rPr lang="en-GB" sz="1000" b="0" i="0" u="none" strike="noStrike">
                          <a:solidFill>
                            <a:srgbClr val="00B050"/>
                          </a:solidFill>
                          <a:effectLst/>
                          <a:latin typeface="Bahnschrift" panose="020B0502040204020203" pitchFamily="34" charset="0"/>
                        </a:rPr>
                        <a:t>0-33 Low risk level          </a:t>
                      </a:r>
                      <a:r>
                        <a:rPr lang="en-GB" sz="1000" b="0" i="0" u="none" strike="noStrike">
                          <a:solidFill>
                            <a:srgbClr val="FFC000"/>
                          </a:solidFill>
                          <a:effectLst/>
                          <a:latin typeface="Wingdings" panose="05000000000000000000" pitchFamily="2" charset="2"/>
                        </a:rPr>
                        <a:t>n </a:t>
                      </a:r>
                      <a:r>
                        <a:rPr lang="en-GB" sz="1000" b="0" i="0" u="none" strike="noStrike">
                          <a:solidFill>
                            <a:srgbClr val="FFC000"/>
                          </a:solidFill>
                          <a:effectLst/>
                          <a:latin typeface="Bahnschrift" panose="020B0502040204020203" pitchFamily="34" charset="0"/>
                        </a:rPr>
                        <a:t>34-66 Medium risk level          </a:t>
                      </a: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Wingdings" panose="05000000000000000000" pitchFamily="2" charset="2"/>
                        </a:rPr>
                        <a:t>n </a:t>
                      </a: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</a:rPr>
                        <a:t>67-100 High risk level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173158"/>
                  </a:ext>
                </a:extLst>
              </a:tr>
              <a:tr h="2925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84" marR="4884" marT="48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546859"/>
                  </a:ext>
                </a:extLst>
              </a:tr>
            </a:tbl>
          </a:graphicData>
        </a:graphic>
      </p:graphicFrame>
      <p:sp>
        <p:nvSpPr>
          <p:cNvPr id="8" name="TextBox 84">
            <a:extLst>
              <a:ext uri="{FF2B5EF4-FFF2-40B4-BE49-F238E27FC236}">
                <a16:creationId xmlns:a16="http://schemas.microsoft.com/office/drawing/2014/main" id="{CC586204-5A89-693F-393B-449DFC228E7C}"/>
              </a:ext>
            </a:extLst>
          </p:cNvPr>
          <p:cNvSpPr txBox="1"/>
          <p:nvPr/>
        </p:nvSpPr>
        <p:spPr>
          <a:xfrm>
            <a:off x="9286246" y="7260752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solidFill>
                  <a:schemeClr val="bg1">
                    <a:lumMod val="95000"/>
                  </a:schemeClr>
                </a:solidFill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solidFill>
                <a:schemeClr val="bg1">
                  <a:lumMod val="95000"/>
                </a:schemeClr>
              </a:solidFill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>
            <a:hlinkClick r:id="rId2"/>
            <a:extLst>
              <a:ext uri="{FF2B5EF4-FFF2-40B4-BE49-F238E27FC236}">
                <a16:creationId xmlns:a16="http://schemas.microsoft.com/office/drawing/2014/main" id="{DDAE822B-15B3-2BFD-190B-BA140151AD98}"/>
              </a:ext>
            </a:extLst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997" y="120063"/>
            <a:ext cx="988833" cy="19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46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288</Words>
  <Application>Microsoft Office PowerPoint</Application>
  <PresentationFormat>Custom</PresentationFormat>
  <Paragraphs>181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1</cp:revision>
  <dcterms:created xsi:type="dcterms:W3CDTF">2023-11-19T21:24:13Z</dcterms:created>
  <dcterms:modified xsi:type="dcterms:W3CDTF">2023-11-19T21:28:21Z</dcterms:modified>
</cp:coreProperties>
</file>