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24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6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1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09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3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1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0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68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66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2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86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9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7CF5-62B6-440D-B2EE-DCDE8C8A9A38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244B6-DEE5-450D-A2CB-399E1BB42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74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9BF653-A087-42F4-97BB-DAFAC0CA2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75210"/>
              </p:ext>
            </p:extLst>
          </p:nvPr>
        </p:nvGraphicFramePr>
        <p:xfrm>
          <a:off x="435880" y="1236237"/>
          <a:ext cx="9820051" cy="5087200"/>
        </p:xfrm>
        <a:graphic>
          <a:graphicData uri="http://schemas.openxmlformats.org/drawingml/2006/table">
            <a:tbl>
              <a:tblPr/>
              <a:tblGrid>
                <a:gridCol w="930993">
                  <a:extLst>
                    <a:ext uri="{9D8B030D-6E8A-4147-A177-3AD203B41FA5}">
                      <a16:colId xmlns:a16="http://schemas.microsoft.com/office/drawing/2014/main" val="1934969698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317782856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1356163929"/>
                    </a:ext>
                  </a:extLst>
                </a:gridCol>
                <a:gridCol w="172720">
                  <a:extLst>
                    <a:ext uri="{9D8B030D-6E8A-4147-A177-3AD203B41FA5}">
                      <a16:colId xmlns:a16="http://schemas.microsoft.com/office/drawing/2014/main" val="2686314057"/>
                    </a:ext>
                  </a:extLst>
                </a:gridCol>
                <a:gridCol w="1717040">
                  <a:extLst>
                    <a:ext uri="{9D8B030D-6E8A-4147-A177-3AD203B41FA5}">
                      <a16:colId xmlns:a16="http://schemas.microsoft.com/office/drawing/2014/main" val="348694455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748216936"/>
                    </a:ext>
                  </a:extLst>
                </a:gridCol>
                <a:gridCol w="2050097">
                  <a:extLst>
                    <a:ext uri="{9D8B030D-6E8A-4147-A177-3AD203B41FA5}">
                      <a16:colId xmlns:a16="http://schemas.microsoft.com/office/drawing/2014/main" val="25566601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232535330"/>
                    </a:ext>
                  </a:extLst>
                </a:gridCol>
                <a:gridCol w="2936001">
                  <a:extLst>
                    <a:ext uri="{9D8B030D-6E8A-4147-A177-3AD203B41FA5}">
                      <a16:colId xmlns:a16="http://schemas.microsoft.com/office/drawing/2014/main" val="3608994712"/>
                    </a:ext>
                  </a:extLst>
                </a:gridCol>
              </a:tblGrid>
              <a:tr h="3453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Control #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8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Process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8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Control Objective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8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Risk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8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Control Description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8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08584"/>
                  </a:ext>
                </a:extLst>
              </a:tr>
              <a:tr h="1479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132403"/>
                  </a:ext>
                </a:extLst>
              </a:tr>
              <a:tr h="273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110550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Loan processing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Reduce human error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Slowing down loan approval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Automated data input verification along with supervisor check of documents for A+ clients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09701"/>
                  </a:ext>
                </a:extLst>
              </a:tr>
              <a:tr h="2596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6E8CFF"/>
                          </a:solidFill>
                          <a:effectLst/>
                          <a:latin typeface="Wingdings 2" panose="05020102010507070707" pitchFamily="18" charset="2"/>
                        </a:rPr>
                        <a:t>êêê</a:t>
                      </a:r>
                      <a:r>
                        <a:rPr lang="en-GB" sz="1400" b="0" i="0" u="none" strike="noStrike">
                          <a:solidFill>
                            <a:srgbClr val="F2F2F2"/>
                          </a:solidFill>
                          <a:effectLst/>
                          <a:latin typeface="Wingdings 2" panose="05020102010507070707" pitchFamily="18" charset="2"/>
                        </a:rPr>
                        <a:t>êê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96708"/>
                  </a:ext>
                </a:extLst>
              </a:tr>
              <a:tr h="1405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568712"/>
                  </a:ext>
                </a:extLst>
              </a:tr>
              <a:tr h="273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110551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Seat cushion installation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Operation synchronization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Delivery times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Checking that there is always a buffer of at least 5 cushions between the cushions production section and the operator for their installation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2211"/>
                  </a:ext>
                </a:extLst>
              </a:tr>
              <a:tr h="2596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6E8CFF"/>
                          </a:solidFill>
                          <a:effectLst/>
                          <a:latin typeface="Wingdings 2" panose="05020102010507070707" pitchFamily="18" charset="2"/>
                        </a:rPr>
                        <a:t>êê</a:t>
                      </a:r>
                      <a:r>
                        <a:rPr lang="en-GB" sz="1400" b="0" i="0" u="none" strike="noStrike">
                          <a:solidFill>
                            <a:srgbClr val="F2F2F2"/>
                          </a:solidFill>
                          <a:effectLst/>
                          <a:latin typeface="Wingdings 2" panose="05020102010507070707" pitchFamily="18" charset="2"/>
                        </a:rPr>
                        <a:t>êêê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568944"/>
                  </a:ext>
                </a:extLst>
              </a:tr>
              <a:tr h="1405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82463"/>
                  </a:ext>
                </a:extLst>
              </a:tr>
              <a:tr h="273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110552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Quality Control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Sectors communication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Reduced quality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The obligation to enter the completion of the production part with instructions for the QC and Service department in Asana.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32445"/>
                  </a:ext>
                </a:extLst>
              </a:tr>
              <a:tr h="2596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6E8CFF"/>
                          </a:solidFill>
                          <a:effectLst/>
                          <a:latin typeface="Wingdings 2" panose="05020102010507070707" pitchFamily="18" charset="2"/>
                        </a:rPr>
                        <a:t>êêêê</a:t>
                      </a:r>
                      <a:r>
                        <a:rPr lang="en-GB" sz="1400" b="0" i="0" u="none" strike="noStrike">
                          <a:solidFill>
                            <a:srgbClr val="F2F2F2"/>
                          </a:solidFill>
                          <a:effectLst/>
                          <a:latin typeface="Wingdings 2" panose="05020102010507070707" pitchFamily="18" charset="2"/>
                        </a:rPr>
                        <a:t>ê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7520"/>
                  </a:ext>
                </a:extLst>
              </a:tr>
              <a:tr h="1405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990722"/>
                  </a:ext>
                </a:extLst>
              </a:tr>
              <a:tr h="273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801684"/>
                  </a:ext>
                </a:extLst>
              </a:tr>
              <a:tr h="2596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E7E6E6"/>
                          </a:solidFill>
                          <a:effectLst/>
                          <a:latin typeface="Wingdings 2" panose="05020102010507070707" pitchFamily="18" charset="2"/>
                        </a:rPr>
                        <a:t>êêêêê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336147"/>
                  </a:ext>
                </a:extLst>
              </a:tr>
              <a:tr h="1405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168426"/>
                  </a:ext>
                </a:extLst>
              </a:tr>
              <a:tr h="273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665624"/>
                  </a:ext>
                </a:extLst>
              </a:tr>
              <a:tr h="2596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E7E6E6"/>
                          </a:solidFill>
                          <a:effectLst/>
                          <a:latin typeface="Wingdings 2" panose="05020102010507070707" pitchFamily="18" charset="2"/>
                        </a:rPr>
                        <a:t>êêêêê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899957"/>
                  </a:ext>
                </a:extLst>
              </a:tr>
              <a:tr h="1405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218304"/>
                  </a:ext>
                </a:extLst>
              </a:tr>
              <a:tr h="273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962451"/>
                  </a:ext>
                </a:extLst>
              </a:tr>
              <a:tr h="2596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E7E6E6"/>
                          </a:solidFill>
                          <a:effectLst/>
                          <a:latin typeface="Wingdings 2" panose="05020102010507070707" pitchFamily="18" charset="2"/>
                        </a:rPr>
                        <a:t>êêêêê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317188"/>
                  </a:ext>
                </a:extLst>
              </a:tr>
              <a:tr h="1405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55977"/>
                  </a:ext>
                </a:extLst>
              </a:tr>
              <a:tr h="2733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458130"/>
                  </a:ext>
                </a:extLst>
              </a:tr>
              <a:tr h="2596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E7E6E6"/>
                          </a:solidFill>
                          <a:effectLst/>
                          <a:latin typeface="Wingdings 2" panose="05020102010507070707" pitchFamily="18" charset="2"/>
                        </a:rPr>
                        <a:t>êêêêê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E8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0145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AD56BC2-A99F-E1BB-F739-BE12FEB98EA7}"/>
              </a:ext>
            </a:extLst>
          </p:cNvPr>
          <p:cNvSpPr txBox="1"/>
          <p:nvPr/>
        </p:nvSpPr>
        <p:spPr>
          <a:xfrm>
            <a:off x="366430" y="264914"/>
            <a:ext cx="72942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>
                <a:latin typeface="Bahnschrift" panose="020B0502040204020203" pitchFamily="34" charset="0"/>
              </a:rPr>
              <a:t>RISK CONTROL MATRIX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F88E76-5DC8-6202-DCA2-CAF837A1BDDC}"/>
              </a:ext>
            </a:extLst>
          </p:cNvPr>
          <p:cNvSpPr/>
          <p:nvPr/>
        </p:nvSpPr>
        <p:spPr>
          <a:xfrm>
            <a:off x="435880" y="6537960"/>
            <a:ext cx="9820051" cy="7568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E9CFB9-4867-1B9E-3664-293F8BCE2CC2}"/>
              </a:ext>
            </a:extLst>
          </p:cNvPr>
          <p:cNvSpPr txBox="1"/>
          <p:nvPr/>
        </p:nvSpPr>
        <p:spPr>
          <a:xfrm>
            <a:off x="544352" y="6716305"/>
            <a:ext cx="96031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>
                <a:latin typeface="Bahnschrift" panose="020B0502040204020203" pitchFamily="34" charset="0"/>
              </a:rPr>
              <a:t>A risk control matrix is a highly useful tool for businesses of all sizes. Not only does a risk control matrix help to prioritise risk, but it also provides a visual representation and roadmap for employees so that there is a clear plan of action at all times.</a:t>
            </a:r>
          </a:p>
        </p:txBody>
      </p:sp>
      <p:sp>
        <p:nvSpPr>
          <p:cNvPr id="16" name="TextBox 84">
            <a:extLst>
              <a:ext uri="{FF2B5EF4-FFF2-40B4-BE49-F238E27FC236}">
                <a16:creationId xmlns:a16="http://schemas.microsoft.com/office/drawing/2014/main" id="{6DF74FD4-6917-74AA-1A27-E97B9E023B50}"/>
              </a:ext>
            </a:extLst>
          </p:cNvPr>
          <p:cNvSpPr txBox="1"/>
          <p:nvPr/>
        </p:nvSpPr>
        <p:spPr>
          <a:xfrm>
            <a:off x="9343086" y="7328097"/>
            <a:ext cx="1244857" cy="212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800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800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Picture 16">
            <a:hlinkClick r:id="rId2"/>
            <a:extLst>
              <a:ext uri="{FF2B5EF4-FFF2-40B4-BE49-F238E27FC236}">
                <a16:creationId xmlns:a16="http://schemas.microsoft.com/office/drawing/2014/main" id="{C243924D-BC37-3170-06DC-0B58B63D02F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086" y="136079"/>
            <a:ext cx="1064895" cy="21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5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76</TotalTime>
  <Words>299</Words>
  <Application>Microsoft Office PowerPoint</Application>
  <PresentationFormat>Custom</PresentationFormat>
  <Paragraphs>173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2</cp:revision>
  <dcterms:created xsi:type="dcterms:W3CDTF">2023-11-25T20:21:15Z</dcterms:created>
  <dcterms:modified xsi:type="dcterms:W3CDTF">2023-11-25T21:37:32Z</dcterms:modified>
</cp:coreProperties>
</file>