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D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12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C4AF6-C6C3-412C-8BA0-A2C5FFA6BEBE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B53C-1879-4F48-8404-B2721772D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112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C4AF6-C6C3-412C-8BA0-A2C5FFA6BEBE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B53C-1879-4F48-8404-B2721772D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765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C4AF6-C6C3-412C-8BA0-A2C5FFA6BEBE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B53C-1879-4F48-8404-B2721772D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495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C4AF6-C6C3-412C-8BA0-A2C5FFA6BEBE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B53C-1879-4F48-8404-B2721772D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943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C4AF6-C6C3-412C-8BA0-A2C5FFA6BEBE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B53C-1879-4F48-8404-B2721772D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675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C4AF6-C6C3-412C-8BA0-A2C5FFA6BEBE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B53C-1879-4F48-8404-B2721772D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060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C4AF6-C6C3-412C-8BA0-A2C5FFA6BEBE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B53C-1879-4F48-8404-B2721772D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569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C4AF6-C6C3-412C-8BA0-A2C5FFA6BEBE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B53C-1879-4F48-8404-B2721772D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366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C4AF6-C6C3-412C-8BA0-A2C5FFA6BEBE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B53C-1879-4F48-8404-B2721772D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58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C4AF6-C6C3-412C-8BA0-A2C5FFA6BEBE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B53C-1879-4F48-8404-B2721772D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66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C4AF6-C6C3-412C-8BA0-A2C5FFA6BEBE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B53C-1879-4F48-8404-B2721772D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C4AF6-C6C3-412C-8BA0-A2C5FFA6BEBE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CB53C-1879-4F48-8404-B2721772D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864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emplatelab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7B1EBEF-04F4-6366-6FE9-86EACA60EE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729175"/>
              </p:ext>
            </p:extLst>
          </p:nvPr>
        </p:nvGraphicFramePr>
        <p:xfrm>
          <a:off x="-1" y="0"/>
          <a:ext cx="10691810" cy="7559674"/>
        </p:xfrm>
        <a:graphic>
          <a:graphicData uri="http://schemas.openxmlformats.org/drawingml/2006/table">
            <a:tbl>
              <a:tblPr/>
              <a:tblGrid>
                <a:gridCol w="446538">
                  <a:extLst>
                    <a:ext uri="{9D8B030D-6E8A-4147-A177-3AD203B41FA5}">
                      <a16:colId xmlns:a16="http://schemas.microsoft.com/office/drawing/2014/main" val="893689898"/>
                    </a:ext>
                  </a:extLst>
                </a:gridCol>
                <a:gridCol w="1013085">
                  <a:extLst>
                    <a:ext uri="{9D8B030D-6E8A-4147-A177-3AD203B41FA5}">
                      <a16:colId xmlns:a16="http://schemas.microsoft.com/office/drawing/2014/main" val="3840921980"/>
                    </a:ext>
                  </a:extLst>
                </a:gridCol>
                <a:gridCol w="1013085">
                  <a:extLst>
                    <a:ext uri="{9D8B030D-6E8A-4147-A177-3AD203B41FA5}">
                      <a16:colId xmlns:a16="http://schemas.microsoft.com/office/drawing/2014/main" val="2457036602"/>
                    </a:ext>
                  </a:extLst>
                </a:gridCol>
                <a:gridCol w="2469917">
                  <a:extLst>
                    <a:ext uri="{9D8B030D-6E8A-4147-A177-3AD203B41FA5}">
                      <a16:colId xmlns:a16="http://schemas.microsoft.com/office/drawing/2014/main" val="2455290046"/>
                    </a:ext>
                  </a:extLst>
                </a:gridCol>
                <a:gridCol w="655853">
                  <a:extLst>
                    <a:ext uri="{9D8B030D-6E8A-4147-A177-3AD203B41FA5}">
                      <a16:colId xmlns:a16="http://schemas.microsoft.com/office/drawing/2014/main" val="794289836"/>
                    </a:ext>
                  </a:extLst>
                </a:gridCol>
                <a:gridCol w="655853">
                  <a:extLst>
                    <a:ext uri="{9D8B030D-6E8A-4147-A177-3AD203B41FA5}">
                      <a16:colId xmlns:a16="http://schemas.microsoft.com/office/drawing/2014/main" val="284618201"/>
                    </a:ext>
                  </a:extLst>
                </a:gridCol>
                <a:gridCol w="1269844">
                  <a:extLst>
                    <a:ext uri="{9D8B030D-6E8A-4147-A177-3AD203B41FA5}">
                      <a16:colId xmlns:a16="http://schemas.microsoft.com/office/drawing/2014/main" val="2039765466"/>
                    </a:ext>
                  </a:extLst>
                </a:gridCol>
                <a:gridCol w="223270">
                  <a:extLst>
                    <a:ext uri="{9D8B030D-6E8A-4147-A177-3AD203B41FA5}">
                      <a16:colId xmlns:a16="http://schemas.microsoft.com/office/drawing/2014/main" val="1552725076"/>
                    </a:ext>
                  </a:extLst>
                </a:gridCol>
                <a:gridCol w="209315">
                  <a:extLst>
                    <a:ext uri="{9D8B030D-6E8A-4147-A177-3AD203B41FA5}">
                      <a16:colId xmlns:a16="http://schemas.microsoft.com/office/drawing/2014/main" val="37846441"/>
                    </a:ext>
                  </a:extLst>
                </a:gridCol>
                <a:gridCol w="962850">
                  <a:extLst>
                    <a:ext uri="{9D8B030D-6E8A-4147-A177-3AD203B41FA5}">
                      <a16:colId xmlns:a16="http://schemas.microsoft.com/office/drawing/2014/main" val="1769068893"/>
                    </a:ext>
                  </a:extLst>
                </a:gridCol>
                <a:gridCol w="962850">
                  <a:extLst>
                    <a:ext uri="{9D8B030D-6E8A-4147-A177-3AD203B41FA5}">
                      <a16:colId xmlns:a16="http://schemas.microsoft.com/office/drawing/2014/main" val="4050359518"/>
                    </a:ext>
                  </a:extLst>
                </a:gridCol>
                <a:gridCol w="362812">
                  <a:extLst>
                    <a:ext uri="{9D8B030D-6E8A-4147-A177-3AD203B41FA5}">
                      <a16:colId xmlns:a16="http://schemas.microsoft.com/office/drawing/2014/main" val="1708294909"/>
                    </a:ext>
                  </a:extLst>
                </a:gridCol>
                <a:gridCol w="446538">
                  <a:extLst>
                    <a:ext uri="{9D8B030D-6E8A-4147-A177-3AD203B41FA5}">
                      <a16:colId xmlns:a16="http://schemas.microsoft.com/office/drawing/2014/main" val="4127495363"/>
                    </a:ext>
                  </a:extLst>
                </a:gridCol>
              </a:tblGrid>
              <a:tr h="25629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600" b="0" i="0" u="none" strike="noStrike">
                          <a:solidFill>
                            <a:srgbClr val="F02882"/>
                          </a:solidFill>
                          <a:effectLst/>
                          <a:latin typeface="Wingdings" panose="05000000000000000000" pitchFamily="2" charset="2"/>
                        </a:rPr>
                        <a:t>n n n</a:t>
                      </a:r>
                      <a:r>
                        <a:rPr lang="pt-BR" sz="600" b="0" i="0" u="none" strike="noStrike">
                          <a:solidFill>
                            <a:srgbClr val="FAE646"/>
                          </a:solidFill>
                          <a:effectLst/>
                          <a:latin typeface="Wingdings" panose="05000000000000000000" pitchFamily="2" charset="2"/>
                        </a:rPr>
                        <a:t> </a:t>
                      </a:r>
                      <a:r>
                        <a:rPr lang="pt-BR" sz="600" b="0" i="0" u="none" strike="noStrike">
                          <a:solidFill>
                            <a:srgbClr val="FCB442"/>
                          </a:solidFill>
                          <a:effectLst/>
                          <a:latin typeface="Wingdings" panose="05000000000000000000" pitchFamily="2" charset="2"/>
                        </a:rPr>
                        <a:t>n n</a:t>
                      </a:r>
                      <a:r>
                        <a:rPr lang="pt-BR" sz="600" b="0" i="0" u="none" strike="noStrike">
                          <a:solidFill>
                            <a:srgbClr val="FAE646"/>
                          </a:solidFill>
                          <a:effectLst/>
                          <a:latin typeface="Wingdings" panose="05000000000000000000" pitchFamily="2" charset="2"/>
                        </a:rPr>
                        <a:t> n 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227910"/>
                  </a:ext>
                </a:extLst>
              </a:tr>
              <a:tr h="46248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en-GB" sz="26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RISK ASSESSMENT MATRIX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198043"/>
                  </a:ext>
                </a:extLst>
              </a:tr>
              <a:tr h="2158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410434"/>
                  </a:ext>
                </a:extLst>
              </a:tr>
              <a:tr h="30061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72000" algn="l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RISK SCORE GUIDE</a:t>
                      </a:r>
                    </a:p>
                  </a:txBody>
                  <a:tcPr marL="58680" marR="4890" marT="489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485976"/>
                  </a:ext>
                </a:extLst>
              </a:tr>
              <a:tr h="51451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72000"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PROBABILITY  /  IMPACT</a:t>
                      </a:r>
                    </a:p>
                  </a:txBody>
                  <a:tcPr marL="58680" marR="4890" marT="489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UNLIKELY</a:t>
                      </a:r>
                      <a:b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(1)</a:t>
                      </a:r>
                    </a:p>
                  </a:txBody>
                  <a:tcPr marL="4890" marR="4890" marT="4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POSSIBLE</a:t>
                      </a:r>
                      <a:b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(2)</a:t>
                      </a:r>
                    </a:p>
                  </a:txBody>
                  <a:tcPr marL="4890" marR="4890" marT="4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VERY LIKELY</a:t>
                      </a:r>
                      <a:b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(3)</a:t>
                      </a:r>
                    </a:p>
                  </a:txBody>
                  <a:tcPr marL="4890" marR="4890" marT="4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495159"/>
                  </a:ext>
                </a:extLst>
              </a:tr>
              <a:tr h="51451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72000"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LOW (1)</a:t>
                      </a:r>
                    </a:p>
                  </a:txBody>
                  <a:tcPr marL="58680" marR="4890" marT="489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LOW</a:t>
                      </a:r>
                    </a:p>
                  </a:txBody>
                  <a:tcPr marL="4890" marR="4890" marT="4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64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LOW</a:t>
                      </a:r>
                    </a:p>
                  </a:txBody>
                  <a:tcPr marL="4890" marR="4890" marT="4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LOW</a:t>
                      </a:r>
                    </a:p>
                  </a:txBody>
                  <a:tcPr marL="4890" marR="4890" marT="4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599072"/>
                  </a:ext>
                </a:extLst>
              </a:tr>
              <a:tr h="51451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72000"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MEDIUM (2)</a:t>
                      </a:r>
                    </a:p>
                  </a:txBody>
                  <a:tcPr marL="58680" marR="4890" marT="489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LOW</a:t>
                      </a:r>
                    </a:p>
                  </a:txBody>
                  <a:tcPr marL="4890" marR="4890" marT="4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64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MEDIUM</a:t>
                      </a:r>
                    </a:p>
                  </a:txBody>
                  <a:tcPr marL="4890" marR="4890" marT="4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44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MEDIUM</a:t>
                      </a:r>
                    </a:p>
                  </a:txBody>
                  <a:tcPr marL="4890" marR="4890" marT="4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44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306009"/>
                  </a:ext>
                </a:extLst>
              </a:tr>
              <a:tr h="51451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72000"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HIGH (4)</a:t>
                      </a:r>
                    </a:p>
                  </a:txBody>
                  <a:tcPr marL="58680" marR="4890" marT="489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MEDIUM</a:t>
                      </a:r>
                    </a:p>
                  </a:txBody>
                  <a:tcPr marL="4890" marR="4890" marT="4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44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MEDIUM</a:t>
                      </a:r>
                    </a:p>
                  </a:txBody>
                  <a:tcPr marL="4890" marR="4890" marT="4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44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HIGH</a:t>
                      </a:r>
                    </a:p>
                  </a:txBody>
                  <a:tcPr marL="4890" marR="4890" marT="4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28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623350"/>
                  </a:ext>
                </a:extLst>
              </a:tr>
              <a:tr h="51451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72000"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CRITICAL (5)</a:t>
                      </a:r>
                    </a:p>
                  </a:txBody>
                  <a:tcPr marL="58680" marR="4890" marT="489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MEDIUM</a:t>
                      </a:r>
                    </a:p>
                  </a:txBody>
                  <a:tcPr marL="4890" marR="4890" marT="4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44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HIGH</a:t>
                      </a:r>
                    </a:p>
                  </a:txBody>
                  <a:tcPr marL="4890" marR="4890" marT="4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28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HIGH</a:t>
                      </a:r>
                    </a:p>
                  </a:txBody>
                  <a:tcPr marL="4890" marR="4890" marT="48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28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680518"/>
                  </a:ext>
                </a:extLst>
              </a:tr>
              <a:tr h="36998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871716"/>
                  </a:ext>
                </a:extLst>
              </a:tr>
              <a:tr h="25629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72000"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RISK DESCRIPTION</a:t>
                      </a:r>
                    </a:p>
                  </a:txBody>
                  <a:tcPr marL="58680" marR="4890" marT="489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PROB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IMPACT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RIS</a:t>
                      </a:r>
                      <a:r>
                        <a:rPr lang="sr-Latn-RS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K</a:t>
                      </a: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 SCORE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TOTAL RISKS BY CATEGORIES</a:t>
                      </a:r>
                    </a:p>
                  </a:txBody>
                  <a:tcPr marL="4890" marR="4890" marT="489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325631"/>
                  </a:ext>
                </a:extLst>
              </a:tr>
              <a:tr h="44899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72000"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Pressure to arbitrarily reduce task durations and or run tasks in parallel which would increase risk of errors.</a:t>
                      </a:r>
                    </a:p>
                  </a:txBody>
                  <a:tcPr marL="58680" marR="4890" marT="489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LOW </a:t>
                      </a:r>
                      <a:r>
                        <a:rPr lang="en-GB" sz="1000" b="1" i="0" u="none" strike="noStrike">
                          <a:solidFill>
                            <a:srgbClr val="FAE646"/>
                          </a:solidFill>
                          <a:effectLst/>
                          <a:latin typeface="Wingdings" panose="05000000000000000000" pitchFamily="2" charset="2"/>
                        </a:rPr>
                        <a:t>n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679471"/>
                  </a:ext>
                </a:extLst>
              </a:tr>
              <a:tr h="44899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72000"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Customer refuses to approve deliverables/milestones or delays approval, putting pressure on project manager to 'work at risk'.</a:t>
                      </a:r>
                    </a:p>
                  </a:txBody>
                  <a:tcPr marL="58680" marR="4890" marT="489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4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Unlikely to cause an injury but action can still be taken.</a:t>
                      </a:r>
                    </a:p>
                  </a:txBody>
                  <a:tcPr marL="4890" marR="4890" marT="489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686497"/>
                  </a:ext>
                </a:extLst>
              </a:tr>
              <a:tr h="44899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72000"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Acts of God for example, extreme weather, leads to loss of resources, materials, premises etc.</a:t>
                      </a:r>
                    </a:p>
                  </a:txBody>
                  <a:tcPr marL="58680" marR="4890" marT="489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5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10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MEDIUM </a:t>
                      </a:r>
                      <a:r>
                        <a:rPr lang="en-GB" sz="1000" b="1" i="0" u="none" strike="noStrike">
                          <a:solidFill>
                            <a:srgbClr val="FCB442"/>
                          </a:solidFill>
                          <a:effectLst/>
                          <a:latin typeface="Wingdings" panose="05000000000000000000" pitchFamily="2" charset="2"/>
                        </a:rPr>
                        <a:t>nn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4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471783"/>
                  </a:ext>
                </a:extLst>
              </a:tr>
              <a:tr h="44899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72000"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Lorem ipsum dolor sit amet, consectetuer adipiscing elit. Maecenas porttitor congue massa.</a:t>
                      </a:r>
                    </a:p>
                  </a:txBody>
                  <a:tcPr marL="58680" marR="4890" marT="489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3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4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12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Review control measures and reduce the risk.</a:t>
                      </a:r>
                    </a:p>
                  </a:txBody>
                  <a:tcPr marL="4890" marR="4890" marT="489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681530"/>
                  </a:ext>
                </a:extLst>
              </a:tr>
              <a:tr h="44899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72000"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Lorem ipsum dolor sit amet, consectetuer adipiscing elit. Maecenas porttitor congue massa.</a:t>
                      </a:r>
                    </a:p>
                  </a:txBody>
                  <a:tcPr marL="58680" marR="4890" marT="489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3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6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HIGH </a:t>
                      </a:r>
                      <a:r>
                        <a:rPr lang="en-GB" sz="1000" b="1" i="0" u="none" strike="noStrike">
                          <a:solidFill>
                            <a:srgbClr val="F02882"/>
                          </a:solidFill>
                          <a:effectLst/>
                          <a:latin typeface="Wingdings" panose="05000000000000000000" pitchFamily="2" charset="2"/>
                        </a:rPr>
                        <a:t>nnn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863117"/>
                  </a:ext>
                </a:extLst>
              </a:tr>
              <a:tr h="44899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72000" algn="l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Lorem ipsum dolor sit amet, consectetuer adipiscing elit. Maecenas porttitor congue massa.</a:t>
                      </a:r>
                    </a:p>
                  </a:txBody>
                  <a:tcPr marL="58680" marR="4890" marT="489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5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5</a:t>
                      </a:r>
                    </a:p>
                  </a:txBody>
                  <a:tcPr marL="4890" marR="4890" marT="489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Special control measures must be in place and training.</a:t>
                      </a:r>
                    </a:p>
                  </a:txBody>
                  <a:tcPr marL="4890" marR="4890" marT="489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512814"/>
                  </a:ext>
                </a:extLst>
              </a:tr>
              <a:tr h="43165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890" marR="4890" marT="48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276601"/>
                  </a:ext>
                </a:extLst>
              </a:tr>
            </a:tbl>
          </a:graphicData>
        </a:graphic>
      </p:graphicFrame>
      <p:sp>
        <p:nvSpPr>
          <p:cNvPr id="9" name="TextBox 84">
            <a:extLst>
              <a:ext uri="{FF2B5EF4-FFF2-40B4-BE49-F238E27FC236}">
                <a16:creationId xmlns:a16="http://schemas.microsoft.com/office/drawing/2014/main" id="{D14C8DEC-755A-550A-602C-64CC8FFD1EF1}"/>
              </a:ext>
            </a:extLst>
          </p:cNvPr>
          <p:cNvSpPr txBox="1"/>
          <p:nvPr/>
        </p:nvSpPr>
        <p:spPr>
          <a:xfrm>
            <a:off x="9286246" y="7260752"/>
            <a:ext cx="1244857" cy="22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900" b="1">
                <a:effectLst/>
                <a:latin typeface="Bahnschrift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© TemplateLab.com</a:t>
            </a:r>
            <a:endParaRPr lang="en-GB" sz="900" b="1">
              <a:effectLst/>
              <a:latin typeface="Bahnschrift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" name="Picture 9">
            <a:hlinkClick r:id="rId2"/>
            <a:extLst>
              <a:ext uri="{FF2B5EF4-FFF2-40B4-BE49-F238E27FC236}">
                <a16:creationId xmlns:a16="http://schemas.microsoft.com/office/drawing/2014/main" id="{706D0B8F-A3DC-5A72-0B7E-2462840A115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4796" y="330133"/>
            <a:ext cx="1046307" cy="227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757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641</TotalTime>
  <Words>333</Words>
  <Application>Microsoft Office PowerPoint</Application>
  <PresentationFormat>Custom</PresentationFormat>
  <Paragraphs>159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Bratislav Milojevic</dc:creator>
  <cp:lastModifiedBy>Bratislav Milojevic</cp:lastModifiedBy>
  <cp:revision>4</cp:revision>
  <dcterms:created xsi:type="dcterms:W3CDTF">2023-11-30T07:39:25Z</dcterms:created>
  <dcterms:modified xsi:type="dcterms:W3CDTF">2023-11-30T21:30:52Z</dcterms:modified>
</cp:coreProperties>
</file>