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59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03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3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3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3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5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77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46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12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1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6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1456-97CF-4F72-A28C-DDA89C0DF36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68F8-74D2-49D0-832A-2F316C8EF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43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518AA4-9DFE-4E9D-CC36-08DA43556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04276"/>
              </p:ext>
            </p:extLst>
          </p:nvPr>
        </p:nvGraphicFramePr>
        <p:xfrm>
          <a:off x="647777" y="822961"/>
          <a:ext cx="9396256" cy="6379034"/>
        </p:xfrm>
        <a:graphic>
          <a:graphicData uri="http://schemas.openxmlformats.org/drawingml/2006/table">
            <a:tbl>
              <a:tblPr/>
              <a:tblGrid>
                <a:gridCol w="345088">
                  <a:extLst>
                    <a:ext uri="{9D8B030D-6E8A-4147-A177-3AD203B41FA5}">
                      <a16:colId xmlns:a16="http://schemas.microsoft.com/office/drawing/2014/main" val="1468491115"/>
                    </a:ext>
                  </a:extLst>
                </a:gridCol>
                <a:gridCol w="167614">
                  <a:extLst>
                    <a:ext uri="{9D8B030D-6E8A-4147-A177-3AD203B41FA5}">
                      <a16:colId xmlns:a16="http://schemas.microsoft.com/office/drawing/2014/main" val="1752328280"/>
                    </a:ext>
                  </a:extLst>
                </a:gridCol>
                <a:gridCol w="2681828">
                  <a:extLst>
                    <a:ext uri="{9D8B030D-6E8A-4147-A177-3AD203B41FA5}">
                      <a16:colId xmlns:a16="http://schemas.microsoft.com/office/drawing/2014/main" val="2587434817"/>
                    </a:ext>
                  </a:extLst>
                </a:gridCol>
                <a:gridCol w="167614">
                  <a:extLst>
                    <a:ext uri="{9D8B030D-6E8A-4147-A177-3AD203B41FA5}">
                      <a16:colId xmlns:a16="http://schemas.microsoft.com/office/drawing/2014/main" val="327562638"/>
                    </a:ext>
                  </a:extLst>
                </a:gridCol>
                <a:gridCol w="167614">
                  <a:extLst>
                    <a:ext uri="{9D8B030D-6E8A-4147-A177-3AD203B41FA5}">
                      <a16:colId xmlns:a16="http://schemas.microsoft.com/office/drawing/2014/main" val="2758208356"/>
                    </a:ext>
                  </a:extLst>
                </a:gridCol>
                <a:gridCol w="2681828">
                  <a:extLst>
                    <a:ext uri="{9D8B030D-6E8A-4147-A177-3AD203B41FA5}">
                      <a16:colId xmlns:a16="http://schemas.microsoft.com/office/drawing/2014/main" val="2277706282"/>
                    </a:ext>
                  </a:extLst>
                </a:gridCol>
                <a:gridCol w="167614">
                  <a:extLst>
                    <a:ext uri="{9D8B030D-6E8A-4147-A177-3AD203B41FA5}">
                      <a16:colId xmlns:a16="http://schemas.microsoft.com/office/drawing/2014/main" val="1530520473"/>
                    </a:ext>
                  </a:extLst>
                </a:gridCol>
                <a:gridCol w="167614">
                  <a:extLst>
                    <a:ext uri="{9D8B030D-6E8A-4147-A177-3AD203B41FA5}">
                      <a16:colId xmlns:a16="http://schemas.microsoft.com/office/drawing/2014/main" val="2436507418"/>
                    </a:ext>
                  </a:extLst>
                </a:gridCol>
                <a:gridCol w="2681828">
                  <a:extLst>
                    <a:ext uri="{9D8B030D-6E8A-4147-A177-3AD203B41FA5}">
                      <a16:colId xmlns:a16="http://schemas.microsoft.com/office/drawing/2014/main" val="684167599"/>
                    </a:ext>
                  </a:extLst>
                </a:gridCol>
                <a:gridCol w="167614">
                  <a:extLst>
                    <a:ext uri="{9D8B030D-6E8A-4147-A177-3AD203B41FA5}">
                      <a16:colId xmlns:a16="http://schemas.microsoft.com/office/drawing/2014/main" val="3297628830"/>
                    </a:ext>
                  </a:extLst>
                </a:gridCol>
              </a:tblGrid>
              <a:tr h="31912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Impact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 Impact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 Impact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309464"/>
                  </a:ext>
                </a:extLst>
              </a:tr>
              <a:tr h="13915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 Probability</a:t>
                      </a:r>
                    </a:p>
                  </a:txBody>
                  <a:tcPr marL="4608" marR="4608" marT="4608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77870"/>
                  </a:ext>
                </a:extLst>
              </a:tr>
              <a:tr h="188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6020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65699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Initial project objectives are not well-defined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Project does not perform as expected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Project will take longer than expected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790595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7463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Unrealistic budgeting in the planning phase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81168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875055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45233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00431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584660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05320"/>
                  </a:ext>
                </a:extLst>
              </a:tr>
              <a:tr h="13915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 Probability</a:t>
                      </a:r>
                    </a:p>
                  </a:txBody>
                  <a:tcPr marL="4608" marR="4608" marT="4608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05A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568159"/>
                  </a:ext>
                </a:extLst>
              </a:tr>
              <a:tr h="188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259632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36865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Unexpected shift in team roles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Consultant or contractor delays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Not enough resources to complete the project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978967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396119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Added workload or time requirements 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Extreme weather - loss of resources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343201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401663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747738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70943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27078"/>
                  </a:ext>
                </a:extLst>
              </a:tr>
              <a:tr h="14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89893"/>
                  </a:ext>
                </a:extLst>
              </a:tr>
              <a:tr h="13915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Probability</a:t>
                      </a:r>
                    </a:p>
                  </a:txBody>
                  <a:tcPr marL="4608" marR="4608" marT="4608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2C8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4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30112"/>
                  </a:ext>
                </a:extLst>
              </a:tr>
              <a:tr h="188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71980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96442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Miscommunication from stakeholders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New regulations introduced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Pressure to arbitrarily reduce task durations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190270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937732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Service outage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Legal action delays or pauses project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67900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117044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Supplier fails to meet obligations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223773"/>
                  </a:ext>
                </a:extLst>
              </a:tr>
              <a:tr h="1391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350057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2A2B2C"/>
                          </a:solidFill>
                          <a:effectLst/>
                          <a:latin typeface="Bahnschrift" panose="020B0502040204020203" pitchFamily="34" charset="0"/>
                        </a:rPr>
                        <a:t>Political event disrupts the project</a:t>
                      </a: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2A2B2C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55297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48429"/>
                  </a:ext>
                </a:extLst>
              </a:tr>
              <a:tr h="14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608" marR="4608" marT="4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6026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28EFF12-D2CE-F9B2-F083-0E715A318715}"/>
              </a:ext>
            </a:extLst>
          </p:cNvPr>
          <p:cNvSpPr txBox="1"/>
          <p:nvPr/>
        </p:nvSpPr>
        <p:spPr>
          <a:xfrm>
            <a:off x="2633185" y="108635"/>
            <a:ext cx="5425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>
                <a:latin typeface="Bahnschrift" panose="020B0502040204020203" pitchFamily="34" charset="0"/>
              </a:rPr>
              <a:t>RISK ANALYSIS MATRIX</a:t>
            </a:r>
          </a:p>
        </p:txBody>
      </p:sp>
      <p:sp>
        <p:nvSpPr>
          <p:cNvPr id="13" name="TextBox 84">
            <a:extLst>
              <a:ext uri="{FF2B5EF4-FFF2-40B4-BE49-F238E27FC236}">
                <a16:creationId xmlns:a16="http://schemas.microsoft.com/office/drawing/2014/main" id="{918A4B1E-D93B-3840-44BC-8B852CBA1453}"/>
              </a:ext>
            </a:extLst>
          </p:cNvPr>
          <p:cNvSpPr txBox="1"/>
          <p:nvPr/>
        </p:nvSpPr>
        <p:spPr>
          <a:xfrm>
            <a:off x="9286246" y="7260752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Picture 13">
            <a:hlinkClick r:id="rId2"/>
            <a:extLst>
              <a:ext uri="{FF2B5EF4-FFF2-40B4-BE49-F238E27FC236}">
                <a16:creationId xmlns:a16="http://schemas.microsoft.com/office/drawing/2014/main" id="{8C16501A-A1AE-B924-662B-5BDCE8D55D1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796" y="102827"/>
            <a:ext cx="1046307" cy="22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6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</TotalTime>
  <Words>338</Words>
  <Application>Microsoft Office PowerPoint</Application>
  <PresentationFormat>Custom</PresentationFormat>
  <Paragraphs>262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2</cp:revision>
  <dcterms:created xsi:type="dcterms:W3CDTF">2023-11-30T20:23:46Z</dcterms:created>
  <dcterms:modified xsi:type="dcterms:W3CDTF">2023-11-30T21:28:55Z</dcterms:modified>
</cp:coreProperties>
</file>