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41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68D759-E870-4E7E-AD90-E55EB565F553}"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D4C38-3186-483F-A4DC-4B975A668BA6}" type="slidenum">
              <a:rPr lang="en-GB" smtClean="0"/>
              <a:t>‹#›</a:t>
            </a:fld>
            <a:endParaRPr lang="en-GB"/>
          </a:p>
        </p:txBody>
      </p:sp>
    </p:spTree>
    <p:extLst>
      <p:ext uri="{BB962C8B-B14F-4D97-AF65-F5344CB8AC3E}">
        <p14:creationId xmlns:p14="http://schemas.microsoft.com/office/powerpoint/2010/main" val="103842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68D759-E870-4E7E-AD90-E55EB565F553}"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D4C38-3186-483F-A4DC-4B975A668BA6}" type="slidenum">
              <a:rPr lang="en-GB" smtClean="0"/>
              <a:t>‹#›</a:t>
            </a:fld>
            <a:endParaRPr lang="en-GB"/>
          </a:p>
        </p:txBody>
      </p:sp>
    </p:spTree>
    <p:extLst>
      <p:ext uri="{BB962C8B-B14F-4D97-AF65-F5344CB8AC3E}">
        <p14:creationId xmlns:p14="http://schemas.microsoft.com/office/powerpoint/2010/main" val="693334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68D759-E870-4E7E-AD90-E55EB565F553}"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D4C38-3186-483F-A4DC-4B975A668BA6}" type="slidenum">
              <a:rPr lang="en-GB" smtClean="0"/>
              <a:t>‹#›</a:t>
            </a:fld>
            <a:endParaRPr lang="en-GB"/>
          </a:p>
        </p:txBody>
      </p:sp>
    </p:spTree>
    <p:extLst>
      <p:ext uri="{BB962C8B-B14F-4D97-AF65-F5344CB8AC3E}">
        <p14:creationId xmlns:p14="http://schemas.microsoft.com/office/powerpoint/2010/main" val="317974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68D759-E870-4E7E-AD90-E55EB565F553}"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D4C38-3186-483F-A4DC-4B975A668BA6}" type="slidenum">
              <a:rPr lang="en-GB" smtClean="0"/>
              <a:t>‹#›</a:t>
            </a:fld>
            <a:endParaRPr lang="en-GB"/>
          </a:p>
        </p:txBody>
      </p:sp>
    </p:spTree>
    <p:extLst>
      <p:ext uri="{BB962C8B-B14F-4D97-AF65-F5344CB8AC3E}">
        <p14:creationId xmlns:p14="http://schemas.microsoft.com/office/powerpoint/2010/main" val="416037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68D759-E870-4E7E-AD90-E55EB565F553}"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D4C38-3186-483F-A4DC-4B975A668BA6}" type="slidenum">
              <a:rPr lang="en-GB" smtClean="0"/>
              <a:t>‹#›</a:t>
            </a:fld>
            <a:endParaRPr lang="en-GB"/>
          </a:p>
        </p:txBody>
      </p:sp>
    </p:spTree>
    <p:extLst>
      <p:ext uri="{BB962C8B-B14F-4D97-AF65-F5344CB8AC3E}">
        <p14:creationId xmlns:p14="http://schemas.microsoft.com/office/powerpoint/2010/main" val="40700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68D759-E870-4E7E-AD90-E55EB565F553}"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D4C38-3186-483F-A4DC-4B975A668BA6}" type="slidenum">
              <a:rPr lang="en-GB" smtClean="0"/>
              <a:t>‹#›</a:t>
            </a:fld>
            <a:endParaRPr lang="en-GB"/>
          </a:p>
        </p:txBody>
      </p:sp>
    </p:spTree>
    <p:extLst>
      <p:ext uri="{BB962C8B-B14F-4D97-AF65-F5344CB8AC3E}">
        <p14:creationId xmlns:p14="http://schemas.microsoft.com/office/powerpoint/2010/main" val="2218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68D759-E870-4E7E-AD90-E55EB565F553}" type="datetimeFigureOut">
              <a:rPr lang="en-GB" smtClean="0"/>
              <a:t>29/11/2023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5D4C38-3186-483F-A4DC-4B975A668BA6}" type="slidenum">
              <a:rPr lang="en-GB" smtClean="0"/>
              <a:t>‹#›</a:t>
            </a:fld>
            <a:endParaRPr lang="en-GB"/>
          </a:p>
        </p:txBody>
      </p:sp>
    </p:spTree>
    <p:extLst>
      <p:ext uri="{BB962C8B-B14F-4D97-AF65-F5344CB8AC3E}">
        <p14:creationId xmlns:p14="http://schemas.microsoft.com/office/powerpoint/2010/main" val="909296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68D759-E870-4E7E-AD90-E55EB565F553}"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5D4C38-3186-483F-A4DC-4B975A668BA6}" type="slidenum">
              <a:rPr lang="en-GB" smtClean="0"/>
              <a:t>‹#›</a:t>
            </a:fld>
            <a:endParaRPr lang="en-GB"/>
          </a:p>
        </p:txBody>
      </p:sp>
    </p:spTree>
    <p:extLst>
      <p:ext uri="{BB962C8B-B14F-4D97-AF65-F5344CB8AC3E}">
        <p14:creationId xmlns:p14="http://schemas.microsoft.com/office/powerpoint/2010/main" val="1449365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D759-E870-4E7E-AD90-E55EB565F553}" type="datetimeFigureOut">
              <a:rPr lang="en-GB" smtClean="0"/>
              <a:t>29/11/2023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5D4C38-3186-483F-A4DC-4B975A668BA6}" type="slidenum">
              <a:rPr lang="en-GB" smtClean="0"/>
              <a:t>‹#›</a:t>
            </a:fld>
            <a:endParaRPr lang="en-GB"/>
          </a:p>
        </p:txBody>
      </p:sp>
    </p:spTree>
    <p:extLst>
      <p:ext uri="{BB962C8B-B14F-4D97-AF65-F5344CB8AC3E}">
        <p14:creationId xmlns:p14="http://schemas.microsoft.com/office/powerpoint/2010/main" val="3904510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B768D759-E870-4E7E-AD90-E55EB565F553}"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D4C38-3186-483F-A4DC-4B975A668BA6}" type="slidenum">
              <a:rPr lang="en-GB" smtClean="0"/>
              <a:t>‹#›</a:t>
            </a:fld>
            <a:endParaRPr lang="en-GB"/>
          </a:p>
        </p:txBody>
      </p:sp>
    </p:spTree>
    <p:extLst>
      <p:ext uri="{BB962C8B-B14F-4D97-AF65-F5344CB8AC3E}">
        <p14:creationId xmlns:p14="http://schemas.microsoft.com/office/powerpoint/2010/main" val="77421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B768D759-E870-4E7E-AD90-E55EB565F553}"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D4C38-3186-483F-A4DC-4B975A668BA6}" type="slidenum">
              <a:rPr lang="en-GB" smtClean="0"/>
              <a:t>‹#›</a:t>
            </a:fld>
            <a:endParaRPr lang="en-GB"/>
          </a:p>
        </p:txBody>
      </p:sp>
    </p:spTree>
    <p:extLst>
      <p:ext uri="{BB962C8B-B14F-4D97-AF65-F5344CB8AC3E}">
        <p14:creationId xmlns:p14="http://schemas.microsoft.com/office/powerpoint/2010/main" val="112209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768D759-E870-4E7E-AD90-E55EB565F553}" type="datetimeFigureOut">
              <a:rPr lang="en-GB" smtClean="0"/>
              <a:t>29/11/2023</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5A5D4C38-3186-483F-A4DC-4B975A668BA6}" type="slidenum">
              <a:rPr lang="en-GB" smtClean="0"/>
              <a:t>‹#›</a:t>
            </a:fld>
            <a:endParaRPr lang="en-GB"/>
          </a:p>
        </p:txBody>
      </p:sp>
    </p:spTree>
    <p:extLst>
      <p:ext uri="{BB962C8B-B14F-4D97-AF65-F5344CB8AC3E}">
        <p14:creationId xmlns:p14="http://schemas.microsoft.com/office/powerpoint/2010/main" val="4059261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emplatelab.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B30E13F0-AE97-AC7A-3EC0-8F64D2865B8B}"/>
              </a:ext>
            </a:extLst>
          </p:cNvPr>
          <p:cNvGraphicFramePr>
            <a:graphicFrameLocks noGrp="1"/>
          </p:cNvGraphicFramePr>
          <p:nvPr>
            <p:extLst>
              <p:ext uri="{D42A27DB-BD31-4B8C-83A1-F6EECF244321}">
                <p14:modId xmlns:p14="http://schemas.microsoft.com/office/powerpoint/2010/main" val="1728283637"/>
              </p:ext>
            </p:extLst>
          </p:nvPr>
        </p:nvGraphicFramePr>
        <p:xfrm>
          <a:off x="389895" y="1850388"/>
          <a:ext cx="9892020" cy="5231138"/>
        </p:xfrm>
        <a:graphic>
          <a:graphicData uri="http://schemas.openxmlformats.org/drawingml/2006/table">
            <a:tbl>
              <a:tblPr/>
              <a:tblGrid>
                <a:gridCol w="544682">
                  <a:extLst>
                    <a:ext uri="{9D8B030D-6E8A-4147-A177-3AD203B41FA5}">
                      <a16:colId xmlns:a16="http://schemas.microsoft.com/office/drawing/2014/main" val="2330261166"/>
                    </a:ext>
                  </a:extLst>
                </a:gridCol>
                <a:gridCol w="2965489">
                  <a:extLst>
                    <a:ext uri="{9D8B030D-6E8A-4147-A177-3AD203B41FA5}">
                      <a16:colId xmlns:a16="http://schemas.microsoft.com/office/drawing/2014/main" val="1511846604"/>
                    </a:ext>
                  </a:extLst>
                </a:gridCol>
                <a:gridCol w="444823">
                  <a:extLst>
                    <a:ext uri="{9D8B030D-6E8A-4147-A177-3AD203B41FA5}">
                      <a16:colId xmlns:a16="http://schemas.microsoft.com/office/drawing/2014/main" val="3413867399"/>
                    </a:ext>
                  </a:extLst>
                </a:gridCol>
                <a:gridCol w="444823">
                  <a:extLst>
                    <a:ext uri="{9D8B030D-6E8A-4147-A177-3AD203B41FA5}">
                      <a16:colId xmlns:a16="http://schemas.microsoft.com/office/drawing/2014/main" val="2260162659"/>
                    </a:ext>
                  </a:extLst>
                </a:gridCol>
                <a:gridCol w="444823">
                  <a:extLst>
                    <a:ext uri="{9D8B030D-6E8A-4147-A177-3AD203B41FA5}">
                      <a16:colId xmlns:a16="http://schemas.microsoft.com/office/drawing/2014/main" val="568381305"/>
                    </a:ext>
                  </a:extLst>
                </a:gridCol>
                <a:gridCol w="444823">
                  <a:extLst>
                    <a:ext uri="{9D8B030D-6E8A-4147-A177-3AD203B41FA5}">
                      <a16:colId xmlns:a16="http://schemas.microsoft.com/office/drawing/2014/main" val="362474440"/>
                    </a:ext>
                  </a:extLst>
                </a:gridCol>
                <a:gridCol w="444823">
                  <a:extLst>
                    <a:ext uri="{9D8B030D-6E8A-4147-A177-3AD203B41FA5}">
                      <a16:colId xmlns:a16="http://schemas.microsoft.com/office/drawing/2014/main" val="40144585"/>
                    </a:ext>
                  </a:extLst>
                </a:gridCol>
                <a:gridCol w="444823">
                  <a:extLst>
                    <a:ext uri="{9D8B030D-6E8A-4147-A177-3AD203B41FA5}">
                      <a16:colId xmlns:a16="http://schemas.microsoft.com/office/drawing/2014/main" val="995570961"/>
                    </a:ext>
                  </a:extLst>
                </a:gridCol>
                <a:gridCol w="444823">
                  <a:extLst>
                    <a:ext uri="{9D8B030D-6E8A-4147-A177-3AD203B41FA5}">
                      <a16:colId xmlns:a16="http://schemas.microsoft.com/office/drawing/2014/main" val="1272518605"/>
                    </a:ext>
                  </a:extLst>
                </a:gridCol>
                <a:gridCol w="444823">
                  <a:extLst>
                    <a:ext uri="{9D8B030D-6E8A-4147-A177-3AD203B41FA5}">
                      <a16:colId xmlns:a16="http://schemas.microsoft.com/office/drawing/2014/main" val="3187368489"/>
                    </a:ext>
                  </a:extLst>
                </a:gridCol>
                <a:gridCol w="444823">
                  <a:extLst>
                    <a:ext uri="{9D8B030D-6E8A-4147-A177-3AD203B41FA5}">
                      <a16:colId xmlns:a16="http://schemas.microsoft.com/office/drawing/2014/main" val="2938192057"/>
                    </a:ext>
                  </a:extLst>
                </a:gridCol>
                <a:gridCol w="444823">
                  <a:extLst>
                    <a:ext uri="{9D8B030D-6E8A-4147-A177-3AD203B41FA5}">
                      <a16:colId xmlns:a16="http://schemas.microsoft.com/office/drawing/2014/main" val="3019839973"/>
                    </a:ext>
                  </a:extLst>
                </a:gridCol>
                <a:gridCol w="444823">
                  <a:extLst>
                    <a:ext uri="{9D8B030D-6E8A-4147-A177-3AD203B41FA5}">
                      <a16:colId xmlns:a16="http://schemas.microsoft.com/office/drawing/2014/main" val="1868131967"/>
                    </a:ext>
                  </a:extLst>
                </a:gridCol>
                <a:gridCol w="444823">
                  <a:extLst>
                    <a:ext uri="{9D8B030D-6E8A-4147-A177-3AD203B41FA5}">
                      <a16:colId xmlns:a16="http://schemas.microsoft.com/office/drawing/2014/main" val="3570554790"/>
                    </a:ext>
                  </a:extLst>
                </a:gridCol>
                <a:gridCol w="1043973">
                  <a:extLst>
                    <a:ext uri="{9D8B030D-6E8A-4147-A177-3AD203B41FA5}">
                      <a16:colId xmlns:a16="http://schemas.microsoft.com/office/drawing/2014/main" val="2426420094"/>
                    </a:ext>
                  </a:extLst>
                </a:gridCol>
              </a:tblGrid>
              <a:tr h="258064">
                <a:tc>
                  <a:txBody>
                    <a:bodyPr/>
                    <a:lstStyle/>
                    <a:p>
                      <a:pPr algn="ctr" fontAlgn="ctr"/>
                      <a:r>
                        <a:rPr lang="en-GB" sz="1000" b="0" i="0" u="none" strike="noStrike">
                          <a:solidFill>
                            <a:srgbClr val="000000"/>
                          </a:solidFill>
                          <a:effectLst/>
                          <a:latin typeface="Bahnschrift" panose="020B0502040204020203" pitchFamily="34" charset="0"/>
                        </a:rPr>
                        <a:t>ID</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D00"/>
                    </a:solidFill>
                  </a:tcPr>
                </a:tc>
                <a:tc>
                  <a:txBody>
                    <a:bodyPr/>
                    <a:lstStyle/>
                    <a:p>
                      <a:pPr algn="l" fontAlgn="ctr"/>
                      <a:r>
                        <a:rPr lang="en-GB" sz="1000" b="0" i="0" u="none" strike="noStrike">
                          <a:solidFill>
                            <a:srgbClr val="000000"/>
                          </a:solidFill>
                          <a:effectLst/>
                          <a:latin typeface="Bahnschrift" panose="020B0502040204020203" pitchFamily="34" charset="0"/>
                        </a:rPr>
                        <a:t>RISK DESCRIPTION</a:t>
                      </a:r>
                    </a:p>
                  </a:txBody>
                  <a:tcPr marL="85386"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D00"/>
                    </a:solidFill>
                  </a:tcPr>
                </a:tc>
                <a:tc gridSpan="3">
                  <a:txBody>
                    <a:bodyPr/>
                    <a:lstStyle/>
                    <a:p>
                      <a:pPr algn="ctr" fontAlgn="ctr"/>
                      <a:r>
                        <a:rPr lang="en-GB" sz="1000" b="0" i="0" u="none" strike="noStrike">
                          <a:solidFill>
                            <a:srgbClr val="000000"/>
                          </a:solidFill>
                          <a:effectLst/>
                          <a:latin typeface="Bahnschrift" panose="020B0502040204020203" pitchFamily="34" charset="0"/>
                        </a:rPr>
                        <a:t>Health &amp; Safety</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D00"/>
                    </a:solidFill>
                  </a:tcPr>
                </a:tc>
                <a:tc hMerge="1">
                  <a:txBody>
                    <a:bodyPr/>
                    <a:lstStyle/>
                    <a:p>
                      <a:endParaRPr lang="en-GB"/>
                    </a:p>
                  </a:txBody>
                  <a:tcPr/>
                </a:tc>
                <a:tc hMerge="1">
                  <a:txBody>
                    <a:bodyPr/>
                    <a:lstStyle/>
                    <a:p>
                      <a:endParaRPr lang="en-GB"/>
                    </a:p>
                  </a:txBody>
                  <a:tcPr/>
                </a:tc>
                <a:tc gridSpan="3">
                  <a:txBody>
                    <a:bodyPr/>
                    <a:lstStyle/>
                    <a:p>
                      <a:pPr algn="ctr" fontAlgn="ctr"/>
                      <a:r>
                        <a:rPr lang="en-GB" sz="1000" b="0" i="0" u="none" strike="noStrike">
                          <a:solidFill>
                            <a:srgbClr val="000000"/>
                          </a:solidFill>
                          <a:effectLst/>
                          <a:latin typeface="Bahnschrift" panose="020B0502040204020203" pitchFamily="34" charset="0"/>
                        </a:rPr>
                        <a:t>Financial Loss</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D00"/>
                    </a:solidFill>
                  </a:tcPr>
                </a:tc>
                <a:tc hMerge="1">
                  <a:txBody>
                    <a:bodyPr/>
                    <a:lstStyle/>
                    <a:p>
                      <a:endParaRPr lang="en-GB"/>
                    </a:p>
                  </a:txBody>
                  <a:tcPr/>
                </a:tc>
                <a:tc hMerge="1">
                  <a:txBody>
                    <a:bodyPr/>
                    <a:lstStyle/>
                    <a:p>
                      <a:endParaRPr lang="en-GB"/>
                    </a:p>
                  </a:txBody>
                  <a:tcPr/>
                </a:tc>
                <a:tc gridSpan="3">
                  <a:txBody>
                    <a:bodyPr/>
                    <a:lstStyle/>
                    <a:p>
                      <a:pPr algn="ctr" fontAlgn="ctr"/>
                      <a:r>
                        <a:rPr lang="en-GB" sz="1000" b="0" i="0" u="none" strike="noStrike">
                          <a:solidFill>
                            <a:srgbClr val="000000"/>
                          </a:solidFill>
                          <a:effectLst/>
                          <a:latin typeface="Bahnschrift" panose="020B0502040204020203" pitchFamily="34" charset="0"/>
                        </a:rPr>
                        <a:t>Reputation</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D00"/>
                    </a:solidFill>
                  </a:tcPr>
                </a:tc>
                <a:tc hMerge="1">
                  <a:txBody>
                    <a:bodyPr/>
                    <a:lstStyle/>
                    <a:p>
                      <a:endParaRPr lang="en-GB"/>
                    </a:p>
                  </a:txBody>
                  <a:tcPr/>
                </a:tc>
                <a:tc hMerge="1">
                  <a:txBody>
                    <a:bodyPr/>
                    <a:lstStyle/>
                    <a:p>
                      <a:endParaRPr lang="en-GB"/>
                    </a:p>
                  </a:txBody>
                  <a:tcPr/>
                </a:tc>
                <a:tc gridSpan="3">
                  <a:txBody>
                    <a:bodyPr/>
                    <a:lstStyle/>
                    <a:p>
                      <a:pPr algn="ctr" fontAlgn="ctr"/>
                      <a:r>
                        <a:rPr lang="en-GB" sz="1000" b="0" i="0" u="none" strike="noStrike">
                          <a:solidFill>
                            <a:srgbClr val="000000"/>
                          </a:solidFill>
                          <a:effectLst/>
                          <a:latin typeface="Bahnschrift" panose="020B0502040204020203" pitchFamily="34" charset="0"/>
                        </a:rPr>
                        <a:t>Quality &amp; Delays</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D00"/>
                    </a:solidFill>
                  </a:tcPr>
                </a:tc>
                <a:tc hMerge="1">
                  <a:txBody>
                    <a:bodyPr/>
                    <a:lstStyle/>
                    <a:p>
                      <a:endParaRPr lang="en-GB"/>
                    </a:p>
                  </a:txBody>
                  <a:tcPr/>
                </a:tc>
                <a:tc hMerge="1">
                  <a:txBody>
                    <a:bodyPr/>
                    <a:lstStyle/>
                    <a:p>
                      <a:endParaRPr lang="en-GB"/>
                    </a:p>
                  </a:txBody>
                  <a:tcPr/>
                </a:tc>
                <a:tc>
                  <a:txBody>
                    <a:bodyPr/>
                    <a:lstStyle/>
                    <a:p>
                      <a:pPr algn="ctr" fontAlgn="ctr"/>
                      <a:r>
                        <a:rPr lang="en-GB" sz="1000" b="0" i="0" u="none" strike="noStrike">
                          <a:solidFill>
                            <a:srgbClr val="000000"/>
                          </a:solidFill>
                          <a:effectLst/>
                          <a:latin typeface="Bahnschrift" panose="020B0502040204020203" pitchFamily="34" charset="0"/>
                        </a:rPr>
                        <a:t>RISK SCORE</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D00"/>
                    </a:solidFill>
                  </a:tcPr>
                </a:tc>
                <a:extLst>
                  <a:ext uri="{0D108BD9-81ED-4DB2-BD59-A6C34878D82A}">
                    <a16:rowId xmlns:a16="http://schemas.microsoft.com/office/drawing/2014/main" val="948936794"/>
                  </a:ext>
                </a:extLst>
              </a:tr>
              <a:tr h="155227">
                <a:tc rowSpan="4">
                  <a:txBody>
                    <a:bodyPr/>
                    <a:lstStyle/>
                    <a:p>
                      <a:pPr algn="ctr" fontAlgn="ctr"/>
                      <a:r>
                        <a:rPr lang="en-GB" sz="1000" b="0" i="0" u="none" strike="noStrike">
                          <a:solidFill>
                            <a:srgbClr val="000000"/>
                          </a:solidFill>
                          <a:effectLst/>
                          <a:latin typeface="Bahnschrift" panose="020B0502040204020203" pitchFamily="34" charset="0"/>
                        </a:rPr>
                        <a:t>1080</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l" fontAlgn="ctr"/>
                      <a:r>
                        <a:rPr lang="en-GB" sz="900" b="0" i="0" u="none" strike="noStrike">
                          <a:solidFill>
                            <a:srgbClr val="000000"/>
                          </a:solidFill>
                          <a:effectLst/>
                          <a:latin typeface="Bahnschrift" panose="020B0502040204020203" pitchFamily="34" charset="0"/>
                        </a:rPr>
                        <a:t>Broken pipes installed over server room can be cause of water destruction and IT equipment damage</a:t>
                      </a:r>
                    </a:p>
                  </a:txBody>
                  <a:tcPr marL="85386"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3">
                  <a:txBody>
                    <a:bodyPr/>
                    <a:lstStyle/>
                    <a:p>
                      <a:pPr algn="ctr" fontAlgn="ctr"/>
                      <a:r>
                        <a:rPr lang="en-GB" sz="900" b="0" i="0" u="none" strike="noStrike">
                          <a:solidFill>
                            <a:srgbClr val="000000"/>
                          </a:solidFill>
                          <a:effectLst/>
                          <a:latin typeface="Bahnschrift" panose="020B0502040204020203" pitchFamily="34" charset="0"/>
                        </a:rPr>
                        <a:t>Dirty water is dangerous and requires disinfection</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$25.000+</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Not realistic</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Software solutions delayed by 5-10 days</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Max individual</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3011897451"/>
                  </a:ext>
                </a:extLst>
              </a:tr>
              <a:tr h="271646">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1000" b="1" i="0" u="none" strike="noStrike">
                          <a:solidFill>
                            <a:srgbClr val="000000"/>
                          </a:solidFill>
                          <a:effectLst/>
                          <a:latin typeface="Bahnschrift" panose="020B0502040204020203" pitchFamily="34" charset="0"/>
                        </a:rPr>
                        <a:t>8</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AB43C"/>
                    </a:solidFill>
                  </a:tcPr>
                </a:tc>
                <a:extLst>
                  <a:ext uri="{0D108BD9-81ED-4DB2-BD59-A6C34878D82A}">
                    <a16:rowId xmlns:a16="http://schemas.microsoft.com/office/drawing/2014/main" val="156420626"/>
                  </a:ext>
                </a:extLst>
              </a:tr>
              <a:tr h="155227">
                <a:tc vMerge="1">
                  <a:txBody>
                    <a:bodyPr/>
                    <a:lstStyle/>
                    <a:p>
                      <a:endParaRPr lang="en-GB"/>
                    </a:p>
                  </a:txBody>
                  <a:tcPr/>
                </a:tc>
                <a:tc v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Total Score</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627102601"/>
                  </a:ext>
                </a:extLst>
              </a:tr>
              <a:tr h="258064">
                <a:tc vMerge="1">
                  <a:txBody>
                    <a:bodyPr/>
                    <a:lstStyle/>
                    <a:p>
                      <a:endParaRPr lang="en-GB"/>
                    </a:p>
                  </a:txBody>
                  <a:tcPr/>
                </a:tc>
                <a:tc vMerge="1">
                  <a:txBody>
                    <a:bodyPr/>
                    <a:lstStyle/>
                    <a:p>
                      <a:endParaRPr lang="en-GB"/>
                    </a:p>
                  </a:txBody>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4</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4</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0" i="0" u="none" strike="noStrike">
                          <a:solidFill>
                            <a:srgbClr val="000000"/>
                          </a:solidFill>
                          <a:effectLst/>
                          <a:latin typeface="Bahnschrift" panose="020B0502040204020203" pitchFamily="34" charset="0"/>
                        </a:rPr>
                        <a:t>2</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4</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8</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43C"/>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3</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3</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1" i="0" u="none" strike="noStrike">
                          <a:solidFill>
                            <a:srgbClr val="000000"/>
                          </a:solidFill>
                          <a:effectLst/>
                          <a:latin typeface="Bahnschrift" panose="020B0502040204020203" pitchFamily="34" charset="0"/>
                        </a:rPr>
                        <a:t>16</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4171012"/>
                  </a:ext>
                </a:extLst>
              </a:tr>
              <a:tr h="155227">
                <a:tc rowSpan="4">
                  <a:txBody>
                    <a:bodyPr/>
                    <a:lstStyle/>
                    <a:p>
                      <a:pPr algn="ctr" fontAlgn="ctr"/>
                      <a:r>
                        <a:rPr lang="en-GB" sz="1000" b="0" i="0" u="none" strike="noStrike">
                          <a:solidFill>
                            <a:srgbClr val="000000"/>
                          </a:solidFill>
                          <a:effectLst/>
                          <a:latin typeface="Bahnschrift" panose="020B0502040204020203" pitchFamily="34" charset="0"/>
                        </a:rPr>
                        <a:t>1081</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l" fontAlgn="ctr"/>
                      <a:r>
                        <a:rPr lang="en-GB" sz="900" b="0" i="0" u="none" strike="noStrike">
                          <a:solidFill>
                            <a:srgbClr val="000000"/>
                          </a:solidFill>
                          <a:effectLst/>
                          <a:latin typeface="Bahnschrift" panose="020B0502040204020203" pitchFamily="34" charset="0"/>
                        </a:rPr>
                        <a:t>We do not have clear mathematical models of air flow around an air turbine</a:t>
                      </a:r>
                    </a:p>
                  </a:txBody>
                  <a:tcPr marL="85386"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3">
                  <a:txBody>
                    <a:bodyPr/>
                    <a:lstStyle/>
                    <a:p>
                      <a:pPr algn="ctr" fontAlgn="ctr"/>
                      <a:r>
                        <a:rPr lang="en-GB" sz="900" b="0" i="0" u="none" strike="noStrike">
                          <a:solidFill>
                            <a:srgbClr val="000000"/>
                          </a:solidFill>
                          <a:effectLst/>
                          <a:latin typeface="Bahnschrift" panose="020B0502040204020203" pitchFamily="34" charset="0"/>
                        </a:rPr>
                        <a:t>A broken propeller can injure people</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$40.000+</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Bad realizations would affect orders</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Unacceptable solution and delays over 40 days</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Max individual</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089905793"/>
                  </a:ext>
                </a:extLst>
              </a:tr>
              <a:tr h="258064">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1000" b="1" i="0" u="none" strike="noStrike">
                          <a:solidFill>
                            <a:srgbClr val="000000"/>
                          </a:solidFill>
                          <a:effectLst/>
                          <a:latin typeface="Bahnschrift" panose="020B0502040204020203" pitchFamily="34" charset="0"/>
                        </a:rPr>
                        <a:t>10</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AB43C"/>
                    </a:solidFill>
                  </a:tcPr>
                </a:tc>
                <a:extLst>
                  <a:ext uri="{0D108BD9-81ED-4DB2-BD59-A6C34878D82A}">
                    <a16:rowId xmlns:a16="http://schemas.microsoft.com/office/drawing/2014/main" val="1878021414"/>
                  </a:ext>
                </a:extLst>
              </a:tr>
              <a:tr h="155227">
                <a:tc vMerge="1">
                  <a:txBody>
                    <a:bodyPr/>
                    <a:lstStyle/>
                    <a:p>
                      <a:endParaRPr lang="en-GB"/>
                    </a:p>
                  </a:txBody>
                  <a:tcPr/>
                </a:tc>
                <a:tc v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Total Score</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824437543"/>
                  </a:ext>
                </a:extLst>
              </a:tr>
              <a:tr h="258064">
                <a:tc vMerge="1">
                  <a:txBody>
                    <a:bodyPr/>
                    <a:lstStyle/>
                    <a:p>
                      <a:endParaRPr lang="en-GB"/>
                    </a:p>
                  </a:txBody>
                  <a:tcPr/>
                </a:tc>
                <a:tc vMerge="1">
                  <a:txBody>
                    <a:bodyPr/>
                    <a:lstStyle/>
                    <a:p>
                      <a:endParaRPr lang="en-GB"/>
                    </a:p>
                  </a:txBody>
                  <a:tcPr/>
                </a:tc>
                <a:tc>
                  <a:txBody>
                    <a:bodyPr/>
                    <a:lstStyle/>
                    <a:p>
                      <a:pPr algn="ctr" fontAlgn="ctr"/>
                      <a:r>
                        <a:rPr lang="en-GB" sz="1000" b="0" i="0" u="none" strike="noStrike">
                          <a:solidFill>
                            <a:srgbClr val="000000"/>
                          </a:solidFill>
                          <a:effectLst/>
                          <a:latin typeface="Bahnschrift" panose="020B0502040204020203" pitchFamily="34" charset="0"/>
                        </a:rPr>
                        <a:t>2</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5</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10</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43C"/>
                    </a:solidFill>
                  </a:tcPr>
                </a:tc>
                <a:tc>
                  <a:txBody>
                    <a:bodyPr/>
                    <a:lstStyle/>
                    <a:p>
                      <a:pPr algn="ctr" fontAlgn="ctr"/>
                      <a:r>
                        <a:rPr lang="en-GB" sz="1000" b="0" i="0" u="none" strike="noStrike">
                          <a:solidFill>
                            <a:srgbClr val="000000"/>
                          </a:solidFill>
                          <a:effectLst/>
                          <a:latin typeface="Bahnschrift" panose="020B0502040204020203" pitchFamily="34" charset="0"/>
                        </a:rPr>
                        <a:t>2</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3</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6</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43C"/>
                    </a:solidFill>
                  </a:tcPr>
                </a:tc>
                <a:tc>
                  <a:txBody>
                    <a:bodyPr/>
                    <a:lstStyle/>
                    <a:p>
                      <a:pPr algn="ctr" fontAlgn="ctr"/>
                      <a:r>
                        <a:rPr lang="en-GB" sz="1000" b="0" i="0" u="none" strike="noStrike">
                          <a:solidFill>
                            <a:srgbClr val="000000"/>
                          </a:solidFill>
                          <a:effectLst/>
                          <a:latin typeface="Bahnschrift" panose="020B0502040204020203" pitchFamily="34" charset="0"/>
                        </a:rPr>
                        <a:t>2</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5</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10</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43C"/>
                    </a:solidFill>
                  </a:tcPr>
                </a:tc>
                <a:tc>
                  <a:txBody>
                    <a:bodyPr/>
                    <a:lstStyle/>
                    <a:p>
                      <a:pPr algn="ctr" fontAlgn="ctr"/>
                      <a:r>
                        <a:rPr lang="en-GB" sz="1000" b="0" i="0" u="none" strike="noStrike">
                          <a:solidFill>
                            <a:srgbClr val="000000"/>
                          </a:solidFill>
                          <a:effectLst/>
                          <a:latin typeface="Bahnschrift" panose="020B0502040204020203" pitchFamily="34" charset="0"/>
                        </a:rPr>
                        <a:t>2</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5</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10</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43C"/>
                    </a:solidFill>
                  </a:tcPr>
                </a:tc>
                <a:tc>
                  <a:txBody>
                    <a:bodyPr/>
                    <a:lstStyle/>
                    <a:p>
                      <a:pPr algn="ctr" fontAlgn="ctr"/>
                      <a:r>
                        <a:rPr lang="en-GB" sz="1000" b="1" i="0" u="none" strike="noStrike">
                          <a:solidFill>
                            <a:srgbClr val="000000"/>
                          </a:solidFill>
                          <a:effectLst/>
                          <a:latin typeface="Bahnschrift" panose="020B0502040204020203" pitchFamily="34" charset="0"/>
                        </a:rPr>
                        <a:t>36</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0895544"/>
                  </a:ext>
                </a:extLst>
              </a:tr>
              <a:tr h="155227">
                <a:tc rowSpan="4">
                  <a:txBody>
                    <a:bodyPr/>
                    <a:lstStyle/>
                    <a:p>
                      <a:pPr algn="ctr" fontAlgn="ctr"/>
                      <a:r>
                        <a:rPr lang="en-GB" sz="1000" b="0" i="0" u="none" strike="noStrike">
                          <a:solidFill>
                            <a:srgbClr val="000000"/>
                          </a:solidFill>
                          <a:effectLst/>
                          <a:latin typeface="Bahnschrift" panose="020B0502040204020203" pitchFamily="34" charset="0"/>
                        </a:rPr>
                        <a:t>1082</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l" fontAlgn="ctr"/>
                      <a:r>
                        <a:rPr lang="en-GB" sz="900" b="0" i="0" u="none" strike="noStrike">
                          <a:solidFill>
                            <a:srgbClr val="000000"/>
                          </a:solidFill>
                          <a:effectLst/>
                          <a:latin typeface="Bahnschrift" panose="020B0502040204020203" pitchFamily="34" charset="0"/>
                        </a:rPr>
                        <a:t>The main designer is the only one who has the necessary licenses and knowledge of technology, and does not have a protected contract until the end of the project</a:t>
                      </a:r>
                    </a:p>
                  </a:txBody>
                  <a:tcPr marL="85386"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3">
                  <a:txBody>
                    <a:bodyPr/>
                    <a:lstStyle/>
                    <a:p>
                      <a:pPr algn="ctr" fontAlgn="ctr"/>
                      <a:r>
                        <a:rPr lang="en-GB" sz="900" b="0" i="0" u="none" strike="noStrike">
                          <a:solidFill>
                            <a:srgbClr val="000000"/>
                          </a:solidFill>
                          <a:effectLst/>
                          <a:latin typeface="Bahnschrift" panose="020B0502040204020203" pitchFamily="34" charset="0"/>
                        </a:rPr>
                        <a:t>Not realistic</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$50.000+</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Strength of the company is shown in its expertise</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The project would be delayed indefinitely</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Max individual</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468262498"/>
                  </a:ext>
                </a:extLst>
              </a:tr>
              <a:tr h="258064">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1000" b="1" i="0" u="none" strike="noStrike">
                          <a:solidFill>
                            <a:srgbClr val="000000"/>
                          </a:solidFill>
                          <a:effectLst/>
                          <a:latin typeface="Bahnschrift" panose="020B0502040204020203" pitchFamily="34" charset="0"/>
                        </a:rPr>
                        <a:t>20</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A0A14"/>
                    </a:solidFill>
                  </a:tcPr>
                </a:tc>
                <a:extLst>
                  <a:ext uri="{0D108BD9-81ED-4DB2-BD59-A6C34878D82A}">
                    <a16:rowId xmlns:a16="http://schemas.microsoft.com/office/drawing/2014/main" val="1383242032"/>
                  </a:ext>
                </a:extLst>
              </a:tr>
              <a:tr h="155227">
                <a:tc vMerge="1">
                  <a:txBody>
                    <a:bodyPr/>
                    <a:lstStyle/>
                    <a:p>
                      <a:endParaRPr lang="en-GB"/>
                    </a:p>
                  </a:txBody>
                  <a:tcPr/>
                </a:tc>
                <a:tc v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Total Score</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403587321"/>
                  </a:ext>
                </a:extLst>
              </a:tr>
              <a:tr h="258064">
                <a:tc vMerge="1">
                  <a:txBody>
                    <a:bodyPr/>
                    <a:lstStyle/>
                    <a:p>
                      <a:endParaRPr lang="en-GB"/>
                    </a:p>
                  </a:txBody>
                  <a:tcPr/>
                </a:tc>
                <a:tc vMerge="1">
                  <a:txBody>
                    <a:bodyPr/>
                    <a:lstStyle/>
                    <a:p>
                      <a:endParaRPr lang="en-GB"/>
                    </a:p>
                  </a:txBody>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0" i="0" u="none" strike="noStrike">
                          <a:solidFill>
                            <a:srgbClr val="000000"/>
                          </a:solidFill>
                          <a:effectLst/>
                          <a:latin typeface="Bahnschrift" panose="020B0502040204020203" pitchFamily="34" charset="0"/>
                        </a:rPr>
                        <a:t>3</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3</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9</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43C"/>
                    </a:solidFill>
                  </a:tcPr>
                </a:tc>
                <a:tc>
                  <a:txBody>
                    <a:bodyPr/>
                    <a:lstStyle/>
                    <a:p>
                      <a:pPr algn="ctr" fontAlgn="ctr"/>
                      <a:r>
                        <a:rPr lang="en-GB" sz="1000" b="0" i="0" u="none" strike="noStrike">
                          <a:solidFill>
                            <a:srgbClr val="000000"/>
                          </a:solidFill>
                          <a:effectLst/>
                          <a:latin typeface="Bahnschrift" panose="020B0502040204020203" pitchFamily="34" charset="0"/>
                        </a:rPr>
                        <a:t>3</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5</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15</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43C"/>
                    </a:solidFill>
                  </a:tcPr>
                </a:tc>
                <a:tc>
                  <a:txBody>
                    <a:bodyPr/>
                    <a:lstStyle/>
                    <a:p>
                      <a:pPr algn="ctr" fontAlgn="ctr"/>
                      <a:r>
                        <a:rPr lang="en-GB" sz="1000" b="0" i="0" u="none" strike="noStrike">
                          <a:solidFill>
                            <a:srgbClr val="000000"/>
                          </a:solidFill>
                          <a:effectLst/>
                          <a:latin typeface="Bahnschrift" panose="020B0502040204020203" pitchFamily="34" charset="0"/>
                        </a:rPr>
                        <a:t>4</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5</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20</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0A14"/>
                    </a:solidFill>
                  </a:tcPr>
                </a:tc>
                <a:tc>
                  <a:txBody>
                    <a:bodyPr/>
                    <a:lstStyle/>
                    <a:p>
                      <a:pPr algn="ctr" fontAlgn="ctr"/>
                      <a:r>
                        <a:rPr lang="en-GB" sz="1000" b="1" i="0" u="none" strike="noStrike">
                          <a:solidFill>
                            <a:srgbClr val="000000"/>
                          </a:solidFill>
                          <a:effectLst/>
                          <a:latin typeface="Bahnschrift" panose="020B0502040204020203" pitchFamily="34" charset="0"/>
                        </a:rPr>
                        <a:t>45</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6734454"/>
                  </a:ext>
                </a:extLst>
              </a:tr>
              <a:tr h="155227">
                <a:tc rowSpan="4">
                  <a:txBody>
                    <a:bodyPr/>
                    <a:lstStyle/>
                    <a:p>
                      <a:pPr algn="ctr" fontAlgn="ctr"/>
                      <a:r>
                        <a:rPr lang="en-GB" sz="1000" b="0" i="0" u="none" strike="noStrike">
                          <a:solidFill>
                            <a:srgbClr val="000000"/>
                          </a:solidFill>
                          <a:effectLst/>
                          <a:latin typeface="Bahnschrift" panose="020B0502040204020203" pitchFamily="34" charset="0"/>
                        </a:rPr>
                        <a:t>1083</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l" fontAlgn="ctr"/>
                      <a:r>
                        <a:rPr lang="en-GB" sz="900" b="0" i="0" u="none" strike="noStrike">
                          <a:solidFill>
                            <a:srgbClr val="000000"/>
                          </a:solidFill>
                          <a:effectLst/>
                          <a:latin typeface="Bahnschrift" panose="020B0502040204020203" pitchFamily="34" charset="0"/>
                        </a:rPr>
                        <a:t>The plastic parts on the console that holds the screen are not made of recyclable material and according to the ISO 23465 standard</a:t>
                      </a:r>
                    </a:p>
                  </a:txBody>
                  <a:tcPr marL="85386"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3">
                  <a:txBody>
                    <a:bodyPr/>
                    <a:lstStyle/>
                    <a:p>
                      <a:pPr algn="ctr" fontAlgn="ctr"/>
                      <a:r>
                        <a:rPr lang="en-GB" sz="900" b="0" i="0" u="none" strike="noStrike">
                          <a:solidFill>
                            <a:srgbClr val="000000"/>
                          </a:solidFill>
                          <a:effectLst/>
                          <a:latin typeface="Bahnschrift" panose="020B0502040204020203" pitchFamily="34" charset="0"/>
                        </a:rPr>
                        <a:t>The Agency may request material replacement</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$5.000+</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Not realistic</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Not realistic</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Max individual</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716614671"/>
                  </a:ext>
                </a:extLst>
              </a:tr>
              <a:tr h="258064">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1000" b="1" i="0" u="none" strike="noStrike">
                          <a:solidFill>
                            <a:srgbClr val="000000"/>
                          </a:solidFill>
                          <a:effectLst/>
                          <a:latin typeface="Bahnschrift" panose="020B0502040204020203" pitchFamily="34" charset="0"/>
                        </a:rPr>
                        <a:t>2</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3CB446"/>
                    </a:solidFill>
                  </a:tcPr>
                </a:tc>
                <a:extLst>
                  <a:ext uri="{0D108BD9-81ED-4DB2-BD59-A6C34878D82A}">
                    <a16:rowId xmlns:a16="http://schemas.microsoft.com/office/drawing/2014/main" val="2568581178"/>
                  </a:ext>
                </a:extLst>
              </a:tr>
              <a:tr h="155227">
                <a:tc vMerge="1">
                  <a:txBody>
                    <a:bodyPr/>
                    <a:lstStyle/>
                    <a:p>
                      <a:endParaRPr lang="en-GB"/>
                    </a:p>
                  </a:txBody>
                  <a:tcPr/>
                </a:tc>
                <a:tc v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Total Score</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491617078"/>
                  </a:ext>
                </a:extLst>
              </a:tr>
              <a:tr h="258064">
                <a:tc vMerge="1">
                  <a:txBody>
                    <a:bodyPr/>
                    <a:lstStyle/>
                    <a:p>
                      <a:endParaRPr lang="en-GB"/>
                    </a:p>
                  </a:txBody>
                  <a:tcPr/>
                </a:tc>
                <a:tc vMerge="1">
                  <a:txBody>
                    <a:bodyPr/>
                    <a:lstStyle/>
                    <a:p>
                      <a:endParaRPr lang="en-GB"/>
                    </a:p>
                  </a:txBody>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2</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2</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1" i="0" u="none" strike="noStrike">
                          <a:solidFill>
                            <a:srgbClr val="000000"/>
                          </a:solidFill>
                          <a:effectLst/>
                          <a:latin typeface="Bahnschrift" panose="020B0502040204020203" pitchFamily="34" charset="0"/>
                        </a:rPr>
                        <a:t>5</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56419549"/>
                  </a:ext>
                </a:extLst>
              </a:tr>
              <a:tr h="155227">
                <a:tc rowSpan="4">
                  <a:txBody>
                    <a:bodyPr/>
                    <a:lstStyle/>
                    <a:p>
                      <a:pPr algn="ctr" fontAlgn="ctr"/>
                      <a:r>
                        <a:rPr lang="en-GB" sz="1000" b="0" i="0" u="none" strike="noStrike">
                          <a:solidFill>
                            <a:srgbClr val="000000"/>
                          </a:solidFill>
                          <a:effectLst/>
                          <a:latin typeface="Bahnschrift" panose="020B0502040204020203" pitchFamily="34" charset="0"/>
                        </a:rPr>
                        <a:t>1084</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l" fontAlgn="ctr"/>
                      <a:r>
                        <a:rPr lang="en-GB" sz="900" b="0" i="0" u="none" strike="noStrike">
                          <a:solidFill>
                            <a:srgbClr val="000000"/>
                          </a:solidFill>
                          <a:effectLst/>
                          <a:latin typeface="Bahnschrift" panose="020B0502040204020203" pitchFamily="34" charset="0"/>
                        </a:rPr>
                        <a:t>Lorem ipsum dolor sit amet, consectetuer adipiscing elit. Maecenas porttitor congue massa. </a:t>
                      </a:r>
                    </a:p>
                  </a:txBody>
                  <a:tcPr marL="85386"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3">
                  <a:txBody>
                    <a:bodyPr/>
                    <a:lstStyle/>
                    <a:p>
                      <a:pPr algn="ctr" fontAlgn="ctr"/>
                      <a:r>
                        <a:rPr lang="da-DK" sz="900" b="0" i="0" u="none" strike="noStrike">
                          <a:solidFill>
                            <a:srgbClr val="000000"/>
                          </a:solidFill>
                          <a:effectLst/>
                          <a:latin typeface="Bahnschrift" panose="020B0502040204020203" pitchFamily="34" charset="0"/>
                        </a:rPr>
                        <a:t>Lorem ipsum dolor sit amet</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$1.000+</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Not realistic</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Software solutions delayed by 5-10 days</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Max individual</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3048161497"/>
                  </a:ext>
                </a:extLst>
              </a:tr>
              <a:tr h="258064">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1000" b="1" i="0" u="none" strike="noStrike">
                          <a:solidFill>
                            <a:srgbClr val="000000"/>
                          </a:solidFill>
                          <a:effectLst/>
                          <a:latin typeface="Bahnschrift" panose="020B0502040204020203" pitchFamily="34" charset="0"/>
                        </a:rPr>
                        <a:t>4</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3CB446"/>
                    </a:solidFill>
                  </a:tcPr>
                </a:tc>
                <a:extLst>
                  <a:ext uri="{0D108BD9-81ED-4DB2-BD59-A6C34878D82A}">
                    <a16:rowId xmlns:a16="http://schemas.microsoft.com/office/drawing/2014/main" val="3794410668"/>
                  </a:ext>
                </a:extLst>
              </a:tr>
              <a:tr h="155227">
                <a:tc vMerge="1">
                  <a:txBody>
                    <a:bodyPr/>
                    <a:lstStyle/>
                    <a:p>
                      <a:endParaRPr lang="en-GB"/>
                    </a:p>
                  </a:txBody>
                  <a:tcPr/>
                </a:tc>
                <a:tc v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Total Score</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494954134"/>
                  </a:ext>
                </a:extLst>
              </a:tr>
              <a:tr h="258064">
                <a:tc vMerge="1">
                  <a:txBody>
                    <a:bodyPr/>
                    <a:lstStyle/>
                    <a:p>
                      <a:endParaRPr lang="en-GB"/>
                    </a:p>
                  </a:txBody>
                  <a:tcPr/>
                </a:tc>
                <a:tc vMerge="1">
                  <a:txBody>
                    <a:bodyPr/>
                    <a:lstStyle/>
                    <a:p>
                      <a:endParaRPr lang="en-GB"/>
                    </a:p>
                  </a:txBody>
                  <a:tcPr/>
                </a:tc>
                <a:tc>
                  <a:txBody>
                    <a:bodyPr/>
                    <a:lstStyle/>
                    <a:p>
                      <a:pPr algn="ctr" fontAlgn="ctr"/>
                      <a:r>
                        <a:rPr lang="en-GB" sz="1000" b="0" i="0" u="none" strike="noStrike">
                          <a:solidFill>
                            <a:srgbClr val="000000"/>
                          </a:solidFill>
                          <a:effectLst/>
                          <a:latin typeface="Bahnschrift" panose="020B0502040204020203" pitchFamily="34" charset="0"/>
                        </a:rPr>
                        <a:t>3</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3</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0" i="0" u="none" strike="noStrike">
                          <a:solidFill>
                            <a:srgbClr val="000000"/>
                          </a:solidFill>
                          <a:effectLst/>
                          <a:latin typeface="Bahnschrift" panose="020B0502040204020203" pitchFamily="34" charset="0"/>
                        </a:rPr>
                        <a:t>2</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2</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0" i="0" u="none" strike="noStrike">
                          <a:solidFill>
                            <a:srgbClr val="000000"/>
                          </a:solidFill>
                          <a:effectLst/>
                          <a:latin typeface="Bahnschrift" panose="020B0502040204020203" pitchFamily="34" charset="0"/>
                        </a:rPr>
                        <a:t>3</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3</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0" i="0" u="none" strike="noStrike">
                          <a:solidFill>
                            <a:srgbClr val="000000"/>
                          </a:solidFill>
                          <a:effectLst/>
                          <a:latin typeface="Bahnschrift" panose="020B0502040204020203" pitchFamily="34" charset="0"/>
                        </a:rPr>
                        <a:t>4</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4</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1" i="0" u="none" strike="noStrike">
                          <a:solidFill>
                            <a:srgbClr val="000000"/>
                          </a:solidFill>
                          <a:effectLst/>
                          <a:latin typeface="Bahnschrift" panose="020B0502040204020203" pitchFamily="34" charset="0"/>
                        </a:rPr>
                        <a:t>12</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3723326"/>
                  </a:ext>
                </a:extLst>
              </a:tr>
              <a:tr h="155227">
                <a:tc rowSpan="4">
                  <a:txBody>
                    <a:bodyPr/>
                    <a:lstStyle/>
                    <a:p>
                      <a:pPr algn="ctr" fontAlgn="ctr"/>
                      <a:r>
                        <a:rPr lang="en-GB" sz="1000" b="0" i="0" u="none" strike="noStrike">
                          <a:solidFill>
                            <a:srgbClr val="000000"/>
                          </a:solidFill>
                          <a:effectLst/>
                          <a:latin typeface="Bahnschrift" panose="020B0502040204020203" pitchFamily="34" charset="0"/>
                        </a:rPr>
                        <a:t>1085</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l" fontAlgn="ctr"/>
                      <a:r>
                        <a:rPr lang="en-GB" sz="900" b="0" i="0" u="none" strike="noStrike">
                          <a:solidFill>
                            <a:srgbClr val="000000"/>
                          </a:solidFill>
                          <a:effectLst/>
                          <a:latin typeface="Bahnschrift" panose="020B0502040204020203" pitchFamily="34" charset="0"/>
                        </a:rPr>
                        <a:t>Magna sed pulvinar ultricies, purus lectus malesuada libero, sit amet commodo magna eros quis urna. Nunc viverra imperdiet enim.</a:t>
                      </a:r>
                    </a:p>
                  </a:txBody>
                  <a:tcPr marL="85386"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3">
                  <a:txBody>
                    <a:bodyPr/>
                    <a:lstStyle/>
                    <a:p>
                      <a:pPr algn="ctr" fontAlgn="ctr"/>
                      <a:r>
                        <a:rPr lang="da-DK" sz="900" b="0" i="0" u="none" strike="noStrike">
                          <a:solidFill>
                            <a:srgbClr val="000000"/>
                          </a:solidFill>
                          <a:effectLst/>
                          <a:latin typeface="Bahnschrift" panose="020B0502040204020203" pitchFamily="34" charset="0"/>
                        </a:rPr>
                        <a:t>Lorem ipsum dolor sit amet</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$11.000+</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en-GB" sz="900" b="0" i="0" u="none" strike="noStrike">
                          <a:solidFill>
                            <a:srgbClr val="000000"/>
                          </a:solidFill>
                          <a:effectLst/>
                          <a:latin typeface="Bahnschrift" panose="020B0502040204020203" pitchFamily="34" charset="0"/>
                        </a:rPr>
                        <a:t>Amet commodo magna eros </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rowSpan="2" gridSpan="3">
                  <a:txBody>
                    <a:bodyPr/>
                    <a:lstStyle/>
                    <a:p>
                      <a:pPr algn="ctr" fontAlgn="ctr"/>
                      <a:r>
                        <a:rPr lang="da-DK" sz="900" b="0" i="0" u="none" strike="noStrike">
                          <a:solidFill>
                            <a:srgbClr val="000000"/>
                          </a:solidFill>
                          <a:effectLst/>
                          <a:latin typeface="Bahnschrift" panose="020B0502040204020203" pitchFamily="34" charset="0"/>
                        </a:rPr>
                        <a:t>Lorem ipsum dolor sit amet</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Max individual</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986725666"/>
                  </a:ext>
                </a:extLst>
              </a:tr>
              <a:tr h="258064">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1000" b="1" i="0" u="none" strike="noStrike">
                          <a:solidFill>
                            <a:srgbClr val="000000"/>
                          </a:solidFill>
                          <a:effectLst/>
                          <a:latin typeface="Bahnschrift" panose="020B0502040204020203" pitchFamily="34" charset="0"/>
                        </a:rPr>
                        <a:t>15</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AB43C"/>
                    </a:solidFill>
                  </a:tcPr>
                </a:tc>
                <a:extLst>
                  <a:ext uri="{0D108BD9-81ED-4DB2-BD59-A6C34878D82A}">
                    <a16:rowId xmlns:a16="http://schemas.microsoft.com/office/drawing/2014/main" val="974366997"/>
                  </a:ext>
                </a:extLst>
              </a:tr>
              <a:tr h="155227">
                <a:tc vMerge="1">
                  <a:txBody>
                    <a:bodyPr/>
                    <a:lstStyle/>
                    <a:p>
                      <a:endParaRPr lang="en-GB"/>
                    </a:p>
                  </a:txBody>
                  <a:tcPr/>
                </a:tc>
                <a:tc vMerge="1">
                  <a:txBody>
                    <a:bodyPr/>
                    <a:lstStyle/>
                    <a:p>
                      <a:endParaRPr lang="en-GB"/>
                    </a:p>
                  </a:txBody>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Chance</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Impact</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Risk</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Bahnschrift" panose="020B0502040204020203" pitchFamily="34" charset="0"/>
                        </a:rPr>
                        <a:t>Total Score</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753591418"/>
                  </a:ext>
                </a:extLst>
              </a:tr>
              <a:tr h="258064">
                <a:tc vMerge="1">
                  <a:txBody>
                    <a:bodyPr/>
                    <a:lstStyle/>
                    <a:p>
                      <a:endParaRPr lang="en-GB"/>
                    </a:p>
                  </a:txBody>
                  <a:tcPr/>
                </a:tc>
                <a:tc vMerge="1">
                  <a:txBody>
                    <a:bodyPr/>
                    <a:lstStyle/>
                    <a:p>
                      <a:endParaRPr lang="en-GB"/>
                    </a:p>
                  </a:txBody>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CB446"/>
                    </a:solidFill>
                  </a:tcPr>
                </a:tc>
                <a:tc>
                  <a:txBody>
                    <a:bodyPr/>
                    <a:lstStyle/>
                    <a:p>
                      <a:pPr algn="ctr" fontAlgn="ctr"/>
                      <a:r>
                        <a:rPr lang="en-GB" sz="1000" b="0" i="0" u="none" strike="noStrike">
                          <a:solidFill>
                            <a:srgbClr val="000000"/>
                          </a:solidFill>
                          <a:effectLst/>
                          <a:latin typeface="Bahnschrift" panose="020B0502040204020203" pitchFamily="34" charset="0"/>
                        </a:rPr>
                        <a:t>2</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4</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8</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43C"/>
                    </a:solidFill>
                  </a:tcPr>
                </a:tc>
                <a:tc>
                  <a:txBody>
                    <a:bodyPr/>
                    <a:lstStyle/>
                    <a:p>
                      <a:pPr algn="ctr" fontAlgn="ctr"/>
                      <a:r>
                        <a:rPr lang="en-GB" sz="1000" b="0" i="0" u="none" strike="noStrike">
                          <a:solidFill>
                            <a:srgbClr val="000000"/>
                          </a:solidFill>
                          <a:effectLst/>
                          <a:latin typeface="Bahnschrift" panose="020B0502040204020203" pitchFamily="34" charset="0"/>
                        </a:rPr>
                        <a:t>3</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5</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15</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43C"/>
                    </a:solidFill>
                  </a:tcPr>
                </a:tc>
                <a:tc>
                  <a:txBody>
                    <a:bodyPr/>
                    <a:lstStyle/>
                    <a:p>
                      <a:pPr algn="ctr" fontAlgn="ctr"/>
                      <a:r>
                        <a:rPr lang="en-GB" sz="1000" b="0" i="0" u="none" strike="noStrike">
                          <a:solidFill>
                            <a:srgbClr val="000000"/>
                          </a:solidFill>
                          <a:effectLst/>
                          <a:latin typeface="Bahnschrift" panose="020B0502040204020203" pitchFamily="34" charset="0"/>
                        </a:rPr>
                        <a:t>3</a:t>
                      </a:r>
                    </a:p>
                  </a:txBody>
                  <a:tcPr marL="7115" marR="7115" marT="7115"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Bahnschrift" panose="020B0502040204020203" pitchFamily="34" charset="0"/>
                        </a:rPr>
                        <a:t>4</a:t>
                      </a:r>
                    </a:p>
                  </a:txBody>
                  <a:tcPr marL="7115" marR="7115" marT="711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12</a:t>
                      </a:r>
                    </a:p>
                  </a:txBody>
                  <a:tcPr marL="7115" marR="7115" marT="7115"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43C"/>
                    </a:solidFill>
                  </a:tcPr>
                </a:tc>
                <a:tc>
                  <a:txBody>
                    <a:bodyPr/>
                    <a:lstStyle/>
                    <a:p>
                      <a:pPr algn="ctr" fontAlgn="ctr"/>
                      <a:r>
                        <a:rPr lang="en-GB" sz="1000" b="1" i="0" u="none" strike="noStrike">
                          <a:solidFill>
                            <a:srgbClr val="000000"/>
                          </a:solidFill>
                          <a:effectLst/>
                          <a:latin typeface="Bahnschrift" panose="020B0502040204020203" pitchFamily="34" charset="0"/>
                        </a:rPr>
                        <a:t>36</a:t>
                      </a:r>
                    </a:p>
                  </a:txBody>
                  <a:tcPr marL="7115" marR="7115" marT="7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6716887"/>
                  </a:ext>
                </a:extLst>
              </a:tr>
            </a:tbl>
          </a:graphicData>
        </a:graphic>
      </p:graphicFrame>
      <p:grpSp>
        <p:nvGrpSpPr>
          <p:cNvPr id="11" name="Group 10">
            <a:extLst>
              <a:ext uri="{FF2B5EF4-FFF2-40B4-BE49-F238E27FC236}">
                <a16:creationId xmlns:a16="http://schemas.microsoft.com/office/drawing/2014/main" id="{57E99CDE-A776-0A93-A084-6E88C2656737}"/>
              </a:ext>
            </a:extLst>
          </p:cNvPr>
          <p:cNvGrpSpPr/>
          <p:nvPr/>
        </p:nvGrpSpPr>
        <p:grpSpPr>
          <a:xfrm>
            <a:off x="427995" y="363329"/>
            <a:ext cx="3091543" cy="1077685"/>
            <a:chOff x="0" y="0"/>
            <a:chExt cx="3093720" cy="1082040"/>
          </a:xfrm>
        </p:grpSpPr>
        <p:grpSp>
          <p:nvGrpSpPr>
            <p:cNvPr id="12" name="Group 11">
              <a:extLst>
                <a:ext uri="{FF2B5EF4-FFF2-40B4-BE49-F238E27FC236}">
                  <a16:creationId xmlns:a16="http://schemas.microsoft.com/office/drawing/2014/main" id="{8C75950F-EA2A-DAF9-B88F-CD0AD3EC9210}"/>
                </a:ext>
              </a:extLst>
            </p:cNvPr>
            <p:cNvGrpSpPr/>
            <p:nvPr/>
          </p:nvGrpSpPr>
          <p:grpSpPr>
            <a:xfrm>
              <a:off x="0" y="510540"/>
              <a:ext cx="2880000" cy="457200"/>
              <a:chOff x="0" y="510540"/>
              <a:chExt cx="2880000" cy="457200"/>
            </a:xfrm>
          </p:grpSpPr>
          <p:cxnSp>
            <p:nvCxnSpPr>
              <p:cNvPr id="14" name="Straight Connector 13">
                <a:extLst>
                  <a:ext uri="{FF2B5EF4-FFF2-40B4-BE49-F238E27FC236}">
                    <a16:creationId xmlns:a16="http://schemas.microsoft.com/office/drawing/2014/main" id="{0D58978D-2858-BA5F-E241-0A77B7448C65}"/>
                  </a:ext>
                </a:extLst>
              </p:cNvPr>
              <p:cNvCxnSpPr/>
              <p:nvPr/>
            </p:nvCxnSpPr>
            <p:spPr>
              <a:xfrm flipV="1">
                <a:off x="0" y="510540"/>
                <a:ext cx="2880000" cy="0"/>
              </a:xfrm>
              <a:prstGeom prst="line">
                <a:avLst/>
              </a:prstGeom>
              <a:ln w="76200">
                <a:solidFill>
                  <a:srgbClr val="FFED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53AF69-5DD8-40F5-8572-573E955A68C7}"/>
                  </a:ext>
                </a:extLst>
              </p:cNvPr>
              <p:cNvCxnSpPr/>
              <p:nvPr/>
            </p:nvCxnSpPr>
            <p:spPr>
              <a:xfrm flipV="1">
                <a:off x="0" y="967740"/>
                <a:ext cx="1908000" cy="0"/>
              </a:xfrm>
              <a:prstGeom prst="line">
                <a:avLst/>
              </a:prstGeom>
              <a:ln w="76200">
                <a:solidFill>
                  <a:srgbClr val="FFED00"/>
                </a:solidFill>
              </a:ln>
            </p:spPr>
            <p:style>
              <a:lnRef idx="1">
                <a:schemeClr val="accent1"/>
              </a:lnRef>
              <a:fillRef idx="0">
                <a:schemeClr val="accent1"/>
              </a:fillRef>
              <a:effectRef idx="0">
                <a:schemeClr val="accent1"/>
              </a:effectRef>
              <a:fontRef idx="minor">
                <a:schemeClr val="tx1"/>
              </a:fontRef>
            </p:style>
          </p:cxnSp>
        </p:grpSp>
        <p:sp>
          <p:nvSpPr>
            <p:cNvPr id="13" name="TextBox 1">
              <a:extLst>
                <a:ext uri="{FF2B5EF4-FFF2-40B4-BE49-F238E27FC236}">
                  <a16:creationId xmlns:a16="http://schemas.microsoft.com/office/drawing/2014/main" id="{C537DF6B-4BEB-D0AE-B737-235D74F7E1F1}"/>
                </a:ext>
              </a:extLst>
            </p:cNvPr>
            <p:cNvSpPr txBox="1"/>
            <p:nvPr/>
          </p:nvSpPr>
          <p:spPr>
            <a:xfrm>
              <a:off x="7620" y="0"/>
              <a:ext cx="3086100" cy="1082040"/>
            </a:xfrm>
            <a:prstGeom prst="rect">
              <a:avLst/>
            </a:prstGeom>
            <a:noFill/>
          </p:spPr>
          <p:style>
            <a:lnRef idx="0">
              <a:scrgbClr r="0" g="0" b="0"/>
            </a:lnRef>
            <a:fillRef idx="0">
              <a:scrgbClr r="0" g="0" b="0"/>
            </a:fillRef>
            <a:effectRef idx="0">
              <a:scrgbClr r="0" g="0" b="0"/>
            </a:effectRef>
            <a:fontRef idx="minor">
              <a:schemeClr val="tx1"/>
            </a:fontRef>
          </p:style>
          <p:txBody>
            <a:bodyPr wrap="none" lIns="36000" tIns="36000" rIns="36000" bIns="36000"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sr-Latn-RS" sz="3600" b="1">
                  <a:latin typeface="Bahnschrift" panose="020B0502040204020203" pitchFamily="34" charset="0"/>
                </a:rPr>
                <a:t>P R O J E C T</a:t>
              </a:r>
            </a:p>
            <a:p>
              <a:pPr algn="l"/>
              <a:r>
                <a:rPr lang="sr-Latn-RS" sz="2800" b="1">
                  <a:latin typeface="Bahnschrift Light" panose="020B0502040204020203" pitchFamily="34" charset="0"/>
                </a:rPr>
                <a:t>Risk Matrix</a:t>
              </a:r>
              <a:endParaRPr lang="en-GB" sz="2800" b="1">
                <a:latin typeface="Bahnschrift Light" panose="020B0502040204020203" pitchFamily="34" charset="0"/>
              </a:endParaRPr>
            </a:p>
          </p:txBody>
        </p:sp>
      </p:grpSp>
      <p:sp>
        <p:nvSpPr>
          <p:cNvPr id="16" name="Rectangle 15">
            <a:extLst>
              <a:ext uri="{FF2B5EF4-FFF2-40B4-BE49-F238E27FC236}">
                <a16:creationId xmlns:a16="http://schemas.microsoft.com/office/drawing/2014/main" id="{EEEB0035-CE38-0D04-8E39-865AEE843D4D}"/>
              </a:ext>
            </a:extLst>
          </p:cNvPr>
          <p:cNvSpPr/>
          <p:nvPr/>
        </p:nvSpPr>
        <p:spPr>
          <a:xfrm>
            <a:off x="6385560" y="533400"/>
            <a:ext cx="3870643" cy="259080"/>
          </a:xfrm>
          <a:prstGeom prst="rect">
            <a:avLst/>
          </a:prstGeom>
          <a:solidFill>
            <a:srgbClr val="FF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latin typeface="Bahnschrift" panose="020B0502040204020203" pitchFamily="34" charset="0"/>
              </a:rPr>
              <a:t>PROJECT NAME GOES HERE</a:t>
            </a:r>
          </a:p>
        </p:txBody>
      </p:sp>
      <p:sp>
        <p:nvSpPr>
          <p:cNvPr id="18" name="TextBox 17">
            <a:extLst>
              <a:ext uri="{FF2B5EF4-FFF2-40B4-BE49-F238E27FC236}">
                <a16:creationId xmlns:a16="http://schemas.microsoft.com/office/drawing/2014/main" id="{B181476F-9405-74E7-0E1A-6238CC64D014}"/>
              </a:ext>
            </a:extLst>
          </p:cNvPr>
          <p:cNvSpPr txBox="1"/>
          <p:nvPr/>
        </p:nvSpPr>
        <p:spPr>
          <a:xfrm>
            <a:off x="6385559" y="854028"/>
            <a:ext cx="3870644" cy="461665"/>
          </a:xfrm>
          <a:prstGeom prst="rect">
            <a:avLst/>
          </a:prstGeom>
          <a:noFill/>
        </p:spPr>
        <p:txBody>
          <a:bodyPr wrap="square" lIns="36000" tIns="36000" rIns="36000" bIns="36000">
            <a:noAutofit/>
          </a:bodyPr>
          <a:lstStyle/>
          <a:p>
            <a:pPr algn="r"/>
            <a:r>
              <a:rPr lang="en-GB" sz="800">
                <a:latin typeface="Bahnschrift Light" panose="020B0502040204020203" pitchFamily="34" charset="0"/>
              </a:rPr>
              <a:t>Enter here some brief description of the project and any hints you may have regarding the type of risks expected on the project. Lorem ipsum dolor sit amet, consectetuer adipiscing elit. Maecenas porttitor congue</a:t>
            </a:r>
          </a:p>
        </p:txBody>
      </p:sp>
      <p:sp>
        <p:nvSpPr>
          <p:cNvPr id="19" name="TextBox 84">
            <a:extLst>
              <a:ext uri="{FF2B5EF4-FFF2-40B4-BE49-F238E27FC236}">
                <a16:creationId xmlns:a16="http://schemas.microsoft.com/office/drawing/2014/main" id="{3472A82E-A874-FAE7-6195-A0B6ED3024B0}"/>
              </a:ext>
            </a:extLst>
          </p:cNvPr>
          <p:cNvSpPr txBox="1"/>
          <p:nvPr/>
        </p:nvSpPr>
        <p:spPr>
          <a:xfrm>
            <a:off x="9286246" y="7260752"/>
            <a:ext cx="1244857" cy="227306"/>
          </a:xfrm>
          <a:prstGeom prst="rect">
            <a:avLst/>
          </a:prstGeom>
          <a:noFill/>
        </p:spPr>
        <p:txBody>
          <a:bodyPr wrap="square" rtlCol="0">
            <a:spAutoFit/>
          </a:bodyPr>
          <a:lstStyle/>
          <a:p>
            <a:pPr marL="0" marR="0" algn="r">
              <a:lnSpc>
                <a:spcPct val="107000"/>
              </a:lnSpc>
              <a:spcBef>
                <a:spcPts val="0"/>
              </a:spcBef>
              <a:spcAft>
                <a:spcPts val="0"/>
              </a:spcAft>
            </a:pPr>
            <a:r>
              <a:rPr lang="en-GB" sz="900" b="1">
                <a:effectLst/>
                <a:latin typeface="Bahnschrift" panose="020B0502040204020203" pitchFamily="34" charset="0"/>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 TemplateLab.com</a:t>
            </a:r>
            <a:endParaRPr lang="en-GB" sz="900" b="1">
              <a:effectLst/>
              <a:latin typeface="Bahnschrift" panose="020B0502040204020203" pitchFamily="34" charset="0"/>
              <a:ea typeface="Open Sans" panose="020B0606030504020204" pitchFamily="34" charset="0"/>
              <a:cs typeface="Open Sans" panose="020B0606030504020204" pitchFamily="34" charset="0"/>
            </a:endParaRPr>
          </a:p>
        </p:txBody>
      </p:sp>
      <p:pic>
        <p:nvPicPr>
          <p:cNvPr id="20" name="Picture 19">
            <a:hlinkClick r:id="rId2"/>
            <a:extLst>
              <a:ext uri="{FF2B5EF4-FFF2-40B4-BE49-F238E27FC236}">
                <a16:creationId xmlns:a16="http://schemas.microsoft.com/office/drawing/2014/main" id="{785C640B-26B6-B78D-A45B-E8BF3702563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4796" y="102827"/>
            <a:ext cx="1046307" cy="227307"/>
          </a:xfrm>
          <a:prstGeom prst="rect">
            <a:avLst/>
          </a:prstGeom>
        </p:spPr>
      </p:pic>
    </p:spTree>
    <p:extLst>
      <p:ext uri="{BB962C8B-B14F-4D97-AF65-F5344CB8AC3E}">
        <p14:creationId xmlns:p14="http://schemas.microsoft.com/office/powerpoint/2010/main" val="185606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17</TotalTime>
  <Words>480</Words>
  <Application>Microsoft Office PowerPoint</Application>
  <PresentationFormat>Custom</PresentationFormat>
  <Paragraphs>216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Bahnschrift</vt:lpstr>
      <vt:lpstr>Bahnschrift Light</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1</cp:revision>
  <dcterms:created xsi:type="dcterms:W3CDTF">2023-11-29T09:34:03Z</dcterms:created>
  <dcterms:modified xsi:type="dcterms:W3CDTF">2023-11-29T09:51:04Z</dcterms:modified>
</cp:coreProperties>
</file>