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565"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CA0F8B-CA15-400B-B0C9-C938388B9634}" type="datetimeFigureOut">
              <a:rPr lang="en-GB" smtClean="0"/>
              <a:t>19/11/2023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142433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CA0F8B-CA15-400B-B0C9-C938388B9634}" type="datetimeFigureOut">
              <a:rPr lang="en-GB" smtClean="0"/>
              <a:t>19/11/2023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33890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CA0F8B-CA15-400B-B0C9-C938388B9634}" type="datetimeFigureOut">
              <a:rPr lang="en-GB" smtClean="0"/>
              <a:t>19/11/2023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297720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CA0F8B-CA15-400B-B0C9-C938388B9634}" type="datetimeFigureOut">
              <a:rPr lang="en-GB" smtClean="0"/>
              <a:t>19/11/2023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168658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CA0F8B-CA15-400B-B0C9-C938388B9634}" type="datetimeFigureOut">
              <a:rPr lang="en-GB" smtClean="0"/>
              <a:t>19/11/2023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401290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CA0F8B-CA15-400B-B0C9-C938388B9634}" type="datetimeFigureOut">
              <a:rPr lang="en-GB" smtClean="0"/>
              <a:t>19/11/2023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248614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CA0F8B-CA15-400B-B0C9-C938388B9634}" type="datetimeFigureOut">
              <a:rPr lang="en-GB" smtClean="0"/>
              <a:t>19/11/2023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118759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CA0F8B-CA15-400B-B0C9-C938388B9634}" type="datetimeFigureOut">
              <a:rPr lang="en-GB" smtClean="0"/>
              <a:t>19/11/2023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193111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A0F8B-CA15-400B-B0C9-C938388B9634}" type="datetimeFigureOut">
              <a:rPr lang="en-GB" smtClean="0"/>
              <a:t>19/11/2023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80443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56CA0F8B-CA15-400B-B0C9-C938388B9634}" type="datetimeFigureOut">
              <a:rPr lang="en-GB" smtClean="0"/>
              <a:t>19/11/2023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51527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56CA0F8B-CA15-400B-B0C9-C938388B9634}" type="datetimeFigureOut">
              <a:rPr lang="en-GB" smtClean="0"/>
              <a:t>19/11/2023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A87849-6587-4848-8680-927A75D5E74E}" type="slidenum">
              <a:rPr lang="en-GB" smtClean="0"/>
              <a:t>‹#›</a:t>
            </a:fld>
            <a:endParaRPr lang="en-GB"/>
          </a:p>
        </p:txBody>
      </p:sp>
    </p:spTree>
    <p:extLst>
      <p:ext uri="{BB962C8B-B14F-4D97-AF65-F5344CB8AC3E}">
        <p14:creationId xmlns:p14="http://schemas.microsoft.com/office/powerpoint/2010/main" val="286186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6CA0F8B-CA15-400B-B0C9-C938388B9634}" type="datetimeFigureOut">
              <a:rPr lang="en-GB" smtClean="0"/>
              <a:t>19/11/2023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0A87849-6587-4848-8680-927A75D5E74E}" type="slidenum">
              <a:rPr lang="en-GB" smtClean="0"/>
              <a:t>‹#›</a:t>
            </a:fld>
            <a:endParaRPr lang="en-GB"/>
          </a:p>
        </p:txBody>
      </p:sp>
    </p:spTree>
    <p:extLst>
      <p:ext uri="{BB962C8B-B14F-4D97-AF65-F5344CB8AC3E}">
        <p14:creationId xmlns:p14="http://schemas.microsoft.com/office/powerpoint/2010/main" val="1299665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mplatelab.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1258453-AE13-7EEA-AD7D-563ADAC12310}"/>
              </a:ext>
            </a:extLst>
          </p:cNvPr>
          <p:cNvGraphicFramePr>
            <a:graphicFrameLocks noGrp="1"/>
          </p:cNvGraphicFramePr>
          <p:nvPr>
            <p:extLst>
              <p:ext uri="{D42A27DB-BD31-4B8C-83A1-F6EECF244321}">
                <p14:modId xmlns:p14="http://schemas.microsoft.com/office/powerpoint/2010/main" val="943532135"/>
              </p:ext>
            </p:extLst>
          </p:nvPr>
        </p:nvGraphicFramePr>
        <p:xfrm>
          <a:off x="0" y="0"/>
          <a:ext cx="10692000" cy="7560001"/>
        </p:xfrm>
        <a:graphic>
          <a:graphicData uri="http://schemas.openxmlformats.org/drawingml/2006/table">
            <a:tbl>
              <a:tblPr/>
              <a:tblGrid>
                <a:gridCol w="449911">
                  <a:extLst>
                    <a:ext uri="{9D8B030D-6E8A-4147-A177-3AD203B41FA5}">
                      <a16:colId xmlns:a16="http://schemas.microsoft.com/office/drawing/2014/main" val="2621030355"/>
                    </a:ext>
                  </a:extLst>
                </a:gridCol>
                <a:gridCol w="449911">
                  <a:extLst>
                    <a:ext uri="{9D8B030D-6E8A-4147-A177-3AD203B41FA5}">
                      <a16:colId xmlns:a16="http://schemas.microsoft.com/office/drawing/2014/main" val="1385603796"/>
                    </a:ext>
                  </a:extLst>
                </a:gridCol>
                <a:gridCol w="1402662">
                  <a:extLst>
                    <a:ext uri="{9D8B030D-6E8A-4147-A177-3AD203B41FA5}">
                      <a16:colId xmlns:a16="http://schemas.microsoft.com/office/drawing/2014/main" val="895947497"/>
                    </a:ext>
                  </a:extLst>
                </a:gridCol>
                <a:gridCol w="198491">
                  <a:extLst>
                    <a:ext uri="{9D8B030D-6E8A-4147-A177-3AD203B41FA5}">
                      <a16:colId xmlns:a16="http://schemas.microsoft.com/office/drawing/2014/main" val="4178556135"/>
                    </a:ext>
                  </a:extLst>
                </a:gridCol>
                <a:gridCol w="344049">
                  <a:extLst>
                    <a:ext uri="{9D8B030D-6E8A-4147-A177-3AD203B41FA5}">
                      <a16:colId xmlns:a16="http://schemas.microsoft.com/office/drawing/2014/main" val="385542033"/>
                    </a:ext>
                  </a:extLst>
                </a:gridCol>
                <a:gridCol w="1045381">
                  <a:extLst>
                    <a:ext uri="{9D8B030D-6E8A-4147-A177-3AD203B41FA5}">
                      <a16:colId xmlns:a16="http://schemas.microsoft.com/office/drawing/2014/main" val="987848009"/>
                    </a:ext>
                  </a:extLst>
                </a:gridCol>
                <a:gridCol w="198491">
                  <a:extLst>
                    <a:ext uri="{9D8B030D-6E8A-4147-A177-3AD203B41FA5}">
                      <a16:colId xmlns:a16="http://schemas.microsoft.com/office/drawing/2014/main" val="230210654"/>
                    </a:ext>
                  </a:extLst>
                </a:gridCol>
                <a:gridCol w="344049">
                  <a:extLst>
                    <a:ext uri="{9D8B030D-6E8A-4147-A177-3AD203B41FA5}">
                      <a16:colId xmlns:a16="http://schemas.microsoft.com/office/drawing/2014/main" val="201202688"/>
                    </a:ext>
                  </a:extLst>
                </a:gridCol>
                <a:gridCol w="1045381">
                  <a:extLst>
                    <a:ext uri="{9D8B030D-6E8A-4147-A177-3AD203B41FA5}">
                      <a16:colId xmlns:a16="http://schemas.microsoft.com/office/drawing/2014/main" val="3148542480"/>
                    </a:ext>
                  </a:extLst>
                </a:gridCol>
                <a:gridCol w="198491">
                  <a:extLst>
                    <a:ext uri="{9D8B030D-6E8A-4147-A177-3AD203B41FA5}">
                      <a16:colId xmlns:a16="http://schemas.microsoft.com/office/drawing/2014/main" val="2209920449"/>
                    </a:ext>
                  </a:extLst>
                </a:gridCol>
                <a:gridCol w="344049">
                  <a:extLst>
                    <a:ext uri="{9D8B030D-6E8A-4147-A177-3AD203B41FA5}">
                      <a16:colId xmlns:a16="http://schemas.microsoft.com/office/drawing/2014/main" val="3413506258"/>
                    </a:ext>
                  </a:extLst>
                </a:gridCol>
                <a:gridCol w="1045381">
                  <a:extLst>
                    <a:ext uri="{9D8B030D-6E8A-4147-A177-3AD203B41FA5}">
                      <a16:colId xmlns:a16="http://schemas.microsoft.com/office/drawing/2014/main" val="1516949380"/>
                    </a:ext>
                  </a:extLst>
                </a:gridCol>
                <a:gridCol w="198491">
                  <a:extLst>
                    <a:ext uri="{9D8B030D-6E8A-4147-A177-3AD203B41FA5}">
                      <a16:colId xmlns:a16="http://schemas.microsoft.com/office/drawing/2014/main" val="3262548910"/>
                    </a:ext>
                  </a:extLst>
                </a:gridCol>
                <a:gridCol w="344049">
                  <a:extLst>
                    <a:ext uri="{9D8B030D-6E8A-4147-A177-3AD203B41FA5}">
                      <a16:colId xmlns:a16="http://schemas.microsoft.com/office/drawing/2014/main" val="3361024460"/>
                    </a:ext>
                  </a:extLst>
                </a:gridCol>
                <a:gridCol w="1045381">
                  <a:extLst>
                    <a:ext uri="{9D8B030D-6E8A-4147-A177-3AD203B41FA5}">
                      <a16:colId xmlns:a16="http://schemas.microsoft.com/office/drawing/2014/main" val="3695780912"/>
                    </a:ext>
                  </a:extLst>
                </a:gridCol>
                <a:gridCol w="198491">
                  <a:extLst>
                    <a:ext uri="{9D8B030D-6E8A-4147-A177-3AD203B41FA5}">
                      <a16:colId xmlns:a16="http://schemas.microsoft.com/office/drawing/2014/main" val="2820999254"/>
                    </a:ext>
                  </a:extLst>
                </a:gridCol>
                <a:gridCol w="344049">
                  <a:extLst>
                    <a:ext uri="{9D8B030D-6E8A-4147-A177-3AD203B41FA5}">
                      <a16:colId xmlns:a16="http://schemas.microsoft.com/office/drawing/2014/main" val="290897871"/>
                    </a:ext>
                  </a:extLst>
                </a:gridCol>
                <a:gridCol w="1045381">
                  <a:extLst>
                    <a:ext uri="{9D8B030D-6E8A-4147-A177-3AD203B41FA5}">
                      <a16:colId xmlns:a16="http://schemas.microsoft.com/office/drawing/2014/main" val="777398102"/>
                    </a:ext>
                  </a:extLst>
                </a:gridCol>
                <a:gridCol w="449911">
                  <a:extLst>
                    <a:ext uri="{9D8B030D-6E8A-4147-A177-3AD203B41FA5}">
                      <a16:colId xmlns:a16="http://schemas.microsoft.com/office/drawing/2014/main" val="601998842"/>
                    </a:ext>
                  </a:extLst>
                </a:gridCol>
              </a:tblGrid>
              <a:tr h="282851">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extLst>
                  <a:ext uri="{0D108BD9-81ED-4DB2-BD59-A6C34878D82A}">
                    <a16:rowId xmlns:a16="http://schemas.microsoft.com/office/drawing/2014/main" val="3700034601"/>
                  </a:ext>
                </a:extLst>
              </a:tr>
              <a:tr h="546460">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gridSpan="17">
                  <a:txBody>
                    <a:bodyPr/>
                    <a:lstStyle/>
                    <a:p>
                      <a:pPr algn="l" fontAlgn="ctr"/>
                      <a:r>
                        <a:rPr lang="en-GB" sz="2800" b="0" i="0" u="none" strike="noStrike">
                          <a:solidFill>
                            <a:srgbClr val="00B0F0"/>
                          </a:solidFill>
                          <a:effectLst/>
                          <a:latin typeface="Bahnschrift" panose="020B0502040204020203" pitchFamily="34" charset="0"/>
                        </a:rPr>
                        <a:t>CYBER SECURITY</a:t>
                      </a:r>
                      <a:r>
                        <a:rPr lang="en-GB" sz="2800" b="0" i="0" u="none" strike="noStrike">
                          <a:solidFill>
                            <a:srgbClr val="000000"/>
                          </a:solidFill>
                          <a:effectLst/>
                          <a:latin typeface="Bahnschrift" panose="020B0502040204020203" pitchFamily="34" charset="0"/>
                        </a:rPr>
                        <a:t> </a:t>
                      </a:r>
                      <a:r>
                        <a:rPr lang="en-GB" sz="2800" b="0" i="0" u="none" strike="noStrike">
                          <a:solidFill>
                            <a:srgbClr val="FFFFFF"/>
                          </a:solidFill>
                          <a:effectLst/>
                          <a:latin typeface="Bahnschrift Light" panose="020B0502040204020203" pitchFamily="34" charset="0"/>
                        </a:rPr>
                        <a:t>RISK ASSESSMENT</a:t>
                      </a:r>
                      <a:endParaRPr lang="en-GB" sz="2800" b="0" i="0" u="none" strike="noStrike">
                        <a:solidFill>
                          <a:srgbClr val="000000"/>
                        </a:solidFill>
                        <a:effectLst/>
                        <a:latin typeface="Bahnschrift" panose="020B0502040204020203" pitchFamily="34" charset="0"/>
                      </a:endParaRPr>
                    </a:p>
                  </a:txBody>
                  <a:tcPr marL="4883" marR="4883" marT="4883" marB="0" anchor="ctr">
                    <a:lnL>
                      <a:noFill/>
                    </a:lnL>
                    <a:lnR>
                      <a:noFill/>
                    </a:lnR>
                    <a:lnT>
                      <a:noFill/>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extLst>
                  <a:ext uri="{0D108BD9-81ED-4DB2-BD59-A6C34878D82A}">
                    <a16:rowId xmlns:a16="http://schemas.microsoft.com/office/drawing/2014/main" val="2526103199"/>
                  </a:ext>
                </a:extLst>
              </a:tr>
              <a:tr h="44640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gridSpan="17">
                  <a:txBody>
                    <a:bodyPr/>
                    <a:lstStyle/>
                    <a:p>
                      <a:pPr algn="l" fontAlgn="ctr"/>
                      <a:r>
                        <a:rPr lang="en-GB" sz="1000" b="0" i="0" u="none" strike="noStrike">
                          <a:solidFill>
                            <a:srgbClr val="FFFFFF"/>
                          </a:solidFill>
                          <a:effectLst/>
                          <a:latin typeface="Bahnschrift" panose="020B0502040204020203" pitchFamily="34" charset="0"/>
                        </a:rPr>
                        <a:t>The matrix provides a consistent way to measure and compare threats and vulnerabilities. It’s also an ideal resource for explaining the findings of your risk assessment to the board. It demonstrates why certain risks are dangerous and the need to prioritise defence capabilities.</a:t>
                      </a:r>
                    </a:p>
                  </a:txBody>
                  <a:tcPr marL="4883" marR="4883" marT="4883" marB="0" anchor="ctr">
                    <a:lnL>
                      <a:noFill/>
                    </a:lnL>
                    <a:lnR>
                      <a:noFill/>
                    </a:lnR>
                    <a:lnT>
                      <a:noFill/>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extLst>
                  <a:ext uri="{0D108BD9-81ED-4DB2-BD59-A6C34878D82A}">
                    <a16:rowId xmlns:a16="http://schemas.microsoft.com/office/drawing/2014/main" val="3918900726"/>
                  </a:ext>
                </a:extLst>
              </a:tr>
              <a:tr h="346348">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extLst>
                  <a:ext uri="{0D108BD9-81ED-4DB2-BD59-A6C34878D82A}">
                    <a16:rowId xmlns:a16="http://schemas.microsoft.com/office/drawing/2014/main" val="1655168050"/>
                  </a:ext>
                </a:extLst>
              </a:tr>
              <a:tr h="40022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rowSpan="2" gridSpan="2">
                  <a:txBody>
                    <a:bodyPr/>
                    <a:lstStyle/>
                    <a:p>
                      <a:pPr algn="ctr" fontAlgn="ctr"/>
                      <a:r>
                        <a:rPr lang="en-GB" sz="1100" b="1" i="0" u="none" strike="noStrike">
                          <a:solidFill>
                            <a:srgbClr val="000000"/>
                          </a:solidFill>
                          <a:effectLst/>
                          <a:latin typeface="Bahnschrift" panose="020B0502040204020203" pitchFamily="34" charset="0"/>
                        </a:rPr>
                        <a:t>RISK ASSESSMENT</a:t>
                      </a:r>
                      <a:br>
                        <a:rPr lang="en-GB" sz="1100" b="1" i="0" u="none" strike="noStrike">
                          <a:solidFill>
                            <a:srgbClr val="000000"/>
                          </a:solidFill>
                          <a:effectLst/>
                          <a:latin typeface="Bahnschrift" panose="020B0502040204020203" pitchFamily="34" charset="0"/>
                        </a:rPr>
                      </a:br>
                      <a:r>
                        <a:rPr lang="en-GB" sz="1100" b="1" i="0" u="none" strike="noStrike">
                          <a:solidFill>
                            <a:srgbClr val="000000"/>
                          </a:solidFill>
                          <a:effectLst/>
                          <a:latin typeface="Bahnschrift" panose="020B0502040204020203" pitchFamily="34" charset="0"/>
                        </a:rPr>
                        <a:t>MATRIX</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rowSpan="2" hMerge="1">
                  <a:txBody>
                    <a:bodyPr/>
                    <a:lstStyle/>
                    <a:p>
                      <a:endParaRPr lang="en-GB"/>
                    </a:p>
                  </a:txBody>
                  <a:tcPr/>
                </a:tc>
                <a:tc gridSpan="15">
                  <a:txBody>
                    <a:bodyPr/>
                    <a:lstStyle/>
                    <a:p>
                      <a:pPr algn="ctr" fontAlgn="ctr"/>
                      <a:r>
                        <a:rPr lang="en-GB" sz="1100" b="1" i="0" u="none" strike="noStrike">
                          <a:solidFill>
                            <a:srgbClr val="000000"/>
                          </a:solidFill>
                          <a:effectLst/>
                          <a:latin typeface="Bahnschrift" panose="020B0502040204020203" pitchFamily="34" charset="0"/>
                        </a:rPr>
                        <a:t>VULNERABILITY LEVEL</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2543892258"/>
                  </a:ext>
                </a:extLst>
              </a:tr>
              <a:tr h="40984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2" vMerge="1">
                  <a:txBody>
                    <a:bodyPr/>
                    <a:lstStyle/>
                    <a:p>
                      <a:endParaRPr lang="en-GB"/>
                    </a:p>
                  </a:txBody>
                  <a:tcPr/>
                </a:tc>
                <a:tc hMerge="1" vMerge="1">
                  <a:txBody>
                    <a:bodyPr/>
                    <a:lstStyle/>
                    <a:p>
                      <a:endParaRPr lang="en-GB"/>
                    </a:p>
                  </a:txBody>
                  <a:tcPr/>
                </a:tc>
                <a:tc gridSpan="3">
                  <a:txBody>
                    <a:bodyPr/>
                    <a:lstStyle/>
                    <a:p>
                      <a:pPr algn="ctr" fontAlgn="ctr"/>
                      <a:r>
                        <a:rPr lang="en-GB" sz="1100" b="0" i="0" u="none" strike="noStrike">
                          <a:solidFill>
                            <a:srgbClr val="FFFFFF"/>
                          </a:solidFill>
                          <a:effectLst/>
                          <a:latin typeface="Bahnschrift" panose="020B0502040204020203" pitchFamily="34" charset="0"/>
                        </a:rPr>
                        <a:t>VERY HIGH</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gridSpan="3">
                  <a:txBody>
                    <a:bodyPr/>
                    <a:lstStyle/>
                    <a:p>
                      <a:pPr algn="ctr" fontAlgn="ctr"/>
                      <a:r>
                        <a:rPr lang="en-GB" sz="1100" b="0" i="0" u="none" strike="noStrike">
                          <a:solidFill>
                            <a:srgbClr val="FFFFFF"/>
                          </a:solidFill>
                          <a:effectLst/>
                          <a:latin typeface="Bahnschrift" panose="020B0502040204020203" pitchFamily="34" charset="0"/>
                        </a:rPr>
                        <a:t>HIGH</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gridSpan="3">
                  <a:txBody>
                    <a:bodyPr/>
                    <a:lstStyle/>
                    <a:p>
                      <a:pPr algn="ctr" fontAlgn="ctr"/>
                      <a:r>
                        <a:rPr lang="en-GB" sz="1100" b="0" i="0" u="none" strike="noStrike">
                          <a:solidFill>
                            <a:srgbClr val="FFFFFF"/>
                          </a:solidFill>
                          <a:effectLst/>
                          <a:latin typeface="Bahnschrift" panose="020B0502040204020203" pitchFamily="34" charset="0"/>
                        </a:rPr>
                        <a:t>MODERATE</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gridSpan="3">
                  <a:txBody>
                    <a:bodyPr/>
                    <a:lstStyle/>
                    <a:p>
                      <a:pPr algn="ctr" fontAlgn="ctr"/>
                      <a:r>
                        <a:rPr lang="en-GB" sz="1100" b="0" i="0" u="none" strike="noStrike">
                          <a:solidFill>
                            <a:srgbClr val="FFFFFF"/>
                          </a:solidFill>
                          <a:effectLst/>
                          <a:latin typeface="Bahnschrift" panose="020B0502040204020203" pitchFamily="34" charset="0"/>
                        </a:rPr>
                        <a:t>LOW</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gridSpan="3">
                  <a:txBody>
                    <a:bodyPr/>
                    <a:lstStyle/>
                    <a:p>
                      <a:pPr algn="ctr" fontAlgn="ctr"/>
                      <a:r>
                        <a:rPr lang="en-GB" sz="1100" b="0" i="0" u="none" strike="noStrike">
                          <a:solidFill>
                            <a:srgbClr val="FFFFFF"/>
                          </a:solidFill>
                          <a:effectLst/>
                          <a:latin typeface="Bahnschrift" panose="020B0502040204020203" pitchFamily="34" charset="0"/>
                        </a:rPr>
                        <a:t>VERY LOW</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1375857302"/>
                  </a:ext>
                </a:extLst>
              </a:tr>
              <a:tr h="40984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rowSpan="5">
                  <a:txBody>
                    <a:bodyPr/>
                    <a:lstStyle/>
                    <a:p>
                      <a:pPr algn="ctr" fontAlgn="ctr"/>
                      <a:r>
                        <a:rPr lang="en-GB" sz="1100" b="1" i="0" u="none" strike="noStrike">
                          <a:solidFill>
                            <a:srgbClr val="000000"/>
                          </a:solidFill>
                          <a:effectLst/>
                          <a:latin typeface="Bahnschrift" panose="020B0502040204020203" pitchFamily="34" charset="0"/>
                        </a:rPr>
                        <a:t>THREAT LEVEL</a:t>
                      </a:r>
                    </a:p>
                  </a:txBody>
                  <a:tcPr marL="4883" marR="4883" marT="4883" marB="0" vert="vert27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a:txBody>
                    <a:bodyPr/>
                    <a:lstStyle/>
                    <a:p>
                      <a:pPr algn="ctr" fontAlgn="ctr"/>
                      <a:r>
                        <a:rPr lang="en-GB" sz="1100" b="0" i="0" u="none" strike="noStrike">
                          <a:solidFill>
                            <a:srgbClr val="FFFFFF"/>
                          </a:solidFill>
                          <a:effectLst/>
                          <a:latin typeface="Bahnschrift" panose="020B0502040204020203" pitchFamily="34" charset="0"/>
                        </a:rPr>
                        <a:t>VERY HIGH</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0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Very 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0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Very 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C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C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566869507"/>
                  </a:ext>
                </a:extLst>
              </a:tr>
              <a:tr h="40984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vMerge="1">
                  <a:txBody>
                    <a:bodyPr/>
                    <a:lstStyle/>
                    <a:p>
                      <a:endParaRPr lang="en-GB"/>
                    </a:p>
                  </a:txBody>
                  <a:tcPr/>
                </a:tc>
                <a:tc>
                  <a:txBody>
                    <a:bodyPr/>
                    <a:lstStyle/>
                    <a:p>
                      <a:pPr algn="ctr" fontAlgn="ctr"/>
                      <a:r>
                        <a:rPr lang="en-GB" sz="1100" b="0" i="0" u="none" strike="noStrike">
                          <a:solidFill>
                            <a:srgbClr val="FFFFFF"/>
                          </a:solidFill>
                          <a:effectLst/>
                          <a:latin typeface="Bahnschrift" panose="020B0502040204020203" pitchFamily="34" charset="0"/>
                        </a:rPr>
                        <a:t>HIGH</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0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Very 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C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B0F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1076109409"/>
                  </a:ext>
                </a:extLst>
              </a:tr>
              <a:tr h="40984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vMerge="1">
                  <a:txBody>
                    <a:bodyPr/>
                    <a:lstStyle/>
                    <a:p>
                      <a:endParaRPr lang="en-GB"/>
                    </a:p>
                  </a:txBody>
                  <a:tcPr/>
                </a:tc>
                <a:tc>
                  <a:txBody>
                    <a:bodyPr/>
                    <a:lstStyle/>
                    <a:p>
                      <a:pPr algn="ctr" fontAlgn="ctr"/>
                      <a:r>
                        <a:rPr lang="en-GB" sz="1100" b="0" i="0" u="none" strike="noStrike">
                          <a:solidFill>
                            <a:srgbClr val="FFFFFF"/>
                          </a:solidFill>
                          <a:effectLst/>
                          <a:latin typeface="Bahnschrift" panose="020B0502040204020203" pitchFamily="34" charset="0"/>
                        </a:rPr>
                        <a:t>MODERATE</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C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B0F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4020246130"/>
                  </a:ext>
                </a:extLst>
              </a:tr>
              <a:tr h="40984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vMerge="1">
                  <a:txBody>
                    <a:bodyPr/>
                    <a:lstStyle/>
                    <a:p>
                      <a:endParaRPr lang="en-GB"/>
                    </a:p>
                  </a:txBody>
                  <a:tcPr/>
                </a:tc>
                <a:tc>
                  <a:txBody>
                    <a:bodyPr/>
                    <a:lstStyle/>
                    <a:p>
                      <a:pPr algn="ctr" fontAlgn="ctr"/>
                      <a:r>
                        <a:rPr lang="en-GB" sz="1100" b="0" i="0" u="none" strike="noStrike">
                          <a:solidFill>
                            <a:srgbClr val="FFFFFF"/>
                          </a:solidFill>
                          <a:effectLst/>
                          <a:latin typeface="Bahnschrift" panose="020B0502040204020203" pitchFamily="34" charset="0"/>
                        </a:rPr>
                        <a:t>LOW</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C0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High</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B0F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A9D08E"/>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Very 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2073792421"/>
                  </a:ext>
                </a:extLst>
              </a:tr>
              <a:tr h="409844">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vMerge="1">
                  <a:txBody>
                    <a:bodyPr/>
                    <a:lstStyle/>
                    <a:p>
                      <a:endParaRPr lang="en-GB"/>
                    </a:p>
                  </a:txBody>
                  <a:tcPr/>
                </a:tc>
                <a:tc>
                  <a:txBody>
                    <a:bodyPr/>
                    <a:lstStyle/>
                    <a:p>
                      <a:pPr algn="ctr" fontAlgn="ctr"/>
                      <a:r>
                        <a:rPr lang="en-GB" sz="1100" b="0" i="0" u="none" strike="noStrike">
                          <a:solidFill>
                            <a:srgbClr val="FFFFFF"/>
                          </a:solidFill>
                          <a:effectLst/>
                          <a:latin typeface="Bahnschrift" panose="020B0502040204020203" pitchFamily="34" charset="0"/>
                        </a:rPr>
                        <a:t>VERY LOW</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FFFF0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Moderate</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B0F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B0F0"/>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A9D08E"/>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Very 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 </a:t>
                      </a:r>
                    </a:p>
                  </a:txBody>
                  <a:tcPr marL="58590" marR="4883" marT="488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A9D08E"/>
                          </a:solidFill>
                          <a:effectLst/>
                          <a:latin typeface="Bahnschrift" panose="020B0502040204020203" pitchFamily="34" charset="0"/>
                        </a:rPr>
                        <a:t>●</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l" fontAlgn="ctr"/>
                      <a:r>
                        <a:rPr lang="en-GB" sz="1100" b="0" i="0" u="none" strike="noStrike">
                          <a:solidFill>
                            <a:srgbClr val="FFFFFF"/>
                          </a:solidFill>
                          <a:effectLst/>
                          <a:latin typeface="Bahnschrift" panose="020B0502040204020203" pitchFamily="34" charset="0"/>
                        </a:rPr>
                        <a:t>Very Low</a:t>
                      </a:r>
                    </a:p>
                  </a:txBody>
                  <a:tcPr marL="4883" marR="4883" marT="488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3138643947"/>
                  </a:ext>
                </a:extLst>
              </a:tr>
              <a:tr h="361742">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extLst>
                  <a:ext uri="{0D108BD9-81ED-4DB2-BD59-A6C34878D82A}">
                    <a16:rowId xmlns:a16="http://schemas.microsoft.com/office/drawing/2014/main" val="713264220"/>
                  </a:ext>
                </a:extLst>
              </a:tr>
              <a:tr h="392528">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100" b="1" i="0" u="none" strike="noStrike">
                          <a:solidFill>
                            <a:srgbClr val="000000"/>
                          </a:solidFill>
                          <a:effectLst/>
                          <a:latin typeface="Bahnschrift" panose="020B0502040204020203" pitchFamily="34" charset="0"/>
                        </a:rPr>
                        <a:t>THREAT</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100" b="1" i="0" u="none" strike="noStrike">
                          <a:solidFill>
                            <a:srgbClr val="000000"/>
                          </a:solidFill>
                          <a:effectLst/>
                          <a:latin typeface="Bahnschrift" panose="020B0502040204020203" pitchFamily="34" charset="0"/>
                        </a:rPr>
                        <a:t>VULNERABILITY</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l" fontAlgn="ctr"/>
                      <a:r>
                        <a:rPr lang="en-GB" sz="1100" b="1" i="0" u="none" strike="noStrike">
                          <a:solidFill>
                            <a:srgbClr val="000000"/>
                          </a:solidFill>
                          <a:effectLst/>
                          <a:latin typeface="Bahnschrift" panose="020B0502040204020203" pitchFamily="34" charset="0"/>
                        </a:rPr>
                        <a:t>ASSET &amp; CONSEQUENCES</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1" i="0" u="none" strike="noStrike">
                          <a:solidFill>
                            <a:srgbClr val="000000"/>
                          </a:solidFill>
                          <a:effectLst/>
                          <a:latin typeface="Bahnschrift" panose="020B0502040204020203" pitchFamily="34" charset="0"/>
                        </a:rPr>
                        <a:t>RISK</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EE1E1"/>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3336944777"/>
                  </a:ext>
                </a:extLst>
              </a:tr>
              <a:tr h="307865">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000" b="0" i="0" u="none" strike="noStrike">
                          <a:solidFill>
                            <a:srgbClr val="FFFFFF"/>
                          </a:solidFill>
                          <a:effectLst/>
                          <a:latin typeface="Bahnschrift" panose="020B0502040204020203" pitchFamily="34" charset="0"/>
                        </a:rPr>
                        <a:t>System overheating - server room</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000" b="0" i="0" u="none" strike="noStrike">
                          <a:solidFill>
                            <a:srgbClr val="FFFFFF"/>
                          </a:solidFill>
                          <a:effectLst/>
                          <a:latin typeface="Bahnschrift" panose="020B0502040204020203" pitchFamily="34" charset="0"/>
                        </a:rPr>
                        <a:t>Old air conditioning system</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6">
                  <a:txBody>
                    <a:bodyPr/>
                    <a:lstStyle/>
                    <a:p>
                      <a:pPr algn="l" fontAlgn="ctr"/>
                      <a:r>
                        <a:rPr lang="en-GB" sz="1100" b="0" i="0" u="none" strike="noStrike">
                          <a:solidFill>
                            <a:srgbClr val="FFFFFF"/>
                          </a:solidFill>
                          <a:effectLst/>
                          <a:latin typeface="Bahnschrift" panose="020B0502040204020203" pitchFamily="34" charset="0"/>
                        </a:rPr>
                        <a:t>All services (email, website, database) will be unavailable for at least 3h.</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a:txBody>
                    <a:bodyPr/>
                    <a:lstStyle/>
                    <a:p>
                      <a:pPr algn="ctr" fontAlgn="ctr"/>
                      <a:r>
                        <a:rPr lang="en-GB" sz="1100" b="1" i="0" u="none" strike="noStrike">
                          <a:solidFill>
                            <a:srgbClr val="FFC000"/>
                          </a:solidFill>
                          <a:effectLst/>
                          <a:latin typeface="Bahnschrift" panose="020B0502040204020203" pitchFamily="34" charset="0"/>
                        </a:rPr>
                        <a:t>HIGH</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1692059199"/>
                  </a:ext>
                </a:extLst>
              </a:tr>
              <a:tr h="307865">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100" b="1" i="0" u="none" strike="noStrike">
                          <a:solidFill>
                            <a:srgbClr val="FFC000"/>
                          </a:solidFill>
                          <a:effectLst/>
                          <a:latin typeface="Bahnschrift" panose="020B0502040204020203" pitchFamily="34" charset="0"/>
                        </a:rPr>
                        <a:t>HIGH</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100" b="1" i="0" u="none" strike="noStrike">
                          <a:solidFill>
                            <a:srgbClr val="FFC000"/>
                          </a:solidFill>
                          <a:effectLst/>
                          <a:latin typeface="Bahnschrift" panose="020B0502040204020203" pitchFamily="34" charset="0"/>
                        </a:rPr>
                        <a:t>HIGH</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168747163"/>
                  </a:ext>
                </a:extLst>
              </a:tr>
              <a:tr h="307865">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000" b="0" i="0" u="none" strike="noStrike">
                          <a:solidFill>
                            <a:srgbClr val="FFFFFF"/>
                          </a:solidFill>
                          <a:effectLst/>
                          <a:latin typeface="Bahnschrift" panose="020B0502040204020203" pitchFamily="34" charset="0"/>
                        </a:rPr>
                        <a:t>Natural disaster - flooding</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000" b="0" i="0" u="none" strike="noStrike">
                          <a:solidFill>
                            <a:srgbClr val="FFFFFF"/>
                          </a:solidFill>
                          <a:effectLst/>
                          <a:latin typeface="Bahnschrift" panose="020B0502040204020203" pitchFamily="34" charset="0"/>
                        </a:rPr>
                        <a:t>Server room - on the 4th floor</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6">
                  <a:txBody>
                    <a:bodyPr/>
                    <a:lstStyle/>
                    <a:p>
                      <a:pPr algn="l" fontAlgn="ctr"/>
                      <a:r>
                        <a:rPr lang="en-GB" sz="1100" b="0" i="0" u="none" strike="noStrike">
                          <a:solidFill>
                            <a:srgbClr val="FFFFFF"/>
                          </a:solidFill>
                          <a:effectLst/>
                          <a:latin typeface="Bahnschrift" panose="020B0502040204020203" pitchFamily="34" charset="0"/>
                        </a:rPr>
                        <a:t>All services (email, website, database) will be unavailable for at least 1 day.</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a:txBody>
                    <a:bodyPr/>
                    <a:lstStyle/>
                    <a:p>
                      <a:pPr algn="ctr" fontAlgn="ctr"/>
                      <a:r>
                        <a:rPr lang="en-GB" sz="1100" b="1" i="0" u="none" strike="noStrike">
                          <a:solidFill>
                            <a:srgbClr val="00B0F0"/>
                          </a:solidFill>
                          <a:effectLst/>
                          <a:latin typeface="Bahnschrift" panose="020B0502040204020203" pitchFamily="34" charset="0"/>
                        </a:rPr>
                        <a:t>LOW</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422302490"/>
                  </a:ext>
                </a:extLst>
              </a:tr>
              <a:tr h="307865">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100" b="1" i="0" u="none" strike="noStrike">
                          <a:solidFill>
                            <a:srgbClr val="FFFF00"/>
                          </a:solidFill>
                          <a:effectLst/>
                          <a:latin typeface="Bahnschrift" panose="020B0502040204020203" pitchFamily="34" charset="0"/>
                        </a:rPr>
                        <a:t>MODERATE</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100" b="1" i="0" u="none" strike="noStrike">
                          <a:solidFill>
                            <a:srgbClr val="A9D08E"/>
                          </a:solidFill>
                          <a:effectLst/>
                          <a:latin typeface="Bahnschrift" panose="020B0502040204020203" pitchFamily="34" charset="0"/>
                        </a:rPr>
                        <a:t>VERY LOW</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792257536"/>
                  </a:ext>
                </a:extLst>
              </a:tr>
              <a:tr h="307865">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000" b="0" i="0" u="none" strike="noStrike">
                          <a:solidFill>
                            <a:srgbClr val="FFFFFF"/>
                          </a:solidFill>
                          <a:effectLst/>
                          <a:latin typeface="Bahnschrift" panose="020B0502040204020203" pitchFamily="34" charset="0"/>
                        </a:rPr>
                        <a:t>Accidental file deleting</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000" b="0" i="0" u="none" strike="noStrike">
                          <a:solidFill>
                            <a:srgbClr val="FFFFFF"/>
                          </a:solidFill>
                          <a:effectLst/>
                          <a:latin typeface="Bahnschrift" panose="020B0502040204020203" pitchFamily="34" charset="0"/>
                        </a:rPr>
                        <a:t>Permissions configured</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6">
                  <a:txBody>
                    <a:bodyPr/>
                    <a:lstStyle/>
                    <a:p>
                      <a:pPr algn="l" fontAlgn="ctr"/>
                      <a:r>
                        <a:rPr lang="en-GB" sz="1100" b="0" i="0" u="none" strike="noStrike">
                          <a:solidFill>
                            <a:srgbClr val="FFFFFF"/>
                          </a:solidFill>
                          <a:effectLst/>
                          <a:latin typeface="Bahnschrift" panose="020B0502040204020203" pitchFamily="34" charset="0"/>
                        </a:rPr>
                        <a:t>Data can be lost. Maybe even critical data.</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a:txBody>
                    <a:bodyPr/>
                    <a:lstStyle/>
                    <a:p>
                      <a:pPr algn="ctr" fontAlgn="ctr"/>
                      <a:r>
                        <a:rPr lang="en-GB" sz="1100" b="1" i="0" u="none" strike="noStrike">
                          <a:solidFill>
                            <a:srgbClr val="FFFF00"/>
                          </a:solidFill>
                          <a:effectLst/>
                          <a:latin typeface="Bahnschrift" panose="020B0502040204020203" pitchFamily="34" charset="0"/>
                        </a:rPr>
                        <a:t>MODERATE</a:t>
                      </a:r>
                    </a:p>
                  </a:txBody>
                  <a:tcPr marL="4883"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2693219381"/>
                  </a:ext>
                </a:extLst>
              </a:tr>
              <a:tr h="307865">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w="6350" cap="flat" cmpd="sng" algn="ctr">
                      <a:solidFill>
                        <a:srgbClr val="FFFFFF"/>
                      </a:solidFill>
                      <a:prstDash val="solid"/>
                      <a:round/>
                      <a:headEnd type="none" w="med" len="med"/>
                      <a:tailEnd type="none" w="med" len="med"/>
                    </a:lnR>
                    <a:lnT>
                      <a:noFill/>
                    </a:lnT>
                    <a:lnB>
                      <a:noFill/>
                    </a:lnB>
                    <a:solidFill>
                      <a:srgbClr val="003250"/>
                    </a:solidFill>
                  </a:tcPr>
                </a:tc>
                <a:tc gridSpan="5">
                  <a:txBody>
                    <a:bodyPr/>
                    <a:lstStyle/>
                    <a:p>
                      <a:pPr algn="l" fontAlgn="ctr"/>
                      <a:r>
                        <a:rPr lang="en-GB" sz="1100" b="1" i="0" u="none" strike="noStrike">
                          <a:solidFill>
                            <a:srgbClr val="FFC000"/>
                          </a:solidFill>
                          <a:effectLst/>
                          <a:latin typeface="Bahnschrift" panose="020B0502040204020203" pitchFamily="34" charset="0"/>
                        </a:rPr>
                        <a:t>HIGH</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l" fontAlgn="ctr"/>
                      <a:r>
                        <a:rPr lang="en-GB" sz="1100" b="1" i="0" u="none" strike="noStrike">
                          <a:solidFill>
                            <a:srgbClr val="00B0F0"/>
                          </a:solidFill>
                          <a:effectLst/>
                          <a:latin typeface="Bahnschrift" panose="020B0502040204020203" pitchFamily="34" charset="0"/>
                        </a:rPr>
                        <a:t>LOW</a:t>
                      </a:r>
                    </a:p>
                  </a:txBody>
                  <a:tcPr marL="58590" marR="4883" marT="488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32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w="6350" cap="flat" cmpd="sng" algn="ctr">
                      <a:solidFill>
                        <a:srgbClr val="FFFFFF"/>
                      </a:solidFill>
                      <a:prstDash val="solid"/>
                      <a:round/>
                      <a:headEnd type="none" w="med" len="med"/>
                      <a:tailEnd type="none" w="med" len="med"/>
                    </a:lnL>
                    <a:lnR>
                      <a:noFill/>
                    </a:lnR>
                    <a:lnT>
                      <a:noFill/>
                    </a:lnT>
                    <a:lnB>
                      <a:noFill/>
                    </a:lnB>
                    <a:solidFill>
                      <a:srgbClr val="003250"/>
                    </a:solidFill>
                  </a:tcPr>
                </a:tc>
                <a:extLst>
                  <a:ext uri="{0D108BD9-81ED-4DB2-BD59-A6C34878D82A}">
                    <a16:rowId xmlns:a16="http://schemas.microsoft.com/office/drawing/2014/main" val="645302582"/>
                  </a:ext>
                </a:extLst>
              </a:tr>
              <a:tr h="477190">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w="6350" cap="flat" cmpd="sng" algn="ctr">
                      <a:solidFill>
                        <a:srgbClr val="FFFFFF"/>
                      </a:solidFill>
                      <a:prstDash val="solid"/>
                      <a:round/>
                      <a:headEnd type="none" w="med" len="med"/>
                      <a:tailEnd type="none" w="med" len="med"/>
                    </a:lnT>
                    <a:lnB>
                      <a:noFill/>
                    </a:lnB>
                    <a:solidFill>
                      <a:srgbClr val="003250"/>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883" marR="4883" marT="4883" marB="0" anchor="ctr">
                    <a:lnL>
                      <a:noFill/>
                    </a:lnL>
                    <a:lnR>
                      <a:noFill/>
                    </a:lnR>
                    <a:lnT>
                      <a:noFill/>
                    </a:lnT>
                    <a:lnB>
                      <a:noFill/>
                    </a:lnB>
                    <a:solidFill>
                      <a:srgbClr val="003250"/>
                    </a:solidFill>
                  </a:tcPr>
                </a:tc>
                <a:extLst>
                  <a:ext uri="{0D108BD9-81ED-4DB2-BD59-A6C34878D82A}">
                    <a16:rowId xmlns:a16="http://schemas.microsoft.com/office/drawing/2014/main" val="514541669"/>
                  </a:ext>
                </a:extLst>
              </a:tr>
            </a:tbl>
          </a:graphicData>
        </a:graphic>
      </p:graphicFrame>
      <p:sp>
        <p:nvSpPr>
          <p:cNvPr id="6" name="TextBox 84">
            <a:extLst>
              <a:ext uri="{FF2B5EF4-FFF2-40B4-BE49-F238E27FC236}">
                <a16:creationId xmlns:a16="http://schemas.microsoft.com/office/drawing/2014/main" id="{0370D5F4-D3C0-7DC7-E770-E09D9CE95BA7}"/>
              </a:ext>
            </a:extLst>
          </p:cNvPr>
          <p:cNvSpPr txBox="1"/>
          <p:nvPr/>
        </p:nvSpPr>
        <p:spPr>
          <a:xfrm>
            <a:off x="9286246" y="7260752"/>
            <a:ext cx="1244857" cy="227306"/>
          </a:xfrm>
          <a:prstGeom prst="rect">
            <a:avLst/>
          </a:prstGeom>
          <a:noFill/>
        </p:spPr>
        <p:txBody>
          <a:bodyPr wrap="square" rtlCol="0">
            <a:spAutoFit/>
          </a:bodyPr>
          <a:lstStyle/>
          <a:p>
            <a:pPr marL="0" marR="0" algn="r">
              <a:lnSpc>
                <a:spcPct val="107000"/>
              </a:lnSpc>
              <a:spcBef>
                <a:spcPts val="0"/>
              </a:spcBef>
              <a:spcAft>
                <a:spcPts val="0"/>
              </a:spcAft>
            </a:pPr>
            <a:r>
              <a:rPr lang="en-GB" sz="900" b="1">
                <a:solidFill>
                  <a:schemeClr val="bg1"/>
                </a:solidFill>
                <a:effectLst/>
                <a:latin typeface="Bahnschrift" panose="020B0502040204020203"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 TemplateLab.com</a:t>
            </a:r>
            <a:endParaRPr lang="en-GB" sz="900" b="1">
              <a:solidFill>
                <a:schemeClr val="bg1"/>
              </a:solidFill>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7" name="Picture 6">
            <a:hlinkClick r:id="rId2"/>
            <a:extLst>
              <a:ext uri="{FF2B5EF4-FFF2-40B4-BE49-F238E27FC236}">
                <a16:creationId xmlns:a16="http://schemas.microsoft.com/office/drawing/2014/main" id="{705772FC-152A-69F7-4D6D-B5475F93F4BC}"/>
              </a:ext>
            </a:extLst>
          </p:cNvPr>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1287" y="154826"/>
            <a:ext cx="1440000" cy="316817"/>
          </a:xfrm>
          <a:prstGeom prst="rect">
            <a:avLst/>
          </a:prstGeom>
        </p:spPr>
      </p:pic>
    </p:spTree>
    <p:extLst>
      <p:ext uri="{BB962C8B-B14F-4D97-AF65-F5344CB8AC3E}">
        <p14:creationId xmlns:p14="http://schemas.microsoft.com/office/powerpoint/2010/main" val="35798312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TotalTime>
  <Words>351</Words>
  <Application>Microsoft Office PowerPoint</Application>
  <PresentationFormat>Custom</PresentationFormat>
  <Paragraphs>221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vt:lpstr>
      <vt:lpstr>Bahnschrift Light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2</cp:revision>
  <dcterms:created xsi:type="dcterms:W3CDTF">2023-11-19T13:30:28Z</dcterms:created>
  <dcterms:modified xsi:type="dcterms:W3CDTF">2023-11-19T13:33:41Z</dcterms:modified>
</cp:coreProperties>
</file>