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A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12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BE2571-4F9C-4486-9FEF-962EF87F1924}"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4088183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BE2571-4F9C-4486-9FEF-962EF87F1924}"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584742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BE2571-4F9C-4486-9FEF-962EF87F1924}"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299891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BE2571-4F9C-4486-9FEF-962EF87F1924}"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124668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BE2571-4F9C-4486-9FEF-962EF87F1924}" type="datetimeFigureOut">
              <a:rPr lang="en-GB" smtClean="0"/>
              <a:t>21/11/2023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78259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BE2571-4F9C-4486-9FEF-962EF87F1924}"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272149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BE2571-4F9C-4486-9FEF-962EF87F1924}" type="datetimeFigureOut">
              <a:rPr lang="en-GB" smtClean="0"/>
              <a:t>21/11/2023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3448622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BE2571-4F9C-4486-9FEF-962EF87F1924}" type="datetimeFigureOut">
              <a:rPr lang="en-GB" smtClean="0"/>
              <a:t>21/11/2023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3974251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E2571-4F9C-4486-9FEF-962EF87F1924}" type="datetimeFigureOut">
              <a:rPr lang="en-GB" smtClean="0"/>
              <a:t>21/11/2023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259226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2BE2571-4F9C-4486-9FEF-962EF87F1924}"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39101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2BE2571-4F9C-4486-9FEF-962EF87F1924}" type="datetimeFigureOut">
              <a:rPr lang="en-GB" smtClean="0"/>
              <a:t>21/11/2023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C04929-9AD0-4A66-9414-2E98B82FC7E7}" type="slidenum">
              <a:rPr lang="en-GB" smtClean="0"/>
              <a:t>‹#›</a:t>
            </a:fld>
            <a:endParaRPr lang="en-GB"/>
          </a:p>
        </p:txBody>
      </p:sp>
    </p:spTree>
    <p:extLst>
      <p:ext uri="{BB962C8B-B14F-4D97-AF65-F5344CB8AC3E}">
        <p14:creationId xmlns:p14="http://schemas.microsoft.com/office/powerpoint/2010/main" val="196019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2BE2571-4F9C-4486-9FEF-962EF87F1924}" type="datetimeFigureOut">
              <a:rPr lang="en-GB" smtClean="0"/>
              <a:t>21/11/2023</a:t>
            </a:fld>
            <a:endParaRPr lang="en-GB"/>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E3C04929-9AD0-4A66-9414-2E98B82FC7E7}" type="slidenum">
              <a:rPr lang="en-GB" smtClean="0"/>
              <a:t>‹#›</a:t>
            </a:fld>
            <a:endParaRPr lang="en-GB"/>
          </a:p>
        </p:txBody>
      </p:sp>
    </p:spTree>
    <p:extLst>
      <p:ext uri="{BB962C8B-B14F-4D97-AF65-F5344CB8AC3E}">
        <p14:creationId xmlns:p14="http://schemas.microsoft.com/office/powerpoint/2010/main" val="2603041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mplatelab.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537C12DF-DD75-3798-D47F-BCD825D8B4EA}"/>
              </a:ext>
            </a:extLst>
          </p:cNvPr>
          <p:cNvGraphicFramePr>
            <a:graphicFrameLocks noGrp="1"/>
          </p:cNvGraphicFramePr>
          <p:nvPr>
            <p:extLst>
              <p:ext uri="{D42A27DB-BD31-4B8C-83A1-F6EECF244321}">
                <p14:modId xmlns:p14="http://schemas.microsoft.com/office/powerpoint/2010/main" val="4186408263"/>
              </p:ext>
            </p:extLst>
          </p:nvPr>
        </p:nvGraphicFramePr>
        <p:xfrm>
          <a:off x="497841" y="1808480"/>
          <a:ext cx="9662157" cy="5293353"/>
        </p:xfrm>
        <a:graphic>
          <a:graphicData uri="http://schemas.openxmlformats.org/drawingml/2006/table">
            <a:tbl>
              <a:tblPr/>
              <a:tblGrid>
                <a:gridCol w="746833">
                  <a:extLst>
                    <a:ext uri="{9D8B030D-6E8A-4147-A177-3AD203B41FA5}">
                      <a16:colId xmlns:a16="http://schemas.microsoft.com/office/drawing/2014/main" val="2007438822"/>
                    </a:ext>
                  </a:extLst>
                </a:gridCol>
                <a:gridCol w="2287179">
                  <a:extLst>
                    <a:ext uri="{9D8B030D-6E8A-4147-A177-3AD203B41FA5}">
                      <a16:colId xmlns:a16="http://schemas.microsoft.com/office/drawing/2014/main" val="644612267"/>
                    </a:ext>
                  </a:extLst>
                </a:gridCol>
                <a:gridCol w="1325629">
                  <a:extLst>
                    <a:ext uri="{9D8B030D-6E8A-4147-A177-3AD203B41FA5}">
                      <a16:colId xmlns:a16="http://schemas.microsoft.com/office/drawing/2014/main" val="3220130170"/>
                    </a:ext>
                  </a:extLst>
                </a:gridCol>
                <a:gridCol w="1325629">
                  <a:extLst>
                    <a:ext uri="{9D8B030D-6E8A-4147-A177-3AD203B41FA5}">
                      <a16:colId xmlns:a16="http://schemas.microsoft.com/office/drawing/2014/main" val="3701037626"/>
                    </a:ext>
                  </a:extLst>
                </a:gridCol>
                <a:gridCol w="1325629">
                  <a:extLst>
                    <a:ext uri="{9D8B030D-6E8A-4147-A177-3AD203B41FA5}">
                      <a16:colId xmlns:a16="http://schemas.microsoft.com/office/drawing/2014/main" val="3068131979"/>
                    </a:ext>
                  </a:extLst>
                </a:gridCol>
                <a:gridCol w="1325629">
                  <a:extLst>
                    <a:ext uri="{9D8B030D-6E8A-4147-A177-3AD203B41FA5}">
                      <a16:colId xmlns:a16="http://schemas.microsoft.com/office/drawing/2014/main" val="951535654"/>
                    </a:ext>
                  </a:extLst>
                </a:gridCol>
                <a:gridCol w="1325629">
                  <a:extLst>
                    <a:ext uri="{9D8B030D-6E8A-4147-A177-3AD203B41FA5}">
                      <a16:colId xmlns:a16="http://schemas.microsoft.com/office/drawing/2014/main" val="2472767979"/>
                    </a:ext>
                  </a:extLst>
                </a:gridCol>
              </a:tblGrid>
              <a:tr h="580722">
                <a:tc>
                  <a:txBody>
                    <a:bodyPr/>
                    <a:lstStyle/>
                    <a:p>
                      <a:pPr algn="ctr" fontAlgn="ctr"/>
                      <a:r>
                        <a:rPr lang="en-GB" sz="1000" b="0" i="0" u="none" strike="noStrike">
                          <a:solidFill>
                            <a:srgbClr val="404040"/>
                          </a:solidFill>
                          <a:effectLst/>
                          <a:latin typeface="Bahnschrift" panose="020B0502040204020203" pitchFamily="34" charset="0"/>
                        </a:rPr>
                        <a:t> </a:t>
                      </a:r>
                    </a:p>
                  </a:txBody>
                  <a:tcPr marL="6923" marR="6923" marT="6923" marB="0" anchor="ctr">
                    <a:lnL>
                      <a:noFill/>
                    </a:lnL>
                    <a:lnR>
                      <a:noFill/>
                    </a:lnR>
                    <a:lnT>
                      <a:noFill/>
                    </a:lnT>
                    <a:lnB>
                      <a:noFill/>
                    </a:lnB>
                    <a:solidFill>
                      <a:srgbClr val="FFFFFF"/>
                    </a:solidFill>
                  </a:tcPr>
                </a:tc>
                <a:tc>
                  <a:txBody>
                    <a:bodyPr/>
                    <a:lstStyle/>
                    <a:p>
                      <a:pPr algn="ctr" fontAlgn="ctr"/>
                      <a:r>
                        <a:rPr lang="en-GB" sz="1000" b="0" i="0" u="none" strike="noStrike">
                          <a:solidFill>
                            <a:srgbClr val="404040"/>
                          </a:solidFill>
                          <a:effectLst/>
                          <a:latin typeface="Bahnschrift" panose="020B0502040204020203" pitchFamily="34" charset="0"/>
                        </a:rPr>
                        <a:t> </a:t>
                      </a:r>
                    </a:p>
                  </a:txBody>
                  <a:tcPr marL="6923" marR="6923" marT="6923" marB="0" anchor="ctr">
                    <a:lnL>
                      <a:noFill/>
                    </a:lnL>
                    <a:lnR>
                      <a:noFill/>
                    </a:lnR>
                    <a:lnT>
                      <a:noFill/>
                    </a:lnT>
                    <a:lnB>
                      <a:noFill/>
                    </a:lnB>
                    <a:solidFill>
                      <a:srgbClr val="FFFFFF"/>
                    </a:solidFill>
                  </a:tcPr>
                </a:tc>
                <a:tc gridSpan="5">
                  <a:txBody>
                    <a:bodyPr/>
                    <a:lstStyle/>
                    <a:p>
                      <a:pPr algn="ctr" fontAlgn="ctr"/>
                      <a:r>
                        <a:rPr lang="sr-Latn-RS" sz="2800" b="1" i="0" u="none" strike="noStrike">
                          <a:solidFill>
                            <a:srgbClr val="808080"/>
                          </a:solidFill>
                          <a:effectLst/>
                          <a:latin typeface="Bahnschrift" panose="020B0502040204020203" pitchFamily="34" charset="0"/>
                        </a:rPr>
                        <a:t>IMPACT</a:t>
                      </a:r>
                      <a:endParaRPr lang="en-GB" sz="2800" b="1" i="0" u="none" strike="noStrike">
                        <a:solidFill>
                          <a:srgbClr val="808080"/>
                        </a:solidFill>
                        <a:effectLst/>
                        <a:latin typeface="Bahnschrift" panose="020B0502040204020203" pitchFamily="34" charset="0"/>
                      </a:endParaRPr>
                    </a:p>
                  </a:txBody>
                  <a:tcPr marL="6923" marR="6923" marT="6923" marB="0" anchor="ctr">
                    <a:lnL>
                      <a:noFill/>
                    </a:lnL>
                    <a:lnR>
                      <a:noFill/>
                    </a:lnR>
                    <a:lnT>
                      <a:noFill/>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01346365"/>
                  </a:ext>
                </a:extLst>
              </a:tr>
              <a:tr h="892096">
                <a:tc>
                  <a:txBody>
                    <a:bodyPr/>
                    <a:lstStyle/>
                    <a:p>
                      <a:pPr algn="ctr" fontAlgn="ctr"/>
                      <a:r>
                        <a:rPr lang="en-GB" sz="1000" b="0" i="0" u="none" strike="noStrike">
                          <a:solidFill>
                            <a:srgbClr val="404040"/>
                          </a:solidFill>
                          <a:effectLst/>
                          <a:latin typeface="Bahnschrift" panose="020B0502040204020203" pitchFamily="34" charset="0"/>
                        </a:rPr>
                        <a:t> </a:t>
                      </a:r>
                    </a:p>
                  </a:txBody>
                  <a:tcPr marL="6923" marR="6923" marT="6923" marB="0" anchor="ctr">
                    <a:lnL>
                      <a:noFill/>
                    </a:lnL>
                    <a:lnR>
                      <a:noFill/>
                    </a:lnR>
                    <a:lnT>
                      <a:noFill/>
                    </a:lnT>
                    <a:lnB>
                      <a:noFill/>
                    </a:lnB>
                    <a:solidFill>
                      <a:srgbClr val="FFFFFF"/>
                    </a:solidFill>
                  </a:tcPr>
                </a:tc>
                <a:tc>
                  <a:txBody>
                    <a:bodyPr/>
                    <a:lstStyle/>
                    <a:p>
                      <a:pPr algn="ctr" fontAlgn="ctr"/>
                      <a:r>
                        <a:rPr lang="en-GB" sz="1000" b="0" i="0" u="none" strike="noStrike">
                          <a:solidFill>
                            <a:srgbClr val="404040"/>
                          </a:solidFill>
                          <a:effectLst/>
                          <a:latin typeface="Bahnschrift" panose="020B0502040204020203" pitchFamily="34" charset="0"/>
                        </a:rPr>
                        <a:t> </a:t>
                      </a:r>
                    </a:p>
                  </a:txBody>
                  <a:tcPr marL="6923" marR="6923" marT="6923" marB="0" anchor="ctr">
                    <a:lnL>
                      <a:noFill/>
                    </a:lnL>
                    <a:lnR>
                      <a:noFill/>
                    </a:lnR>
                    <a:lnT>
                      <a:noFill/>
                    </a:lnT>
                    <a:lnB>
                      <a:noFill/>
                    </a:lnB>
                    <a:solidFill>
                      <a:srgbClr val="FFFFFF"/>
                    </a:solidFill>
                  </a:tcPr>
                </a:tc>
                <a:tc>
                  <a:txBody>
                    <a:bodyPr/>
                    <a:lstStyle/>
                    <a:p>
                      <a:pPr algn="ctr" fontAlgn="ctr"/>
                      <a:r>
                        <a:rPr lang="en-GB" sz="1100" b="0" i="0" u="none" strike="noStrike">
                          <a:solidFill>
                            <a:srgbClr val="808080"/>
                          </a:solidFill>
                          <a:effectLst/>
                          <a:latin typeface="Bahnschrift" panose="020B0502040204020203" pitchFamily="34" charset="0"/>
                        </a:rPr>
                        <a:t>INSIGNIFICANT</a:t>
                      </a:r>
                    </a:p>
                  </a:txBody>
                  <a:tcPr marL="6923" marR="6923" marT="6923"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100" b="0" i="0" u="none" strike="noStrike">
                          <a:solidFill>
                            <a:srgbClr val="808080"/>
                          </a:solidFill>
                          <a:effectLst/>
                          <a:latin typeface="Bahnschrift" panose="020B0502040204020203" pitchFamily="34" charset="0"/>
                        </a:rPr>
                        <a:t>MINOR</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2F2F2"/>
                    </a:solidFill>
                  </a:tcPr>
                </a:tc>
                <a:tc>
                  <a:txBody>
                    <a:bodyPr/>
                    <a:lstStyle/>
                    <a:p>
                      <a:pPr algn="ctr" fontAlgn="ctr"/>
                      <a:r>
                        <a:rPr lang="sr-Latn-RS" sz="1100" b="0" i="0" u="none" strike="noStrike">
                          <a:solidFill>
                            <a:srgbClr val="808080"/>
                          </a:solidFill>
                          <a:effectLst/>
                          <a:latin typeface="Bahnschrift" panose="020B0502040204020203" pitchFamily="34" charset="0"/>
                        </a:rPr>
                        <a:t>MEDIUM</a:t>
                      </a:r>
                      <a:endParaRPr lang="en-GB" sz="1100" b="0" i="0" u="none" strike="noStrike">
                        <a:solidFill>
                          <a:srgbClr val="808080"/>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100" b="0" i="0" u="none" strike="noStrike">
                          <a:solidFill>
                            <a:srgbClr val="808080"/>
                          </a:solidFill>
                          <a:effectLst/>
                          <a:latin typeface="Bahnschrift" panose="020B0502040204020203" pitchFamily="34" charset="0"/>
                        </a:rPr>
                        <a:t>MAJOR</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100" b="0" i="0" u="none" strike="noStrike">
                          <a:solidFill>
                            <a:srgbClr val="808080"/>
                          </a:solidFill>
                          <a:effectLst/>
                          <a:latin typeface="Bahnschrift" panose="020B0502040204020203" pitchFamily="34" charset="0"/>
                        </a:rPr>
                        <a:t>SEVERE</a:t>
                      </a:r>
                    </a:p>
                  </a:txBody>
                  <a:tcPr marL="6923" marR="6923" marT="6923"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577074281"/>
                  </a:ext>
                </a:extLst>
              </a:tr>
              <a:tr h="764107">
                <a:tc rowSpan="5">
                  <a:txBody>
                    <a:bodyPr/>
                    <a:lstStyle/>
                    <a:p>
                      <a:pPr algn="ctr" fontAlgn="ctr"/>
                      <a:r>
                        <a:rPr lang="en-GB" sz="2800" b="1" i="0" u="none" strike="noStrike">
                          <a:solidFill>
                            <a:srgbClr val="808080"/>
                          </a:solidFill>
                          <a:effectLst/>
                          <a:latin typeface="Bahnschrift" panose="020B0502040204020203" pitchFamily="34" charset="0"/>
                        </a:rPr>
                        <a:t>PROBABILITY</a:t>
                      </a:r>
                    </a:p>
                  </a:txBody>
                  <a:tcPr marL="6923" marR="6923" marT="6923" marB="0" vert="vert270" anchor="ctr">
                    <a:lnL>
                      <a:noFill/>
                    </a:lnL>
                    <a:lnR>
                      <a:noFill/>
                    </a:lnR>
                    <a:lnT>
                      <a:noFill/>
                    </a:lnT>
                    <a:lnB>
                      <a:noFill/>
                    </a:lnB>
                    <a:solidFill>
                      <a:srgbClr val="FFFFFF"/>
                    </a:solidFill>
                  </a:tcPr>
                </a:tc>
                <a:tc>
                  <a:txBody>
                    <a:bodyPr/>
                    <a:lstStyle/>
                    <a:p>
                      <a:pPr algn="l" fontAlgn="ctr"/>
                      <a:r>
                        <a:rPr lang="sr-Latn-RS" sz="1200" b="0" i="0" u="none" strike="noStrike">
                          <a:solidFill>
                            <a:srgbClr val="808080"/>
                          </a:solidFill>
                          <a:effectLst/>
                          <a:latin typeface="Bahnschrift" panose="020B0502040204020203" pitchFamily="34" charset="0"/>
                        </a:rPr>
                        <a:t>ALMOST CERTAIN</a:t>
                      </a:r>
                      <a:endParaRPr lang="en-GB" sz="1200" b="0" i="0" u="none" strike="noStrike">
                        <a:solidFill>
                          <a:srgbClr val="808080"/>
                        </a:solidFill>
                        <a:effectLst/>
                        <a:latin typeface="Bahnschrift" panose="020B0502040204020203" pitchFamily="34" charset="0"/>
                      </a:endParaRPr>
                    </a:p>
                  </a:txBody>
                  <a:tcPr marL="83075" marR="6923" marT="6923" marB="0" anchor="ctr">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2F2F2"/>
                    </a:solidFill>
                  </a:tcPr>
                </a:tc>
                <a:tc>
                  <a:txBody>
                    <a:bodyPr/>
                    <a:lstStyle/>
                    <a:p>
                      <a:pPr algn="ctr" fontAlgn="ct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tc>
                  <a:txBody>
                    <a:bodyPr/>
                    <a:lstStyle/>
                    <a:p>
                      <a:pPr algn="ctr" fontAlgn="ctr"/>
                      <a:r>
                        <a:rPr lang="en-GB" sz="1100" b="1" i="0" u="none" strike="noStrike">
                          <a:solidFill>
                            <a:srgbClr val="FFFFFF"/>
                          </a:solidFill>
                          <a:effectLst/>
                          <a:latin typeface="Bahnschrift" panose="020B0502040204020203" pitchFamily="34" charset="0"/>
                        </a:rPr>
                        <a:t>HIGH</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7373"/>
                    </a:solidFill>
                  </a:tcPr>
                </a:tc>
                <a:tc>
                  <a:txBody>
                    <a:bodyPr/>
                    <a:lstStyle/>
                    <a:p>
                      <a:pPr algn="ctr" fontAlgn="ctr"/>
                      <a:r>
                        <a:rPr lang="en-GB" sz="1100" b="1" i="0" u="none" strike="noStrike">
                          <a:solidFill>
                            <a:srgbClr val="FFFFFF"/>
                          </a:solidFill>
                          <a:effectLst/>
                          <a:latin typeface="Bahnschrift" panose="020B0502040204020203" pitchFamily="34" charset="0"/>
                        </a:rPr>
                        <a:t>CRITICAL</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A5A"/>
                    </a:solidFill>
                  </a:tcPr>
                </a:tc>
                <a:tc>
                  <a:txBody>
                    <a:bodyPr/>
                    <a:lstStyle/>
                    <a:p>
                      <a:pPr algn="ctr" fontAlgn="ctr"/>
                      <a:r>
                        <a:rPr lang="en-GB" sz="1100" b="1" i="0" u="none" strike="noStrike">
                          <a:solidFill>
                            <a:srgbClr val="FFFFFF"/>
                          </a:solidFill>
                          <a:effectLst/>
                          <a:latin typeface="Bahnschrift" panose="020B0502040204020203" pitchFamily="34" charset="0"/>
                        </a:rPr>
                        <a:t>CRITICAL</a:t>
                      </a:r>
                    </a:p>
                  </a:txBody>
                  <a:tcPr marL="6923" marR="6923" marT="692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A5A"/>
                    </a:solidFill>
                  </a:tcPr>
                </a:tc>
                <a:extLst>
                  <a:ext uri="{0D108BD9-81ED-4DB2-BD59-A6C34878D82A}">
                    <a16:rowId xmlns:a16="http://schemas.microsoft.com/office/drawing/2014/main" val="1650553368"/>
                  </a:ext>
                </a:extLst>
              </a:tr>
              <a:tr h="764107">
                <a:tc vMerge="1">
                  <a:txBody>
                    <a:bodyPr/>
                    <a:lstStyle/>
                    <a:p>
                      <a:endParaRPr lang="en-GB"/>
                    </a:p>
                  </a:txBody>
                  <a:tcPr/>
                </a:tc>
                <a:tc>
                  <a:txBody>
                    <a:bodyPr/>
                    <a:lstStyle/>
                    <a:p>
                      <a:pPr algn="l" fontAlgn="ctr"/>
                      <a:r>
                        <a:rPr lang="en-GB" sz="1200" b="0" i="0" u="none" strike="noStrike">
                          <a:solidFill>
                            <a:srgbClr val="808080"/>
                          </a:solidFill>
                          <a:effectLst/>
                          <a:latin typeface="Bahnschrift" panose="020B0502040204020203" pitchFamily="34" charset="0"/>
                        </a:rPr>
                        <a:t>LIKELY</a:t>
                      </a:r>
                    </a:p>
                  </a:txBody>
                  <a:tcPr marL="83075" marR="6923" marT="6923"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100" b="1" i="0" u="none" strike="noStrike">
                          <a:solidFill>
                            <a:srgbClr val="FFFFFF"/>
                          </a:solidFill>
                          <a:effectLst/>
                          <a:latin typeface="Bahnschrift" panose="020B0502040204020203" pitchFamily="34" charset="0"/>
                        </a:rPr>
                        <a:t>LOW</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8DCB4"/>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tc>
                  <a:txBody>
                    <a:bodyPr/>
                    <a:lstStyle/>
                    <a:p>
                      <a:pPr algn="ctr" fontAlgn="ctr"/>
                      <a:r>
                        <a:rPr lang="en-GB" sz="1100" b="1" i="0" u="none" strike="noStrike">
                          <a:solidFill>
                            <a:srgbClr val="FFFFFF"/>
                          </a:solidFill>
                          <a:effectLst/>
                          <a:latin typeface="Bahnschrift" panose="020B0502040204020203" pitchFamily="34" charset="0"/>
                        </a:rPr>
                        <a:t>HIGH</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7373"/>
                    </a:solidFill>
                  </a:tcPr>
                </a:tc>
                <a:tc>
                  <a:txBody>
                    <a:bodyPr/>
                    <a:lstStyle/>
                    <a:p>
                      <a:pPr algn="ctr" fontAlgn="ctr"/>
                      <a:r>
                        <a:rPr lang="en-GB" sz="1100" b="1" i="0" u="none" strike="noStrike">
                          <a:solidFill>
                            <a:srgbClr val="FFFFFF"/>
                          </a:solidFill>
                          <a:effectLst/>
                          <a:latin typeface="Bahnschrift" panose="020B0502040204020203" pitchFamily="34" charset="0"/>
                        </a:rPr>
                        <a:t>CRITICAL</a:t>
                      </a:r>
                    </a:p>
                  </a:txBody>
                  <a:tcPr marL="6923" marR="6923" marT="692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A5A"/>
                    </a:solidFill>
                  </a:tcPr>
                </a:tc>
                <a:extLst>
                  <a:ext uri="{0D108BD9-81ED-4DB2-BD59-A6C34878D82A}">
                    <a16:rowId xmlns:a16="http://schemas.microsoft.com/office/drawing/2014/main" val="1514868867"/>
                  </a:ext>
                </a:extLst>
              </a:tr>
              <a:tr h="764107">
                <a:tc vMerge="1">
                  <a:txBody>
                    <a:bodyPr/>
                    <a:lstStyle/>
                    <a:p>
                      <a:endParaRPr lang="en-GB"/>
                    </a:p>
                  </a:txBody>
                  <a:tcPr/>
                </a:tc>
                <a:tc>
                  <a:txBody>
                    <a:bodyPr/>
                    <a:lstStyle/>
                    <a:p>
                      <a:pPr algn="l" fontAlgn="ctr"/>
                      <a:r>
                        <a:rPr lang="sr-Latn-RS" sz="1200" b="0" i="0" u="none" strike="noStrike">
                          <a:solidFill>
                            <a:srgbClr val="808080"/>
                          </a:solidFill>
                          <a:effectLst/>
                          <a:latin typeface="Bahnschrift" panose="020B0502040204020203" pitchFamily="34" charset="0"/>
                        </a:rPr>
                        <a:t>MODERATE</a:t>
                      </a:r>
                      <a:endParaRPr lang="en-GB" sz="1200" b="0" i="0" u="none" strike="noStrike">
                        <a:solidFill>
                          <a:srgbClr val="808080"/>
                        </a:solidFill>
                        <a:effectLst/>
                        <a:latin typeface="Bahnschrift" panose="020B0502040204020203" pitchFamily="34" charset="0"/>
                      </a:endParaRPr>
                    </a:p>
                  </a:txBody>
                  <a:tcPr marL="83075" marR="6923" marT="6923"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100" b="1" i="0" u="none" strike="noStrike">
                          <a:solidFill>
                            <a:srgbClr val="FFFFFF"/>
                          </a:solidFill>
                          <a:effectLst/>
                          <a:latin typeface="Bahnschrift" panose="020B0502040204020203" pitchFamily="34" charset="0"/>
                        </a:rPr>
                        <a:t>LOW</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8DCB4"/>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tc>
                  <a:txBody>
                    <a:bodyPr/>
                    <a:lstStyle/>
                    <a:p>
                      <a:pPr algn="ctr" fontAlgn="ctr"/>
                      <a:r>
                        <a:rPr lang="en-GB" sz="1100" b="1" i="0" u="none" strike="noStrike">
                          <a:solidFill>
                            <a:srgbClr val="FFFFFF"/>
                          </a:solidFill>
                          <a:effectLst/>
                          <a:latin typeface="Bahnschrift" panose="020B0502040204020203" pitchFamily="34" charset="0"/>
                        </a:rPr>
                        <a:t>HIGH</a:t>
                      </a:r>
                    </a:p>
                  </a:txBody>
                  <a:tcPr marL="6923" marR="6923" marT="692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7373"/>
                    </a:solidFill>
                  </a:tcPr>
                </a:tc>
                <a:extLst>
                  <a:ext uri="{0D108BD9-81ED-4DB2-BD59-A6C34878D82A}">
                    <a16:rowId xmlns:a16="http://schemas.microsoft.com/office/drawing/2014/main" val="2425435334"/>
                  </a:ext>
                </a:extLst>
              </a:tr>
              <a:tr h="764107">
                <a:tc vMerge="1">
                  <a:txBody>
                    <a:bodyPr/>
                    <a:lstStyle/>
                    <a:p>
                      <a:endParaRPr lang="en-GB"/>
                    </a:p>
                  </a:txBody>
                  <a:tcPr/>
                </a:tc>
                <a:tc>
                  <a:txBody>
                    <a:bodyPr/>
                    <a:lstStyle/>
                    <a:p>
                      <a:pPr algn="l" fontAlgn="ctr"/>
                      <a:r>
                        <a:rPr lang="en-GB" sz="1200" b="0" i="0" u="none" strike="noStrike">
                          <a:solidFill>
                            <a:srgbClr val="808080"/>
                          </a:solidFill>
                          <a:effectLst/>
                          <a:latin typeface="Bahnschrift" panose="020B0502040204020203" pitchFamily="34" charset="0"/>
                        </a:rPr>
                        <a:t>UNLIKELY</a:t>
                      </a:r>
                    </a:p>
                  </a:txBody>
                  <a:tcPr marL="83075" marR="6923" marT="6923"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fontAlgn="ctr"/>
                      <a:r>
                        <a:rPr lang="en-GB" sz="1100" b="1" i="0" u="none" strike="noStrike">
                          <a:solidFill>
                            <a:srgbClr val="FFFFFF"/>
                          </a:solidFill>
                          <a:effectLst/>
                          <a:latin typeface="Bahnschrift" panose="020B0502040204020203" pitchFamily="34" charset="0"/>
                        </a:rPr>
                        <a:t>VERY LOW</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8C882"/>
                    </a:solidFill>
                  </a:tcPr>
                </a:tc>
                <a:tc>
                  <a:txBody>
                    <a:bodyPr/>
                    <a:lstStyle/>
                    <a:p>
                      <a:pPr algn="ctr" fontAlgn="ctr"/>
                      <a:r>
                        <a:rPr lang="en-GB" sz="1100" b="1" i="0" u="none" strike="noStrike">
                          <a:solidFill>
                            <a:srgbClr val="FFFFFF"/>
                          </a:solidFill>
                          <a:effectLst/>
                          <a:latin typeface="Bahnschrift" panose="020B0502040204020203" pitchFamily="34" charset="0"/>
                        </a:rPr>
                        <a:t>LOW</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8DCB4"/>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D20A"/>
                    </a:solidFill>
                  </a:tcPr>
                </a:tc>
                <a:extLst>
                  <a:ext uri="{0D108BD9-81ED-4DB2-BD59-A6C34878D82A}">
                    <a16:rowId xmlns:a16="http://schemas.microsoft.com/office/drawing/2014/main" val="2461410310"/>
                  </a:ext>
                </a:extLst>
              </a:tr>
              <a:tr h="764107">
                <a:tc vMerge="1">
                  <a:txBody>
                    <a:bodyPr/>
                    <a:lstStyle/>
                    <a:p>
                      <a:endParaRPr lang="en-GB"/>
                    </a:p>
                  </a:txBody>
                  <a:tcPr/>
                </a:tc>
                <a:tc>
                  <a:txBody>
                    <a:bodyPr/>
                    <a:lstStyle/>
                    <a:p>
                      <a:pPr algn="l" fontAlgn="ctr"/>
                      <a:r>
                        <a:rPr lang="en-GB" sz="1200" b="0" i="0" u="none" strike="noStrike">
                          <a:solidFill>
                            <a:srgbClr val="808080"/>
                          </a:solidFill>
                          <a:effectLst/>
                          <a:latin typeface="Bahnschrift" panose="020B0502040204020203" pitchFamily="34" charset="0"/>
                        </a:rPr>
                        <a:t>RARE</a:t>
                      </a:r>
                    </a:p>
                  </a:txBody>
                  <a:tcPr marL="83075" marR="6923" marT="6923"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2F2F2"/>
                    </a:solidFill>
                  </a:tcPr>
                </a:tc>
                <a:tc>
                  <a:txBody>
                    <a:bodyPr/>
                    <a:lstStyle/>
                    <a:p>
                      <a:pPr algn="ctr" fontAlgn="ctr"/>
                      <a:r>
                        <a:rPr lang="en-GB" sz="1100" b="1" i="0" u="none" strike="noStrike">
                          <a:solidFill>
                            <a:srgbClr val="FFFFFF"/>
                          </a:solidFill>
                          <a:effectLst/>
                          <a:latin typeface="Bahnschrift" panose="020B0502040204020203" pitchFamily="34" charset="0"/>
                        </a:rPr>
                        <a:t>VERY LOW</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28C882"/>
                    </a:solidFill>
                  </a:tcPr>
                </a:tc>
                <a:tc>
                  <a:txBody>
                    <a:bodyPr/>
                    <a:lstStyle/>
                    <a:p>
                      <a:pPr algn="ctr" fontAlgn="ctr"/>
                      <a:r>
                        <a:rPr lang="en-GB" sz="1100" b="1" i="0" u="none" strike="noStrike">
                          <a:solidFill>
                            <a:srgbClr val="FFFFFF"/>
                          </a:solidFill>
                          <a:effectLst/>
                          <a:latin typeface="Bahnschrift" panose="020B0502040204020203" pitchFamily="34" charset="0"/>
                        </a:rPr>
                        <a:t>VERY LOW</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28C882"/>
                    </a:solidFill>
                  </a:tcPr>
                </a:tc>
                <a:tc>
                  <a:txBody>
                    <a:bodyPr/>
                    <a:lstStyle/>
                    <a:p>
                      <a:pPr algn="ctr" fontAlgn="ctr"/>
                      <a:r>
                        <a:rPr lang="en-GB" sz="1100" b="1" i="0" u="none" strike="noStrike">
                          <a:solidFill>
                            <a:srgbClr val="FFFFFF"/>
                          </a:solidFill>
                          <a:effectLst/>
                          <a:latin typeface="Bahnschrift" panose="020B0502040204020203" pitchFamily="34" charset="0"/>
                        </a:rPr>
                        <a:t>LOW</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8DCB4"/>
                    </a:solidFill>
                  </a:tcPr>
                </a:tc>
                <a:tc>
                  <a:txBody>
                    <a:bodyPr/>
                    <a:lstStyle/>
                    <a:p>
                      <a:pPr algn="ctr" fontAlgn="ctr"/>
                      <a:r>
                        <a:rPr lang="en-GB" sz="1100" b="1" i="0" u="none" strike="noStrike">
                          <a:solidFill>
                            <a:srgbClr val="FFFFFF"/>
                          </a:solidFill>
                          <a:effectLst/>
                          <a:latin typeface="Bahnschrift" panose="020B0502040204020203" pitchFamily="34" charset="0"/>
                        </a:rPr>
                        <a:t>LOW</a:t>
                      </a:r>
                    </a:p>
                  </a:txBody>
                  <a:tcPr marL="6923" marR="6923" marT="692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8DCB4"/>
                    </a:solidFill>
                  </a:tcPr>
                </a:tc>
                <a:tc>
                  <a:txBody>
                    <a:bodyPr/>
                    <a:lstStyle/>
                    <a:p>
                      <a:pPr marL="0" marR="0" lvl="0" indent="0" algn="ctr" defTabSz="1007943" rtl="0" eaLnBrk="1" fontAlgn="ctr" latinLnBrk="0" hangingPunct="1">
                        <a:lnSpc>
                          <a:spcPct val="100000"/>
                        </a:lnSpc>
                        <a:spcBef>
                          <a:spcPts val="0"/>
                        </a:spcBef>
                        <a:spcAft>
                          <a:spcPts val="0"/>
                        </a:spcAft>
                        <a:buClrTx/>
                        <a:buSzTx/>
                        <a:buFontTx/>
                        <a:buNone/>
                        <a:tabLst/>
                        <a:defRPr/>
                      </a:pPr>
                      <a:r>
                        <a:rPr lang="sr-Latn-RS" sz="1100" b="1" i="0" u="none" strike="noStrike">
                          <a:solidFill>
                            <a:srgbClr val="FFFFFF"/>
                          </a:solidFill>
                          <a:effectLst/>
                          <a:latin typeface="Bahnschrift" panose="020B0502040204020203" pitchFamily="34" charset="0"/>
                        </a:rPr>
                        <a:t>MEDIUM</a:t>
                      </a:r>
                      <a:endParaRPr lang="en-GB" sz="1100" b="1" i="0" u="none" strike="noStrike">
                        <a:solidFill>
                          <a:srgbClr val="FFFFFF"/>
                        </a:solidFill>
                        <a:effectLst/>
                        <a:latin typeface="Bahnschrift" panose="020B0502040204020203" pitchFamily="34" charset="0"/>
                      </a:endParaRPr>
                    </a:p>
                  </a:txBody>
                  <a:tcPr marL="6923" marR="6923" marT="6923"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F0D20A"/>
                    </a:solidFill>
                  </a:tcPr>
                </a:tc>
                <a:extLst>
                  <a:ext uri="{0D108BD9-81ED-4DB2-BD59-A6C34878D82A}">
                    <a16:rowId xmlns:a16="http://schemas.microsoft.com/office/drawing/2014/main" val="4283339151"/>
                  </a:ext>
                </a:extLst>
              </a:tr>
            </a:tbl>
          </a:graphicData>
        </a:graphic>
      </p:graphicFrame>
      <p:sp>
        <p:nvSpPr>
          <p:cNvPr id="9" name="TextBox 8">
            <a:extLst>
              <a:ext uri="{FF2B5EF4-FFF2-40B4-BE49-F238E27FC236}">
                <a16:creationId xmlns:a16="http://schemas.microsoft.com/office/drawing/2014/main" id="{B0327B82-1F07-981B-C9D0-9EA15F320E15}"/>
              </a:ext>
            </a:extLst>
          </p:cNvPr>
          <p:cNvSpPr txBox="1"/>
          <p:nvPr/>
        </p:nvSpPr>
        <p:spPr>
          <a:xfrm>
            <a:off x="5466081" y="457842"/>
            <a:ext cx="4693919" cy="646331"/>
          </a:xfrm>
          <a:prstGeom prst="rect">
            <a:avLst/>
          </a:prstGeom>
          <a:noFill/>
        </p:spPr>
        <p:txBody>
          <a:bodyPr wrap="square">
            <a:spAutoFit/>
          </a:bodyPr>
          <a:lstStyle/>
          <a:p>
            <a:pPr algn="r"/>
            <a:r>
              <a:rPr lang="en-GB" sz="3600" kern="0">
                <a:solidFill>
                  <a:srgbClr val="FF0A5A"/>
                </a:solidFill>
                <a:effectLst/>
                <a:latin typeface="Bahnschrift" panose="020B0502040204020203" pitchFamily="34" charset="0"/>
                <a:ea typeface="Times New Roman" panose="02020603050405020304" pitchFamily="18" charset="0"/>
                <a:cs typeface="Calibri" panose="020F0502020204030204" pitchFamily="34" charset="0"/>
              </a:rPr>
              <a:t>5X5 RISK MATRIX</a:t>
            </a:r>
            <a:endParaRPr lang="en-GB" sz="3600">
              <a:solidFill>
                <a:srgbClr val="FF0A5A"/>
              </a:solidFill>
            </a:endParaRPr>
          </a:p>
        </p:txBody>
      </p:sp>
      <p:sp>
        <p:nvSpPr>
          <p:cNvPr id="13" name="TextBox 12">
            <a:extLst>
              <a:ext uri="{FF2B5EF4-FFF2-40B4-BE49-F238E27FC236}">
                <a16:creationId xmlns:a16="http://schemas.microsoft.com/office/drawing/2014/main" id="{89DB38FF-6012-167C-C654-58DE1EAC1579}"/>
              </a:ext>
            </a:extLst>
          </p:cNvPr>
          <p:cNvSpPr txBox="1"/>
          <p:nvPr/>
        </p:nvSpPr>
        <p:spPr>
          <a:xfrm>
            <a:off x="7142481" y="1042861"/>
            <a:ext cx="3017519" cy="307777"/>
          </a:xfrm>
          <a:prstGeom prst="rect">
            <a:avLst/>
          </a:prstGeom>
          <a:noFill/>
        </p:spPr>
        <p:txBody>
          <a:bodyPr wrap="square">
            <a:spAutoFit/>
          </a:bodyPr>
          <a:lstStyle/>
          <a:p>
            <a:pPr algn="r"/>
            <a:r>
              <a:rPr lang="en-GB" sz="1400" kern="0">
                <a:solidFill>
                  <a:srgbClr val="FF0A5A"/>
                </a:solidFill>
                <a:effectLst/>
                <a:latin typeface="Bahnschrift" panose="020B0502040204020203" pitchFamily="34" charset="0"/>
                <a:ea typeface="Times New Roman" panose="02020603050405020304" pitchFamily="18" charset="0"/>
                <a:cs typeface="Calibri" panose="020F0502020204030204" pitchFamily="34" charset="0"/>
              </a:rPr>
              <a:t>Visual tool for evaluating risks</a:t>
            </a:r>
            <a:endParaRPr lang="en-GB" sz="1400">
              <a:solidFill>
                <a:srgbClr val="FF0A5A"/>
              </a:solidFill>
            </a:endParaRPr>
          </a:p>
        </p:txBody>
      </p:sp>
      <p:sp>
        <p:nvSpPr>
          <p:cNvPr id="16" name="TextBox 15">
            <a:extLst>
              <a:ext uri="{FF2B5EF4-FFF2-40B4-BE49-F238E27FC236}">
                <a16:creationId xmlns:a16="http://schemas.microsoft.com/office/drawing/2014/main" id="{9198C7CF-07D5-E767-2BC3-4416861D19E7}"/>
              </a:ext>
            </a:extLst>
          </p:cNvPr>
          <p:cNvSpPr txBox="1"/>
          <p:nvPr/>
        </p:nvSpPr>
        <p:spPr>
          <a:xfrm>
            <a:off x="587472" y="548264"/>
            <a:ext cx="3821968" cy="923330"/>
          </a:xfrm>
          <a:prstGeom prst="rect">
            <a:avLst/>
          </a:prstGeom>
          <a:noFill/>
        </p:spPr>
        <p:txBody>
          <a:bodyPr wrap="square">
            <a:spAutoFit/>
          </a:bodyPr>
          <a:lstStyle/>
          <a:p>
            <a:r>
              <a:rPr lang="en-GB" sz="900" kern="0">
                <a:solidFill>
                  <a:srgbClr val="808080"/>
                </a:solidFill>
                <a:effectLst/>
                <a:latin typeface="Bahnschrift" panose="020B0502040204020203" pitchFamily="34" charset="0"/>
                <a:ea typeface="Times New Roman" panose="02020603050405020304" pitchFamily="18" charset="0"/>
                <a:cs typeface="Calibri" panose="020F0502020204030204" pitchFamily="34" charset="0"/>
              </a:rPr>
              <a:t>The risk matrix is a visual tool that can show you the possible risks affecting your project. It is based on two components: the probability of your risk happening and the potential consequences it might cause. Risks are therefore categorized as either very low, low, moderate, high, or critical, depending on their probability, as well as their consequences. This applies to the most basic form of the risk matrix.</a:t>
            </a:r>
            <a:endParaRPr lang="en-GB" sz="900"/>
          </a:p>
        </p:txBody>
      </p:sp>
      <p:sp>
        <p:nvSpPr>
          <p:cNvPr id="17" name="TextBox 84">
            <a:extLst>
              <a:ext uri="{FF2B5EF4-FFF2-40B4-BE49-F238E27FC236}">
                <a16:creationId xmlns:a16="http://schemas.microsoft.com/office/drawing/2014/main" id="{09E9DD47-C6C0-24D5-3C39-7C4985EAAF82}"/>
              </a:ext>
            </a:extLst>
          </p:cNvPr>
          <p:cNvSpPr txBox="1"/>
          <p:nvPr/>
        </p:nvSpPr>
        <p:spPr>
          <a:xfrm>
            <a:off x="9253104" y="7263643"/>
            <a:ext cx="1244857" cy="227306"/>
          </a:xfrm>
          <a:prstGeom prst="rect">
            <a:avLst/>
          </a:prstGeom>
          <a:noFill/>
        </p:spPr>
        <p:txBody>
          <a:bodyPr wrap="square" rtlCol="0">
            <a:spAutoFit/>
          </a:bodyPr>
          <a:lstStyle/>
          <a:p>
            <a:pPr marL="0" marR="0" algn="r">
              <a:lnSpc>
                <a:spcPct val="107000"/>
              </a:lnSpc>
              <a:spcBef>
                <a:spcPts val="0"/>
              </a:spcBef>
              <a:spcAft>
                <a:spcPts val="0"/>
              </a:spcAft>
            </a:pPr>
            <a:r>
              <a:rPr lang="en-GB" sz="900" b="1">
                <a:effectLst/>
                <a:latin typeface="Bahnschrift" panose="020B0502040204020203"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 TemplateLab.com</a:t>
            </a:r>
            <a:endParaRPr lang="en-GB" sz="900" b="1">
              <a:effectLst/>
              <a:latin typeface="Bahnschrift" panose="020B0502040204020203" pitchFamily="34" charset="0"/>
              <a:ea typeface="Open Sans" panose="020B0606030504020204" pitchFamily="34" charset="0"/>
              <a:cs typeface="Open Sans" panose="020B0606030504020204" pitchFamily="34" charset="0"/>
            </a:endParaRPr>
          </a:p>
        </p:txBody>
      </p:sp>
      <p:pic>
        <p:nvPicPr>
          <p:cNvPr id="18" name="Picture 17">
            <a:hlinkClick r:id="rId2"/>
            <a:extLst>
              <a:ext uri="{FF2B5EF4-FFF2-40B4-BE49-F238E27FC236}">
                <a16:creationId xmlns:a16="http://schemas.microsoft.com/office/drawing/2014/main" id="{318C210E-3D9E-C099-CFFC-99EE3B1F7D5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43086" y="136079"/>
            <a:ext cx="1064895" cy="215900"/>
          </a:xfrm>
          <a:prstGeom prst="rect">
            <a:avLst/>
          </a:prstGeom>
        </p:spPr>
      </p:pic>
    </p:spTree>
    <p:extLst>
      <p:ext uri="{BB962C8B-B14F-4D97-AF65-F5344CB8AC3E}">
        <p14:creationId xmlns:p14="http://schemas.microsoft.com/office/powerpoint/2010/main" val="9549187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12</TotalTime>
  <Words>137</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Bahnschrift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3</cp:revision>
  <dcterms:created xsi:type="dcterms:W3CDTF">2023-11-19T16:16:33Z</dcterms:created>
  <dcterms:modified xsi:type="dcterms:W3CDTF">2023-11-21T07:18:08Z</dcterms:modified>
</cp:coreProperties>
</file>