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691813" cy="7559675"/>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BE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1565" y="2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E88024-AD62-44D5-AFDF-FA4D2749F9B9}"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461CEF-BB03-45A9-BF8D-2C69EE6E8DA5}" type="slidenum">
              <a:rPr lang="en-GB" smtClean="0"/>
              <a:t>‹#›</a:t>
            </a:fld>
            <a:endParaRPr lang="en-GB"/>
          </a:p>
        </p:txBody>
      </p:sp>
    </p:spTree>
    <p:extLst>
      <p:ext uri="{BB962C8B-B14F-4D97-AF65-F5344CB8AC3E}">
        <p14:creationId xmlns:p14="http://schemas.microsoft.com/office/powerpoint/2010/main" val="1401113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88024-AD62-44D5-AFDF-FA4D2749F9B9}"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461CEF-BB03-45A9-BF8D-2C69EE6E8DA5}" type="slidenum">
              <a:rPr lang="en-GB" smtClean="0"/>
              <a:t>‹#›</a:t>
            </a:fld>
            <a:endParaRPr lang="en-GB"/>
          </a:p>
        </p:txBody>
      </p:sp>
    </p:spTree>
    <p:extLst>
      <p:ext uri="{BB962C8B-B14F-4D97-AF65-F5344CB8AC3E}">
        <p14:creationId xmlns:p14="http://schemas.microsoft.com/office/powerpoint/2010/main" val="2624635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88024-AD62-44D5-AFDF-FA4D2749F9B9}"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461CEF-BB03-45A9-BF8D-2C69EE6E8DA5}" type="slidenum">
              <a:rPr lang="en-GB" smtClean="0"/>
              <a:t>‹#›</a:t>
            </a:fld>
            <a:endParaRPr lang="en-GB"/>
          </a:p>
        </p:txBody>
      </p:sp>
    </p:spTree>
    <p:extLst>
      <p:ext uri="{BB962C8B-B14F-4D97-AF65-F5344CB8AC3E}">
        <p14:creationId xmlns:p14="http://schemas.microsoft.com/office/powerpoint/2010/main" val="1141865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88024-AD62-44D5-AFDF-FA4D2749F9B9}"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461CEF-BB03-45A9-BF8D-2C69EE6E8DA5}" type="slidenum">
              <a:rPr lang="en-GB" smtClean="0"/>
              <a:t>‹#›</a:t>
            </a:fld>
            <a:endParaRPr lang="en-GB"/>
          </a:p>
        </p:txBody>
      </p:sp>
    </p:spTree>
    <p:extLst>
      <p:ext uri="{BB962C8B-B14F-4D97-AF65-F5344CB8AC3E}">
        <p14:creationId xmlns:p14="http://schemas.microsoft.com/office/powerpoint/2010/main" val="1917676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E88024-AD62-44D5-AFDF-FA4D2749F9B9}"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461CEF-BB03-45A9-BF8D-2C69EE6E8DA5}" type="slidenum">
              <a:rPr lang="en-GB" smtClean="0"/>
              <a:t>‹#›</a:t>
            </a:fld>
            <a:endParaRPr lang="en-GB"/>
          </a:p>
        </p:txBody>
      </p:sp>
    </p:spTree>
    <p:extLst>
      <p:ext uri="{BB962C8B-B14F-4D97-AF65-F5344CB8AC3E}">
        <p14:creationId xmlns:p14="http://schemas.microsoft.com/office/powerpoint/2010/main" val="315716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E88024-AD62-44D5-AFDF-FA4D2749F9B9}" type="datetimeFigureOut">
              <a:rPr lang="en-GB" smtClean="0"/>
              <a:t>29/11/2023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461CEF-BB03-45A9-BF8D-2C69EE6E8DA5}" type="slidenum">
              <a:rPr lang="en-GB" smtClean="0"/>
              <a:t>‹#›</a:t>
            </a:fld>
            <a:endParaRPr lang="en-GB"/>
          </a:p>
        </p:txBody>
      </p:sp>
    </p:spTree>
    <p:extLst>
      <p:ext uri="{BB962C8B-B14F-4D97-AF65-F5344CB8AC3E}">
        <p14:creationId xmlns:p14="http://schemas.microsoft.com/office/powerpoint/2010/main" val="685686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E88024-AD62-44D5-AFDF-FA4D2749F9B9}" type="datetimeFigureOut">
              <a:rPr lang="en-GB" smtClean="0"/>
              <a:t>29/11/2023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461CEF-BB03-45A9-BF8D-2C69EE6E8DA5}" type="slidenum">
              <a:rPr lang="en-GB" smtClean="0"/>
              <a:t>‹#›</a:t>
            </a:fld>
            <a:endParaRPr lang="en-GB"/>
          </a:p>
        </p:txBody>
      </p:sp>
    </p:spTree>
    <p:extLst>
      <p:ext uri="{BB962C8B-B14F-4D97-AF65-F5344CB8AC3E}">
        <p14:creationId xmlns:p14="http://schemas.microsoft.com/office/powerpoint/2010/main" val="2655062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E88024-AD62-44D5-AFDF-FA4D2749F9B9}" type="datetimeFigureOut">
              <a:rPr lang="en-GB" smtClean="0"/>
              <a:t>29/11/2023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461CEF-BB03-45A9-BF8D-2C69EE6E8DA5}" type="slidenum">
              <a:rPr lang="en-GB" smtClean="0"/>
              <a:t>‹#›</a:t>
            </a:fld>
            <a:endParaRPr lang="en-GB"/>
          </a:p>
        </p:txBody>
      </p:sp>
    </p:spTree>
    <p:extLst>
      <p:ext uri="{BB962C8B-B14F-4D97-AF65-F5344CB8AC3E}">
        <p14:creationId xmlns:p14="http://schemas.microsoft.com/office/powerpoint/2010/main" val="3632100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E88024-AD62-44D5-AFDF-FA4D2749F9B9}" type="datetimeFigureOut">
              <a:rPr lang="en-GB" smtClean="0"/>
              <a:t>29/11/2023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F461CEF-BB03-45A9-BF8D-2C69EE6E8DA5}" type="slidenum">
              <a:rPr lang="en-GB" smtClean="0"/>
              <a:t>‹#›</a:t>
            </a:fld>
            <a:endParaRPr lang="en-GB"/>
          </a:p>
        </p:txBody>
      </p:sp>
    </p:spTree>
    <p:extLst>
      <p:ext uri="{BB962C8B-B14F-4D97-AF65-F5344CB8AC3E}">
        <p14:creationId xmlns:p14="http://schemas.microsoft.com/office/powerpoint/2010/main" val="339511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B4E88024-AD62-44D5-AFDF-FA4D2749F9B9}" type="datetimeFigureOut">
              <a:rPr lang="en-GB" smtClean="0"/>
              <a:t>29/11/2023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461CEF-BB03-45A9-BF8D-2C69EE6E8DA5}" type="slidenum">
              <a:rPr lang="en-GB" smtClean="0"/>
              <a:t>‹#›</a:t>
            </a:fld>
            <a:endParaRPr lang="en-GB"/>
          </a:p>
        </p:txBody>
      </p:sp>
    </p:spTree>
    <p:extLst>
      <p:ext uri="{BB962C8B-B14F-4D97-AF65-F5344CB8AC3E}">
        <p14:creationId xmlns:p14="http://schemas.microsoft.com/office/powerpoint/2010/main" val="2598121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B4E88024-AD62-44D5-AFDF-FA4D2749F9B9}" type="datetimeFigureOut">
              <a:rPr lang="en-GB" smtClean="0"/>
              <a:t>29/11/2023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461CEF-BB03-45A9-BF8D-2C69EE6E8DA5}" type="slidenum">
              <a:rPr lang="en-GB" smtClean="0"/>
              <a:t>‹#›</a:t>
            </a:fld>
            <a:endParaRPr lang="en-GB"/>
          </a:p>
        </p:txBody>
      </p:sp>
    </p:spTree>
    <p:extLst>
      <p:ext uri="{BB962C8B-B14F-4D97-AF65-F5344CB8AC3E}">
        <p14:creationId xmlns:p14="http://schemas.microsoft.com/office/powerpoint/2010/main" val="2312146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B4E88024-AD62-44D5-AFDF-FA4D2749F9B9}" type="datetimeFigureOut">
              <a:rPr lang="en-GB" smtClean="0"/>
              <a:t>29/11/2023</a:t>
            </a:fld>
            <a:endParaRPr lang="en-GB"/>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AF461CEF-BB03-45A9-BF8D-2C69EE6E8DA5}" type="slidenum">
              <a:rPr lang="en-GB" smtClean="0"/>
              <a:t>‹#›</a:t>
            </a:fld>
            <a:endParaRPr lang="en-GB"/>
          </a:p>
        </p:txBody>
      </p:sp>
    </p:spTree>
    <p:extLst>
      <p:ext uri="{BB962C8B-B14F-4D97-AF65-F5344CB8AC3E}">
        <p14:creationId xmlns:p14="http://schemas.microsoft.com/office/powerpoint/2010/main" val="31036137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templatelab.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9F3AC07C-359B-E03B-88BA-A275BE0BE869}"/>
              </a:ext>
            </a:extLst>
          </p:cNvPr>
          <p:cNvGraphicFramePr>
            <a:graphicFrameLocks noGrp="1"/>
          </p:cNvGraphicFramePr>
          <p:nvPr>
            <p:extLst>
              <p:ext uri="{D42A27DB-BD31-4B8C-83A1-F6EECF244321}">
                <p14:modId xmlns:p14="http://schemas.microsoft.com/office/powerpoint/2010/main" val="2211688835"/>
              </p:ext>
            </p:extLst>
          </p:nvPr>
        </p:nvGraphicFramePr>
        <p:xfrm>
          <a:off x="549116" y="629920"/>
          <a:ext cx="4288644" cy="3684400"/>
        </p:xfrm>
        <a:graphic>
          <a:graphicData uri="http://schemas.openxmlformats.org/drawingml/2006/table">
            <a:tbl>
              <a:tblPr/>
              <a:tblGrid>
                <a:gridCol w="375444">
                  <a:extLst>
                    <a:ext uri="{9D8B030D-6E8A-4147-A177-3AD203B41FA5}">
                      <a16:colId xmlns:a16="http://schemas.microsoft.com/office/drawing/2014/main" val="4009706297"/>
                    </a:ext>
                  </a:extLst>
                </a:gridCol>
                <a:gridCol w="457200">
                  <a:extLst>
                    <a:ext uri="{9D8B030D-6E8A-4147-A177-3AD203B41FA5}">
                      <a16:colId xmlns:a16="http://schemas.microsoft.com/office/drawing/2014/main" val="2635981738"/>
                    </a:ext>
                  </a:extLst>
                </a:gridCol>
                <a:gridCol w="1152000">
                  <a:extLst>
                    <a:ext uri="{9D8B030D-6E8A-4147-A177-3AD203B41FA5}">
                      <a16:colId xmlns:a16="http://schemas.microsoft.com/office/drawing/2014/main" val="1326990575"/>
                    </a:ext>
                  </a:extLst>
                </a:gridCol>
                <a:gridCol w="1152000">
                  <a:extLst>
                    <a:ext uri="{9D8B030D-6E8A-4147-A177-3AD203B41FA5}">
                      <a16:colId xmlns:a16="http://schemas.microsoft.com/office/drawing/2014/main" val="594385856"/>
                    </a:ext>
                  </a:extLst>
                </a:gridCol>
                <a:gridCol w="1152000">
                  <a:extLst>
                    <a:ext uri="{9D8B030D-6E8A-4147-A177-3AD203B41FA5}">
                      <a16:colId xmlns:a16="http://schemas.microsoft.com/office/drawing/2014/main" val="1636617186"/>
                    </a:ext>
                  </a:extLst>
                </a:gridCol>
              </a:tblGrid>
              <a:tr h="335280">
                <a:tc>
                  <a:txBody>
                    <a:bodyPr/>
                    <a:lstStyle/>
                    <a:p>
                      <a:pPr algn="ctr" fontAlgn="ctr"/>
                      <a:r>
                        <a:rPr lang="en-GB" sz="1000" b="1" i="0" u="none" strike="noStrike">
                          <a:solidFill>
                            <a:srgbClr val="000000"/>
                          </a:solidFill>
                          <a:effectLst/>
                          <a:latin typeface="Bahnschrift" panose="020B0502040204020203" pitchFamily="34" charset="0"/>
                        </a:rPr>
                        <a:t> </a:t>
                      </a:r>
                    </a:p>
                  </a:txBody>
                  <a:tcPr marL="7620" marR="7620" marT="7620" marB="0" anchor="ctr">
                    <a:lnL>
                      <a:noFill/>
                    </a:lnL>
                    <a:lnR>
                      <a:noFill/>
                    </a:lnR>
                    <a:lnT>
                      <a:noFill/>
                    </a:lnT>
                    <a:lnB>
                      <a:noFill/>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 </a:t>
                      </a:r>
                    </a:p>
                  </a:txBody>
                  <a:tcPr marL="7620" marR="7620" marT="7620" marB="0" anchor="ctr">
                    <a:lnL>
                      <a:noFill/>
                    </a:lnL>
                    <a:lnR w="19050" cap="flat" cmpd="sng" algn="ctr">
                      <a:solidFill>
                        <a:srgbClr val="FFFFFF"/>
                      </a:solidFill>
                      <a:prstDash val="solid"/>
                      <a:round/>
                      <a:headEnd type="none" w="med" len="med"/>
                      <a:tailEnd type="none" w="med" len="med"/>
                    </a:lnR>
                    <a:lnT>
                      <a:noFill/>
                    </a:lnT>
                    <a:lnB>
                      <a:noFill/>
                    </a:lnB>
                    <a:solidFill>
                      <a:srgbClr val="FFFFFF"/>
                    </a:solidFill>
                  </a:tcPr>
                </a:tc>
                <a:tc gridSpan="3">
                  <a:txBody>
                    <a:bodyPr/>
                    <a:lstStyle/>
                    <a:p>
                      <a:pPr algn="ctr" fontAlgn="ctr"/>
                      <a:r>
                        <a:rPr lang="en-GB" sz="1000" b="1" i="0" u="none" strike="noStrike">
                          <a:solidFill>
                            <a:srgbClr val="000000"/>
                          </a:solidFill>
                          <a:effectLst/>
                          <a:latin typeface="Bahnschrift" panose="020B0502040204020203" pitchFamily="34" charset="0"/>
                        </a:rPr>
                        <a:t>IMPACT</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13505797"/>
                  </a:ext>
                </a:extLst>
              </a:tr>
              <a:tr h="325120">
                <a:tc>
                  <a:txBody>
                    <a:bodyPr/>
                    <a:lstStyle/>
                    <a:p>
                      <a:pPr algn="ctr" fontAlgn="ctr"/>
                      <a:r>
                        <a:rPr lang="en-GB" sz="1000" b="1" i="0" u="none" strike="noStrike">
                          <a:solidFill>
                            <a:srgbClr val="000000"/>
                          </a:solidFill>
                          <a:effectLst/>
                          <a:latin typeface="Bahnschrift" panose="020B0502040204020203" pitchFamily="34" charset="0"/>
                        </a:rPr>
                        <a:t> </a:t>
                      </a:r>
                    </a:p>
                  </a:txBody>
                  <a:tcPr marL="7620" marR="7620" marT="7620" marB="0" anchor="ctr">
                    <a:lnL>
                      <a:noFill/>
                    </a:lnL>
                    <a:lnR>
                      <a:noFill/>
                    </a:lnR>
                    <a:lnT>
                      <a:noFill/>
                    </a:lnT>
                    <a:lnB>
                      <a:noFill/>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 </a:t>
                      </a:r>
                    </a:p>
                  </a:txBody>
                  <a:tcPr marL="7620" marR="7620" marT="7620" marB="0" anchor="ctr">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ctr" fontAlgn="ctr"/>
                      <a:r>
                        <a:rPr lang="en-GB" sz="1000" b="1" i="0" u="none" strike="noStrike">
                          <a:solidFill>
                            <a:srgbClr val="000000"/>
                          </a:solidFill>
                          <a:effectLst/>
                          <a:latin typeface="Bahnschrift" panose="020B0502040204020203" pitchFamily="34" charset="0"/>
                        </a:rPr>
                        <a:t>LOW</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1000" b="1" i="0" u="none" strike="noStrike">
                          <a:solidFill>
                            <a:srgbClr val="000000"/>
                          </a:solidFill>
                          <a:effectLst/>
                          <a:latin typeface="Bahnschrift" panose="020B0502040204020203" pitchFamily="34" charset="0"/>
                        </a:rPr>
                        <a:t>MEDIUM</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1000" b="1" i="0" u="none" strike="noStrike">
                          <a:solidFill>
                            <a:srgbClr val="000000"/>
                          </a:solidFill>
                          <a:effectLst/>
                          <a:latin typeface="Bahnschrift" panose="020B0502040204020203" pitchFamily="34" charset="0"/>
                        </a:rPr>
                        <a:t>HIGH</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420847444"/>
                  </a:ext>
                </a:extLst>
              </a:tr>
              <a:tr h="1008000">
                <a:tc rowSpan="3">
                  <a:txBody>
                    <a:bodyPr/>
                    <a:lstStyle/>
                    <a:p>
                      <a:pPr algn="ctr" fontAlgn="ctr"/>
                      <a:r>
                        <a:rPr lang="en-GB" sz="1000" b="1" i="0" u="none" strike="noStrike">
                          <a:solidFill>
                            <a:srgbClr val="000000"/>
                          </a:solidFill>
                          <a:effectLst/>
                          <a:latin typeface="Bahnschrift" panose="020B0502040204020203" pitchFamily="34" charset="0"/>
                        </a:rPr>
                        <a:t>PROBABILITY</a:t>
                      </a:r>
                    </a:p>
                  </a:txBody>
                  <a:tcPr marL="7620" marR="7620" marT="7620" marB="0" vert="vert270" anchor="ctr">
                    <a:lnL>
                      <a:noFill/>
                    </a:lnL>
                    <a:lnR w="19050" cap="flat" cmpd="sng" algn="ctr">
                      <a:solidFill>
                        <a:srgbClr val="FFFFFF"/>
                      </a:solidFill>
                      <a:prstDash val="solid"/>
                      <a:round/>
                      <a:headEnd type="none" w="med" len="med"/>
                      <a:tailEnd type="none" w="med" len="med"/>
                    </a:lnR>
                    <a:lnT>
                      <a:noFill/>
                    </a:lnT>
                    <a:lnB>
                      <a:noFill/>
                    </a:lnB>
                    <a:solidFill>
                      <a:srgbClr val="D9D9D9"/>
                    </a:solidFill>
                  </a:tcPr>
                </a:tc>
                <a:tc>
                  <a:txBody>
                    <a:bodyPr/>
                    <a:lstStyle/>
                    <a:p>
                      <a:pPr algn="ctr" fontAlgn="ctr"/>
                      <a:r>
                        <a:rPr lang="en-GB" sz="1000" b="1" i="0" u="none" strike="noStrike">
                          <a:solidFill>
                            <a:srgbClr val="000000"/>
                          </a:solidFill>
                          <a:effectLst/>
                          <a:latin typeface="Bahnschrift" panose="020B0502040204020203" pitchFamily="34" charset="0"/>
                        </a:rPr>
                        <a:t>VERY LIKELY</a:t>
                      </a:r>
                    </a:p>
                  </a:txBody>
                  <a:tcPr marL="7620" marR="7620" marT="7620" marB="0" vert="vert270" anchor="ctr">
                    <a:lnL w="190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1000" b="1" i="0" u="none" strike="noStrike">
                          <a:solidFill>
                            <a:srgbClr val="000000"/>
                          </a:solidFill>
                          <a:effectLst/>
                          <a:latin typeface="Bahnschrift" panose="020B0502040204020203" pitchFamily="34" charset="0"/>
                        </a:rPr>
                        <a:t>LOW</a:t>
                      </a:r>
                    </a:p>
                  </a:txBody>
                  <a:tcPr marL="7620" marR="7620" marT="7620"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CBE96"/>
                    </a:solidFill>
                  </a:tcPr>
                </a:tc>
                <a:tc>
                  <a:txBody>
                    <a:bodyPr/>
                    <a:lstStyle/>
                    <a:p>
                      <a:pPr algn="ctr" fontAlgn="ctr"/>
                      <a:r>
                        <a:rPr lang="en-GB" sz="1000" b="1" i="0" u="none" strike="noStrike">
                          <a:solidFill>
                            <a:srgbClr val="000000"/>
                          </a:solidFill>
                          <a:effectLst/>
                          <a:latin typeface="Bahnschrift" panose="020B0502040204020203" pitchFamily="34" charset="0"/>
                        </a:rPr>
                        <a:t>MEDIUM</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CD37"/>
                    </a:solidFill>
                  </a:tcPr>
                </a:tc>
                <a:tc>
                  <a:txBody>
                    <a:bodyPr/>
                    <a:lstStyle/>
                    <a:p>
                      <a:pPr algn="ctr" fontAlgn="ctr"/>
                      <a:r>
                        <a:rPr lang="en-GB" sz="1000" b="1" i="0" u="none" strike="noStrike">
                          <a:solidFill>
                            <a:srgbClr val="000000"/>
                          </a:solidFill>
                          <a:effectLst/>
                          <a:latin typeface="Bahnschrift" panose="020B0502040204020203" pitchFamily="34" charset="0"/>
                        </a:rPr>
                        <a:t>EXTREME</a:t>
                      </a:r>
                    </a:p>
                  </a:txBody>
                  <a:tcPr marL="7620" marR="7620" marT="7620"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26464"/>
                    </a:solidFill>
                  </a:tcPr>
                </a:tc>
                <a:extLst>
                  <a:ext uri="{0D108BD9-81ED-4DB2-BD59-A6C34878D82A}">
                    <a16:rowId xmlns:a16="http://schemas.microsoft.com/office/drawing/2014/main" val="3912657741"/>
                  </a:ext>
                </a:extLst>
              </a:tr>
              <a:tr h="1008000">
                <a:tc vMerge="1">
                  <a:txBody>
                    <a:bodyPr/>
                    <a:lstStyle/>
                    <a:p>
                      <a:endParaRPr lang="en-GB"/>
                    </a:p>
                  </a:txBody>
                  <a:tcPr/>
                </a:tc>
                <a:tc>
                  <a:txBody>
                    <a:bodyPr/>
                    <a:lstStyle/>
                    <a:p>
                      <a:pPr algn="ctr" fontAlgn="ctr"/>
                      <a:r>
                        <a:rPr lang="en-GB" sz="1000" b="1" i="0" u="none" strike="noStrike">
                          <a:solidFill>
                            <a:srgbClr val="000000"/>
                          </a:solidFill>
                          <a:effectLst/>
                          <a:latin typeface="Bahnschrift" panose="020B0502040204020203" pitchFamily="34" charset="0"/>
                        </a:rPr>
                        <a:t>MODERATE</a:t>
                      </a:r>
                    </a:p>
                  </a:txBody>
                  <a:tcPr marL="7620" marR="7620" marT="7620" marB="0" vert="vert27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1000" b="1" i="0" u="none" strike="noStrike">
                          <a:solidFill>
                            <a:srgbClr val="000000"/>
                          </a:solidFill>
                          <a:effectLst/>
                          <a:latin typeface="Bahnschrift" panose="020B0502040204020203" pitchFamily="34" charset="0"/>
                        </a:rPr>
                        <a:t>LOW</a:t>
                      </a:r>
                    </a:p>
                  </a:txBody>
                  <a:tcPr marL="7620" marR="7620" marT="7620"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CBE96"/>
                    </a:solidFill>
                  </a:tcPr>
                </a:tc>
                <a:tc>
                  <a:txBody>
                    <a:bodyPr/>
                    <a:lstStyle/>
                    <a:p>
                      <a:pPr algn="ctr" fontAlgn="ctr"/>
                      <a:r>
                        <a:rPr lang="en-GB" sz="1000" b="1" i="0" u="none" strike="noStrike">
                          <a:solidFill>
                            <a:srgbClr val="000000"/>
                          </a:solidFill>
                          <a:effectLst/>
                          <a:latin typeface="Bahnschrift" panose="020B0502040204020203" pitchFamily="34" charset="0"/>
                        </a:rPr>
                        <a:t>MEDIUM</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CD37"/>
                    </a:solidFill>
                  </a:tcPr>
                </a:tc>
                <a:tc>
                  <a:txBody>
                    <a:bodyPr/>
                    <a:lstStyle/>
                    <a:p>
                      <a:pPr algn="ctr" fontAlgn="ctr"/>
                      <a:r>
                        <a:rPr lang="en-GB" sz="1000" b="1" i="0" u="none" strike="noStrike">
                          <a:solidFill>
                            <a:srgbClr val="000000"/>
                          </a:solidFill>
                          <a:effectLst/>
                          <a:latin typeface="Bahnschrift" panose="020B0502040204020203" pitchFamily="34" charset="0"/>
                        </a:rPr>
                        <a:t>MEDIUM</a:t>
                      </a:r>
                    </a:p>
                  </a:txBody>
                  <a:tcPr marL="7620" marR="7620" marT="7620"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CD37"/>
                    </a:solidFill>
                  </a:tcPr>
                </a:tc>
                <a:extLst>
                  <a:ext uri="{0D108BD9-81ED-4DB2-BD59-A6C34878D82A}">
                    <a16:rowId xmlns:a16="http://schemas.microsoft.com/office/drawing/2014/main" val="918095305"/>
                  </a:ext>
                </a:extLst>
              </a:tr>
              <a:tr h="1008000">
                <a:tc vMerge="1">
                  <a:txBody>
                    <a:bodyPr/>
                    <a:lstStyle/>
                    <a:p>
                      <a:endParaRPr lang="en-GB"/>
                    </a:p>
                  </a:txBody>
                  <a:tcPr/>
                </a:tc>
                <a:tc>
                  <a:txBody>
                    <a:bodyPr/>
                    <a:lstStyle/>
                    <a:p>
                      <a:pPr algn="ctr" fontAlgn="ctr"/>
                      <a:r>
                        <a:rPr lang="en-GB" sz="1000" b="1" i="0" u="none" strike="noStrike">
                          <a:solidFill>
                            <a:srgbClr val="000000"/>
                          </a:solidFill>
                          <a:effectLst/>
                          <a:latin typeface="Bahnschrift" panose="020B0502040204020203" pitchFamily="34" charset="0"/>
                        </a:rPr>
                        <a:t>UNLIKELY</a:t>
                      </a:r>
                    </a:p>
                  </a:txBody>
                  <a:tcPr marL="7620" marR="7620" marT="7620" marB="0" vert="vert27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F2F2F2"/>
                    </a:solidFill>
                  </a:tcPr>
                </a:tc>
                <a:tc>
                  <a:txBody>
                    <a:bodyPr/>
                    <a:lstStyle/>
                    <a:p>
                      <a:pPr algn="ctr" fontAlgn="ctr"/>
                      <a:r>
                        <a:rPr lang="en-GB" sz="1000" b="1" i="0" u="none" strike="noStrike">
                          <a:solidFill>
                            <a:srgbClr val="000000"/>
                          </a:solidFill>
                          <a:effectLst/>
                          <a:latin typeface="Bahnschrift" panose="020B0502040204020203" pitchFamily="34" charset="0"/>
                        </a:rPr>
                        <a:t>LOW</a:t>
                      </a:r>
                    </a:p>
                  </a:txBody>
                  <a:tcPr marL="7620" marR="7620" marT="7620"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3CBE96"/>
                    </a:solidFill>
                  </a:tcPr>
                </a:tc>
                <a:tc>
                  <a:txBody>
                    <a:bodyPr/>
                    <a:lstStyle/>
                    <a:p>
                      <a:pPr algn="ctr" fontAlgn="ctr"/>
                      <a:r>
                        <a:rPr lang="en-GB" sz="1000" b="1" i="0" u="none" strike="noStrike">
                          <a:solidFill>
                            <a:srgbClr val="000000"/>
                          </a:solidFill>
                          <a:effectLst/>
                          <a:latin typeface="Bahnschrift" panose="020B0502040204020203" pitchFamily="34" charset="0"/>
                        </a:rPr>
                        <a:t>LOW</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3CBE96"/>
                    </a:solidFill>
                  </a:tcPr>
                </a:tc>
                <a:tc>
                  <a:txBody>
                    <a:bodyPr/>
                    <a:lstStyle/>
                    <a:p>
                      <a:pPr algn="ctr" fontAlgn="ctr"/>
                      <a:r>
                        <a:rPr lang="en-GB" sz="1000" b="1" i="0" u="none" strike="noStrike">
                          <a:solidFill>
                            <a:srgbClr val="000000"/>
                          </a:solidFill>
                          <a:effectLst/>
                          <a:latin typeface="Bahnschrift" panose="020B0502040204020203" pitchFamily="34" charset="0"/>
                        </a:rPr>
                        <a:t>LOW</a:t>
                      </a:r>
                    </a:p>
                  </a:txBody>
                  <a:tcPr marL="7620" marR="7620" marT="7620"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3CBE96"/>
                    </a:solidFill>
                  </a:tcPr>
                </a:tc>
                <a:extLst>
                  <a:ext uri="{0D108BD9-81ED-4DB2-BD59-A6C34878D82A}">
                    <a16:rowId xmlns:a16="http://schemas.microsoft.com/office/drawing/2014/main" val="4272800117"/>
                  </a:ext>
                </a:extLst>
              </a:tr>
            </a:tbl>
          </a:graphicData>
        </a:graphic>
      </p:graphicFrame>
      <p:graphicFrame>
        <p:nvGraphicFramePr>
          <p:cNvPr id="14" name="Table 13">
            <a:extLst>
              <a:ext uri="{FF2B5EF4-FFF2-40B4-BE49-F238E27FC236}">
                <a16:creationId xmlns:a16="http://schemas.microsoft.com/office/drawing/2014/main" id="{7DE70F07-BF89-BDD6-607A-3E767D41FC8A}"/>
              </a:ext>
            </a:extLst>
          </p:cNvPr>
          <p:cNvGraphicFramePr>
            <a:graphicFrameLocks noGrp="1"/>
          </p:cNvGraphicFramePr>
          <p:nvPr>
            <p:extLst>
              <p:ext uri="{D42A27DB-BD31-4B8C-83A1-F6EECF244321}">
                <p14:modId xmlns:p14="http://schemas.microsoft.com/office/powerpoint/2010/main" val="825323342"/>
              </p:ext>
            </p:extLst>
          </p:nvPr>
        </p:nvGraphicFramePr>
        <p:xfrm>
          <a:off x="6271434" y="1772502"/>
          <a:ext cx="3797126" cy="5258216"/>
        </p:xfrm>
        <a:graphic>
          <a:graphicData uri="http://schemas.openxmlformats.org/drawingml/2006/table">
            <a:tbl>
              <a:tblPr/>
              <a:tblGrid>
                <a:gridCol w="168982">
                  <a:extLst>
                    <a:ext uri="{9D8B030D-6E8A-4147-A177-3AD203B41FA5}">
                      <a16:colId xmlns:a16="http://schemas.microsoft.com/office/drawing/2014/main" val="230981232"/>
                    </a:ext>
                  </a:extLst>
                </a:gridCol>
                <a:gridCol w="775329">
                  <a:extLst>
                    <a:ext uri="{9D8B030D-6E8A-4147-A177-3AD203B41FA5}">
                      <a16:colId xmlns:a16="http://schemas.microsoft.com/office/drawing/2014/main" val="617842909"/>
                    </a:ext>
                  </a:extLst>
                </a:gridCol>
                <a:gridCol w="636168">
                  <a:extLst>
                    <a:ext uri="{9D8B030D-6E8A-4147-A177-3AD203B41FA5}">
                      <a16:colId xmlns:a16="http://schemas.microsoft.com/office/drawing/2014/main" val="348810169"/>
                    </a:ext>
                  </a:extLst>
                </a:gridCol>
                <a:gridCol w="636168">
                  <a:extLst>
                    <a:ext uri="{9D8B030D-6E8A-4147-A177-3AD203B41FA5}">
                      <a16:colId xmlns:a16="http://schemas.microsoft.com/office/drawing/2014/main" val="3731359103"/>
                    </a:ext>
                  </a:extLst>
                </a:gridCol>
                <a:gridCol w="636168">
                  <a:extLst>
                    <a:ext uri="{9D8B030D-6E8A-4147-A177-3AD203B41FA5}">
                      <a16:colId xmlns:a16="http://schemas.microsoft.com/office/drawing/2014/main" val="1734002047"/>
                    </a:ext>
                  </a:extLst>
                </a:gridCol>
                <a:gridCol w="775329">
                  <a:extLst>
                    <a:ext uri="{9D8B030D-6E8A-4147-A177-3AD203B41FA5}">
                      <a16:colId xmlns:a16="http://schemas.microsoft.com/office/drawing/2014/main" val="402005235"/>
                    </a:ext>
                  </a:extLst>
                </a:gridCol>
                <a:gridCol w="168982">
                  <a:extLst>
                    <a:ext uri="{9D8B030D-6E8A-4147-A177-3AD203B41FA5}">
                      <a16:colId xmlns:a16="http://schemas.microsoft.com/office/drawing/2014/main" val="525438015"/>
                    </a:ext>
                  </a:extLst>
                </a:gridCol>
              </a:tblGrid>
              <a:tr h="488142">
                <a:tc gridSpan="7">
                  <a:txBody>
                    <a:bodyPr/>
                    <a:lstStyle/>
                    <a:p>
                      <a:pPr algn="ctr" fontAlgn="ctr"/>
                      <a:r>
                        <a:rPr lang="en-GB" sz="2000" b="1" i="0" u="none" strike="noStrike">
                          <a:solidFill>
                            <a:srgbClr val="000000"/>
                          </a:solidFill>
                          <a:effectLst/>
                          <a:latin typeface="Bahnschrift" panose="020B0502040204020203" pitchFamily="34" charset="0"/>
                        </a:rPr>
                        <a:t>RISK DESCRIPTION</a:t>
                      </a:r>
                    </a:p>
                  </a:txBody>
                  <a:tcPr marL="6689" marR="6689" marT="6689" marB="0" anchor="ctr">
                    <a:lnL>
                      <a:noFill/>
                    </a:lnL>
                    <a:lnR>
                      <a:noFill/>
                    </a:lnR>
                    <a:lnT>
                      <a:noFill/>
                    </a:lnT>
                    <a:lnB>
                      <a:noFill/>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274547840"/>
                  </a:ext>
                </a:extLst>
              </a:tr>
              <a:tr h="307235">
                <a:tc>
                  <a:txBody>
                    <a:bodyPr/>
                    <a:lstStyle/>
                    <a:p>
                      <a:pPr algn="ctr" fontAlgn="ctr"/>
                      <a:r>
                        <a:rPr lang="en-GB" sz="1800" b="1"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1800" b="1"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1800" b="1"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1800" b="1"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1800" b="1"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1800" b="1"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1800" b="1"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extLst>
                  <a:ext uri="{0D108BD9-81ED-4DB2-BD59-A6C34878D82A}">
                    <a16:rowId xmlns:a16="http://schemas.microsoft.com/office/drawing/2014/main" val="3190734739"/>
                  </a:ext>
                </a:extLst>
              </a:tr>
              <a:tr h="365650">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rowSpan="5" gridSpan="5">
                  <a:txBody>
                    <a:bodyPr/>
                    <a:lstStyle/>
                    <a:p>
                      <a:pPr algn="l" fontAlgn="t"/>
                      <a:r>
                        <a:rPr lang="en-GB" sz="900" b="0" i="0" u="none" strike="noStrike">
                          <a:solidFill>
                            <a:srgbClr val="000000"/>
                          </a:solidFill>
                          <a:effectLst/>
                          <a:latin typeface="Bahnschrift" panose="020B0502040204020203" pitchFamily="34" charset="0"/>
                        </a:rPr>
                        <a:t>Lorem ipsum dolor sit amet, consectetuer adipiscing elit. Maecenas porttitor congue massa. Fusce posuere, magna sed pulvinar ultricies, purus lectus malesuada libero, sit amet commodo magna eros quis urna. Nunc viverra imperdiet enim. Fusce est. Vivamus a tellus. Pellentesque habitant morbi tristique senectus et netus et malesuada fames ac turpis egestas. Proin pharetra nonummy pede. Mauris et orci. Aenean nec lorem. In porttitor. Donec laoreet nonummy augue.</a:t>
                      </a:r>
                      <a:br>
                        <a:rPr lang="en-GB" sz="900" b="0" i="0" u="none" strike="noStrike">
                          <a:solidFill>
                            <a:srgbClr val="000000"/>
                          </a:solidFill>
                          <a:effectLst/>
                          <a:latin typeface="Bahnschrift" panose="020B0502040204020203" pitchFamily="34" charset="0"/>
                        </a:rPr>
                      </a:br>
                      <a:br>
                        <a:rPr lang="en-GB" sz="900" b="0" i="0" u="none" strike="noStrike">
                          <a:solidFill>
                            <a:srgbClr val="000000"/>
                          </a:solidFill>
                          <a:effectLst/>
                          <a:latin typeface="Bahnschrift" panose="020B0502040204020203" pitchFamily="34" charset="0"/>
                        </a:rPr>
                      </a:br>
                      <a:r>
                        <a:rPr lang="en-GB" sz="900" b="0" i="0" u="none" strike="noStrike">
                          <a:solidFill>
                            <a:srgbClr val="000000"/>
                          </a:solidFill>
                          <a:effectLst/>
                          <a:latin typeface="Bahnschrift" panose="020B0502040204020203" pitchFamily="34" charset="0"/>
                        </a:rPr>
                        <a:t>Suspendisse dui purus, scelerisque at, vulputate vitae, pretium mattis, nunc. Mauris eget neque at sem venenatis eleifend. Ut nonummy. Fusce aliquet pede non pede. Suspendisse dapibus lorem pellentesque magna. Integer nulla. Donec blandit feugiat ligula.</a:t>
                      </a:r>
                    </a:p>
                  </a:txBody>
                  <a:tcPr marL="6689" marR="6689" marT="6689" marB="0">
                    <a:lnL>
                      <a:noFill/>
                    </a:lnL>
                    <a:lnR>
                      <a:noFill/>
                    </a:lnR>
                    <a:lnT>
                      <a:noFill/>
                    </a:lnT>
                    <a:lnB>
                      <a:noFill/>
                    </a:lnB>
                    <a:solidFill>
                      <a:srgbClr val="F2F2F2"/>
                    </a:solidFill>
                  </a:tcPr>
                </a:tc>
                <a:tc rowSpan="5" hMerge="1">
                  <a:txBody>
                    <a:bodyPr/>
                    <a:lstStyle/>
                    <a:p>
                      <a:endParaRPr lang="en-GB"/>
                    </a:p>
                  </a:txBody>
                  <a:tcPr/>
                </a:tc>
                <a:tc rowSpan="5" hMerge="1">
                  <a:txBody>
                    <a:bodyPr/>
                    <a:lstStyle/>
                    <a:p>
                      <a:endParaRPr lang="en-GB"/>
                    </a:p>
                  </a:txBody>
                  <a:tcPr/>
                </a:tc>
                <a:tc rowSpan="5" hMerge="1">
                  <a:txBody>
                    <a:bodyPr/>
                    <a:lstStyle/>
                    <a:p>
                      <a:endParaRPr lang="en-GB"/>
                    </a:p>
                  </a:txBody>
                  <a:tcPr/>
                </a:tc>
                <a:tc rowSpan="5" hMerge="1">
                  <a:txBody>
                    <a:bodyPr/>
                    <a:lstStyle/>
                    <a:p>
                      <a:endParaRPr lang="en-GB"/>
                    </a:p>
                  </a:txBody>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extLst>
                  <a:ext uri="{0D108BD9-81ED-4DB2-BD59-A6C34878D82A}">
                    <a16:rowId xmlns:a16="http://schemas.microsoft.com/office/drawing/2014/main" val="4178212470"/>
                  </a:ext>
                </a:extLst>
              </a:tr>
              <a:tr h="488142">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gridSpan="5"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extLst>
                  <a:ext uri="{0D108BD9-81ED-4DB2-BD59-A6C34878D82A}">
                    <a16:rowId xmlns:a16="http://schemas.microsoft.com/office/drawing/2014/main" val="2114634564"/>
                  </a:ext>
                </a:extLst>
              </a:tr>
              <a:tr h="488142">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gridSpan="5"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extLst>
                  <a:ext uri="{0D108BD9-81ED-4DB2-BD59-A6C34878D82A}">
                    <a16:rowId xmlns:a16="http://schemas.microsoft.com/office/drawing/2014/main" val="2083289551"/>
                  </a:ext>
                </a:extLst>
              </a:tr>
              <a:tr h="488142">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gridSpan="5"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extLst>
                  <a:ext uri="{0D108BD9-81ED-4DB2-BD59-A6C34878D82A}">
                    <a16:rowId xmlns:a16="http://schemas.microsoft.com/office/drawing/2014/main" val="3877266594"/>
                  </a:ext>
                </a:extLst>
              </a:tr>
              <a:tr h="234016">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gridSpan="5"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extLst>
                  <a:ext uri="{0D108BD9-81ED-4DB2-BD59-A6C34878D82A}">
                    <a16:rowId xmlns:a16="http://schemas.microsoft.com/office/drawing/2014/main" val="3827650295"/>
                  </a:ext>
                </a:extLst>
              </a:tr>
              <a:tr h="226702">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extLst>
                  <a:ext uri="{0D108BD9-81ED-4DB2-BD59-A6C34878D82A}">
                    <a16:rowId xmlns:a16="http://schemas.microsoft.com/office/drawing/2014/main" val="1201747038"/>
                  </a:ext>
                </a:extLst>
              </a:tr>
              <a:tr h="468031">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r" fontAlgn="ctr"/>
                      <a:r>
                        <a:rPr lang="en-GB" sz="1000" b="0" i="0" u="none" strike="noStrike">
                          <a:solidFill>
                            <a:srgbClr val="000000"/>
                          </a:solidFill>
                          <a:effectLst/>
                          <a:latin typeface="Bahnschrift" panose="020B0502040204020203" pitchFamily="34" charset="0"/>
                        </a:rPr>
                        <a:t>Probability</a:t>
                      </a:r>
                    </a:p>
                  </a:txBody>
                  <a:tcPr marL="6689" marR="6689" marT="6689" marB="0" anchor="ctr">
                    <a:lnL>
                      <a:noFill/>
                    </a:lnL>
                    <a:lnR>
                      <a:noFill/>
                    </a:lnR>
                    <a:lnT>
                      <a:noFill/>
                    </a:lnT>
                    <a:lnB>
                      <a:noFill/>
                    </a:lnB>
                    <a:solidFill>
                      <a:srgbClr val="D9D9D9"/>
                    </a:solidFill>
                  </a:tcPr>
                </a:tc>
                <a:tc>
                  <a:txBody>
                    <a:bodyPr/>
                    <a:lstStyle/>
                    <a:p>
                      <a:pPr algn="ctr" fontAlgn="ctr"/>
                      <a:r>
                        <a:rPr lang="en-GB" sz="1400" b="0" i="0" u="none" strike="noStrike">
                          <a:solidFill>
                            <a:srgbClr val="000000"/>
                          </a:solidFill>
                          <a:effectLst/>
                          <a:latin typeface="Bahnschrift" panose="020B0502040204020203" pitchFamily="34" charset="0"/>
                        </a:rPr>
                        <a:t>2</a:t>
                      </a:r>
                    </a:p>
                  </a:txBody>
                  <a:tcPr marL="6689" marR="6689" marT="6689" marB="0" anchor="ctr">
                    <a:lnL>
                      <a:noFill/>
                    </a:lnL>
                    <a:lnR>
                      <a:noFill/>
                    </a:lnR>
                    <a:lnT>
                      <a:noFill/>
                    </a:lnT>
                    <a:lnB>
                      <a:noFill/>
                    </a:lnB>
                    <a:solidFill>
                      <a:srgbClr val="D9D9D9"/>
                    </a:solidFill>
                  </a:tcPr>
                </a:tc>
                <a:tc>
                  <a:txBody>
                    <a:bodyPr/>
                    <a:lstStyle/>
                    <a:p>
                      <a:pPr algn="ctr" fontAlgn="ctr"/>
                      <a:r>
                        <a:rPr lang="en-GB" sz="1200" b="0" i="0" u="none" strike="noStrike">
                          <a:solidFill>
                            <a:srgbClr val="000000"/>
                          </a:solidFill>
                          <a:effectLst/>
                          <a:latin typeface="Bahnschrift" panose="020B0502040204020203" pitchFamily="34" charset="0"/>
                        </a:rPr>
                        <a:t>x</a:t>
                      </a:r>
                    </a:p>
                  </a:txBody>
                  <a:tcPr marL="6689" marR="6689" marT="6689" marB="0" anchor="ctr">
                    <a:lnL>
                      <a:noFill/>
                    </a:lnL>
                    <a:lnR>
                      <a:noFill/>
                    </a:lnR>
                    <a:lnT>
                      <a:noFill/>
                    </a:lnT>
                    <a:lnB>
                      <a:noFill/>
                    </a:lnB>
                    <a:solidFill>
                      <a:srgbClr val="F2F2F2"/>
                    </a:solidFill>
                  </a:tcPr>
                </a:tc>
                <a:tc>
                  <a:txBody>
                    <a:bodyPr/>
                    <a:lstStyle/>
                    <a:p>
                      <a:pPr algn="ctr" fontAlgn="ctr"/>
                      <a:r>
                        <a:rPr lang="en-GB" sz="1400" b="0" i="0" u="none" strike="noStrike">
                          <a:solidFill>
                            <a:srgbClr val="000000"/>
                          </a:solidFill>
                          <a:effectLst/>
                          <a:latin typeface="Bahnschrift" panose="020B0502040204020203" pitchFamily="34" charset="0"/>
                        </a:rPr>
                        <a:t>3</a:t>
                      </a:r>
                    </a:p>
                  </a:txBody>
                  <a:tcPr marL="6689" marR="6689" marT="6689" marB="0" anchor="ctr">
                    <a:lnL>
                      <a:noFill/>
                    </a:lnL>
                    <a:lnR>
                      <a:noFill/>
                    </a:lnR>
                    <a:lnT>
                      <a:noFill/>
                    </a:lnT>
                    <a:lnB>
                      <a:noFill/>
                    </a:lnB>
                    <a:solidFill>
                      <a:srgbClr val="D9D9D9"/>
                    </a:solidFill>
                  </a:tcPr>
                </a:tc>
                <a:tc>
                  <a:txBody>
                    <a:bodyPr/>
                    <a:lstStyle/>
                    <a:p>
                      <a:pPr algn="l" fontAlgn="ctr"/>
                      <a:r>
                        <a:rPr lang="en-GB" sz="1000" b="0" i="0" u="none" strike="noStrike">
                          <a:solidFill>
                            <a:srgbClr val="000000"/>
                          </a:solidFill>
                          <a:effectLst/>
                          <a:latin typeface="Bahnschrift" panose="020B0502040204020203" pitchFamily="34" charset="0"/>
                        </a:rPr>
                        <a:t>Impact</a:t>
                      </a:r>
                    </a:p>
                  </a:txBody>
                  <a:tcPr marL="6689" marR="6689" marT="6689" marB="0" anchor="ctr">
                    <a:lnL>
                      <a:noFill/>
                    </a:lnL>
                    <a:lnR>
                      <a:noFill/>
                    </a:lnR>
                    <a:lnT>
                      <a:noFill/>
                    </a:lnT>
                    <a:lnB>
                      <a:noFill/>
                    </a:lnB>
                    <a:solidFill>
                      <a:srgbClr val="D9D9D9"/>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extLst>
                  <a:ext uri="{0D108BD9-81ED-4DB2-BD59-A6C34878D82A}">
                    <a16:rowId xmlns:a16="http://schemas.microsoft.com/office/drawing/2014/main" val="2591948133"/>
                  </a:ext>
                </a:extLst>
              </a:tr>
              <a:tr h="157274">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extLst>
                  <a:ext uri="{0D108BD9-81ED-4DB2-BD59-A6C34878D82A}">
                    <a16:rowId xmlns:a16="http://schemas.microsoft.com/office/drawing/2014/main" val="1991796524"/>
                  </a:ext>
                </a:extLst>
              </a:tr>
              <a:tr h="226702">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gridSpan="5">
                  <a:txBody>
                    <a:bodyPr/>
                    <a:lstStyle/>
                    <a:p>
                      <a:pPr algn="ctr" fontAlgn="ctr"/>
                      <a:r>
                        <a:rPr lang="en-GB" sz="1000" b="0" i="0" u="none" strike="noStrike">
                          <a:solidFill>
                            <a:srgbClr val="000000"/>
                          </a:solidFill>
                          <a:effectLst/>
                          <a:latin typeface="Bahnschrift" panose="020B0502040204020203" pitchFamily="34" charset="0"/>
                        </a:rPr>
                        <a:t>RISK LEVEL</a:t>
                      </a:r>
                    </a:p>
                  </a:txBody>
                  <a:tcPr marL="6689" marR="6689" marT="6689" marB="0" anchor="ctr">
                    <a:lnL>
                      <a:noFill/>
                    </a:lnL>
                    <a:lnR>
                      <a:noFill/>
                    </a:lnR>
                    <a:lnT>
                      <a:noFill/>
                    </a:lnT>
                    <a:lnB>
                      <a:noFill/>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extLst>
                  <a:ext uri="{0D108BD9-81ED-4DB2-BD59-A6C34878D82A}">
                    <a16:rowId xmlns:a16="http://schemas.microsoft.com/office/drawing/2014/main" val="2733777600"/>
                  </a:ext>
                </a:extLst>
              </a:tr>
              <a:tr h="468031">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2000" b="1" i="0" u="none" strike="noStrike">
                          <a:solidFill>
                            <a:srgbClr val="000000"/>
                          </a:solidFill>
                          <a:effectLst/>
                          <a:latin typeface="Bahnschrift" panose="020B0502040204020203" pitchFamily="34" charset="0"/>
                        </a:rPr>
                        <a:t>6</a:t>
                      </a:r>
                    </a:p>
                  </a:txBody>
                  <a:tcPr marL="6689" marR="6689" marT="6689" marB="0" anchor="ctr">
                    <a:lnL>
                      <a:noFill/>
                    </a:lnL>
                    <a:lnR>
                      <a:noFill/>
                    </a:lnR>
                    <a:lnT>
                      <a:noFill/>
                    </a:lnT>
                    <a:lnB>
                      <a:noFill/>
                    </a:lnB>
                    <a:solidFill>
                      <a:srgbClr val="F2F2F2"/>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extLst>
                  <a:ext uri="{0D108BD9-81ED-4DB2-BD59-A6C34878D82A}">
                    <a16:rowId xmlns:a16="http://schemas.microsoft.com/office/drawing/2014/main" val="2052542937"/>
                  </a:ext>
                </a:extLst>
              </a:tr>
              <a:tr h="157274">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rowSpan="2" gridSpan="5">
                  <a:txBody>
                    <a:bodyPr/>
                    <a:lstStyle/>
                    <a:p>
                      <a:pPr algn="ctr" fontAlgn="ctr"/>
                      <a:r>
                        <a:rPr lang="en-GB" sz="1400" b="1" i="0" u="none" strike="noStrike">
                          <a:solidFill>
                            <a:srgbClr val="000000"/>
                          </a:solidFill>
                          <a:effectLst/>
                          <a:latin typeface="Bahnschrift" panose="020B0502040204020203" pitchFamily="34" charset="0"/>
                        </a:rPr>
                        <a:t>MEDIUM</a:t>
                      </a:r>
                    </a:p>
                  </a:txBody>
                  <a:tcPr marL="6689" marR="6689" marT="6689" marB="0" anchor="ctr">
                    <a:lnL>
                      <a:noFill/>
                    </a:lnL>
                    <a:lnR>
                      <a:noFill/>
                    </a:lnR>
                    <a:lnT>
                      <a:noFill/>
                    </a:lnT>
                    <a:lnB>
                      <a:noFill/>
                    </a:lnB>
                    <a:solidFill>
                      <a:srgbClr val="E6CD37"/>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extLst>
                  <a:ext uri="{0D108BD9-81ED-4DB2-BD59-A6C34878D82A}">
                    <a16:rowId xmlns:a16="http://schemas.microsoft.com/office/drawing/2014/main" val="4121254781"/>
                  </a:ext>
                </a:extLst>
              </a:tr>
              <a:tr h="226702">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gridSpan="5"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extLst>
                  <a:ext uri="{0D108BD9-81ED-4DB2-BD59-A6C34878D82A}">
                    <a16:rowId xmlns:a16="http://schemas.microsoft.com/office/drawing/2014/main" val="1536138270"/>
                  </a:ext>
                </a:extLst>
              </a:tr>
              <a:tr h="468031">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tc>
                  <a:txBody>
                    <a:bodyPr/>
                    <a:lstStyle/>
                    <a:p>
                      <a:pPr algn="ctr" fontAlgn="ctr"/>
                      <a:r>
                        <a:rPr lang="en-GB" sz="900" b="0" i="0" u="none" strike="noStrike">
                          <a:solidFill>
                            <a:srgbClr val="000000"/>
                          </a:solidFill>
                          <a:effectLst/>
                          <a:latin typeface="Bahnschrift" panose="020B0502040204020203" pitchFamily="34" charset="0"/>
                        </a:rPr>
                        <a:t> </a:t>
                      </a:r>
                    </a:p>
                  </a:txBody>
                  <a:tcPr marL="6689" marR="6689" marT="6689" marB="0" anchor="ctr">
                    <a:lnL>
                      <a:noFill/>
                    </a:lnL>
                    <a:lnR>
                      <a:noFill/>
                    </a:lnR>
                    <a:lnT>
                      <a:noFill/>
                    </a:lnT>
                    <a:lnB>
                      <a:noFill/>
                    </a:lnB>
                    <a:solidFill>
                      <a:srgbClr val="F2F2F2"/>
                    </a:solidFill>
                  </a:tcPr>
                </a:tc>
                <a:extLst>
                  <a:ext uri="{0D108BD9-81ED-4DB2-BD59-A6C34878D82A}">
                    <a16:rowId xmlns:a16="http://schemas.microsoft.com/office/drawing/2014/main" val="1739400473"/>
                  </a:ext>
                </a:extLst>
              </a:tr>
            </a:tbl>
          </a:graphicData>
        </a:graphic>
      </p:graphicFrame>
      <p:grpSp>
        <p:nvGrpSpPr>
          <p:cNvPr id="19" name="Group 18">
            <a:extLst>
              <a:ext uri="{FF2B5EF4-FFF2-40B4-BE49-F238E27FC236}">
                <a16:creationId xmlns:a16="http://schemas.microsoft.com/office/drawing/2014/main" id="{88394A9D-76E5-0E2C-9849-B1287DC56284}"/>
              </a:ext>
            </a:extLst>
          </p:cNvPr>
          <p:cNvGrpSpPr/>
          <p:nvPr/>
        </p:nvGrpSpPr>
        <p:grpSpPr>
          <a:xfrm>
            <a:off x="6332394" y="419060"/>
            <a:ext cx="3576320" cy="1015663"/>
            <a:chOff x="6332394" y="419060"/>
            <a:chExt cx="3576320" cy="1015663"/>
          </a:xfrm>
        </p:grpSpPr>
        <p:sp>
          <p:nvSpPr>
            <p:cNvPr id="16" name="TextBox 15">
              <a:extLst>
                <a:ext uri="{FF2B5EF4-FFF2-40B4-BE49-F238E27FC236}">
                  <a16:creationId xmlns:a16="http://schemas.microsoft.com/office/drawing/2014/main" id="{1CC23757-9E68-E86C-5680-4875701B5527}"/>
                </a:ext>
              </a:extLst>
            </p:cNvPr>
            <p:cNvSpPr txBox="1"/>
            <p:nvPr/>
          </p:nvSpPr>
          <p:spPr>
            <a:xfrm>
              <a:off x="6332394" y="419060"/>
              <a:ext cx="2123440" cy="1015663"/>
            </a:xfrm>
            <a:prstGeom prst="rect">
              <a:avLst/>
            </a:prstGeom>
            <a:noFill/>
          </p:spPr>
          <p:txBody>
            <a:bodyPr wrap="square">
              <a:spAutoFit/>
            </a:bodyPr>
            <a:lstStyle/>
            <a:p>
              <a:pPr algn="r"/>
              <a:r>
                <a:rPr lang="en-GB" sz="6000" b="1">
                  <a:latin typeface="Bahnschrift" panose="020B0502040204020203" pitchFamily="34" charset="0"/>
                </a:rPr>
                <a:t>3 X 3</a:t>
              </a:r>
            </a:p>
          </p:txBody>
        </p:sp>
        <p:sp>
          <p:nvSpPr>
            <p:cNvPr id="18" name="TextBox 17">
              <a:extLst>
                <a:ext uri="{FF2B5EF4-FFF2-40B4-BE49-F238E27FC236}">
                  <a16:creationId xmlns:a16="http://schemas.microsoft.com/office/drawing/2014/main" id="{D79E8EC0-BB32-A50C-27BE-F7ED1EDABD3A}"/>
                </a:ext>
              </a:extLst>
            </p:cNvPr>
            <p:cNvSpPr txBox="1"/>
            <p:nvPr/>
          </p:nvSpPr>
          <p:spPr>
            <a:xfrm>
              <a:off x="8455834" y="542170"/>
              <a:ext cx="1452880" cy="769441"/>
            </a:xfrm>
            <a:prstGeom prst="rect">
              <a:avLst/>
            </a:prstGeom>
            <a:noFill/>
          </p:spPr>
          <p:txBody>
            <a:bodyPr wrap="square">
              <a:spAutoFit/>
            </a:bodyPr>
            <a:lstStyle/>
            <a:p>
              <a:r>
                <a:rPr lang="en-GB" sz="2200" b="1">
                  <a:latin typeface="Bahnschrift" panose="020B0502040204020203" pitchFamily="34" charset="0"/>
                </a:rPr>
                <a:t>RISK</a:t>
              </a:r>
              <a:endParaRPr lang="sr-Latn-RS" sz="2200" b="1">
                <a:latin typeface="Bahnschrift" panose="020B0502040204020203" pitchFamily="34" charset="0"/>
              </a:endParaRPr>
            </a:p>
            <a:p>
              <a:r>
                <a:rPr lang="sr-Latn-RS" sz="2200" b="1">
                  <a:latin typeface="Bahnschrift" panose="020B0502040204020203" pitchFamily="34" charset="0"/>
                </a:rPr>
                <a:t>MATRIX</a:t>
              </a:r>
              <a:endParaRPr lang="en-GB" sz="2200" b="1">
                <a:latin typeface="Bahnschrift" panose="020B0502040204020203" pitchFamily="34" charset="0"/>
              </a:endParaRPr>
            </a:p>
          </p:txBody>
        </p:sp>
      </p:grpSp>
      <p:grpSp>
        <p:nvGrpSpPr>
          <p:cNvPr id="23" name="Group 22">
            <a:extLst>
              <a:ext uri="{FF2B5EF4-FFF2-40B4-BE49-F238E27FC236}">
                <a16:creationId xmlns:a16="http://schemas.microsoft.com/office/drawing/2014/main" id="{C66C2108-7878-0B1A-C755-0D6ECCD8883C}"/>
              </a:ext>
            </a:extLst>
          </p:cNvPr>
          <p:cNvGrpSpPr/>
          <p:nvPr/>
        </p:nvGrpSpPr>
        <p:grpSpPr>
          <a:xfrm>
            <a:off x="764626" y="4542404"/>
            <a:ext cx="4193454" cy="723275"/>
            <a:chOff x="749386" y="4511924"/>
            <a:chExt cx="4193454" cy="723275"/>
          </a:xfrm>
        </p:grpSpPr>
        <p:sp>
          <p:nvSpPr>
            <p:cNvPr id="21" name="TextBox 20">
              <a:extLst>
                <a:ext uri="{FF2B5EF4-FFF2-40B4-BE49-F238E27FC236}">
                  <a16:creationId xmlns:a16="http://schemas.microsoft.com/office/drawing/2014/main" id="{675D70CF-E282-6E8E-5A74-292161993027}"/>
                </a:ext>
              </a:extLst>
            </p:cNvPr>
            <p:cNvSpPr txBox="1"/>
            <p:nvPr/>
          </p:nvSpPr>
          <p:spPr>
            <a:xfrm>
              <a:off x="1423438" y="4511924"/>
              <a:ext cx="3519402" cy="723275"/>
            </a:xfrm>
            <a:prstGeom prst="rect">
              <a:avLst/>
            </a:prstGeom>
            <a:noFill/>
          </p:spPr>
          <p:txBody>
            <a:bodyPr wrap="square">
              <a:spAutoFit/>
            </a:bodyPr>
            <a:lstStyle/>
            <a:p>
              <a:r>
                <a:rPr lang="sr-Latn-RS" sz="1400" b="1" i="0" u="none" strike="noStrike">
                  <a:solidFill>
                    <a:srgbClr val="000000"/>
                  </a:solidFill>
                  <a:effectLst/>
                  <a:latin typeface="Bahnschrift" panose="020B0502040204020203" pitchFamily="34" charset="0"/>
                </a:rPr>
                <a:t>LOW RISK</a:t>
              </a:r>
            </a:p>
            <a:p>
              <a:r>
                <a:rPr lang="sr-Latn-RS" sz="900">
                  <a:solidFill>
                    <a:srgbClr val="000000"/>
                  </a:solidFill>
                  <a:latin typeface="Bahnschrift" panose="020B0502040204020203" pitchFamily="34" charset="0"/>
                </a:rPr>
                <a:t>U</a:t>
              </a:r>
              <a:r>
                <a:rPr lang="en-GB" sz="900" b="0" i="0" u="none" strike="noStrike">
                  <a:solidFill>
                    <a:srgbClr val="000000"/>
                  </a:solidFill>
                  <a:effectLst/>
                  <a:latin typeface="Bahnschrift" panose="020B0502040204020203" pitchFamily="34" charset="0"/>
                </a:rPr>
                <a:t>nlikely to cause an injury but action can still be taken to reduce this group more.</a:t>
              </a:r>
              <a:endParaRPr lang="sr-Latn-RS" sz="900" b="0" i="0" u="none" strike="noStrike">
                <a:solidFill>
                  <a:srgbClr val="000000"/>
                </a:solidFill>
                <a:effectLst/>
                <a:latin typeface="Bahnschrift" panose="020B0502040204020203" pitchFamily="34" charset="0"/>
              </a:endParaRPr>
            </a:p>
            <a:p>
              <a:r>
                <a:rPr lang="en-GB" sz="900">
                  <a:latin typeface="Bahnschrift" panose="020B0502040204020203" pitchFamily="34" charset="0"/>
                </a:rPr>
                <a:t> </a:t>
              </a:r>
            </a:p>
          </p:txBody>
        </p:sp>
        <p:pic>
          <p:nvPicPr>
            <p:cNvPr id="22" name="Graphic 1">
              <a:extLst>
                <a:ext uri="{FF2B5EF4-FFF2-40B4-BE49-F238E27FC236}">
                  <a16:creationId xmlns:a16="http://schemas.microsoft.com/office/drawing/2014/main" id="{7888BEBF-195C-128B-A0EF-F1DF669F38F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49386" y="4565928"/>
              <a:ext cx="611719" cy="615266"/>
            </a:xfrm>
            <a:prstGeom prst="rect">
              <a:avLst/>
            </a:prstGeom>
          </p:spPr>
        </p:pic>
      </p:grpSp>
      <p:grpSp>
        <p:nvGrpSpPr>
          <p:cNvPr id="32" name="Group 31">
            <a:extLst>
              <a:ext uri="{FF2B5EF4-FFF2-40B4-BE49-F238E27FC236}">
                <a16:creationId xmlns:a16="http://schemas.microsoft.com/office/drawing/2014/main" id="{E0AE0308-0D87-CBBA-C971-835C42348300}"/>
              </a:ext>
            </a:extLst>
          </p:cNvPr>
          <p:cNvGrpSpPr/>
          <p:nvPr/>
        </p:nvGrpSpPr>
        <p:grpSpPr>
          <a:xfrm>
            <a:off x="764626" y="5369911"/>
            <a:ext cx="4193454" cy="723275"/>
            <a:chOff x="764626" y="5369911"/>
            <a:chExt cx="4193454" cy="723275"/>
          </a:xfrm>
        </p:grpSpPr>
        <p:pic>
          <p:nvPicPr>
            <p:cNvPr id="30" name="Graphic 2">
              <a:extLst>
                <a:ext uri="{FF2B5EF4-FFF2-40B4-BE49-F238E27FC236}">
                  <a16:creationId xmlns:a16="http://schemas.microsoft.com/office/drawing/2014/main" id="{FC02A9ED-A0AE-3125-5275-D2216CEC0CB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64626" y="5423915"/>
              <a:ext cx="611719" cy="615266"/>
            </a:xfrm>
            <a:prstGeom prst="rect">
              <a:avLst/>
            </a:prstGeom>
          </p:spPr>
        </p:pic>
        <p:sp>
          <p:nvSpPr>
            <p:cNvPr id="25" name="TextBox 24">
              <a:extLst>
                <a:ext uri="{FF2B5EF4-FFF2-40B4-BE49-F238E27FC236}">
                  <a16:creationId xmlns:a16="http://schemas.microsoft.com/office/drawing/2014/main" id="{6D339829-C2F8-92A1-4D03-510AF4DC98D6}"/>
                </a:ext>
              </a:extLst>
            </p:cNvPr>
            <p:cNvSpPr txBox="1"/>
            <p:nvPr/>
          </p:nvSpPr>
          <p:spPr>
            <a:xfrm>
              <a:off x="1438678" y="5369911"/>
              <a:ext cx="3519402" cy="723275"/>
            </a:xfrm>
            <a:prstGeom prst="rect">
              <a:avLst/>
            </a:prstGeom>
            <a:noFill/>
          </p:spPr>
          <p:txBody>
            <a:bodyPr wrap="square">
              <a:spAutoFit/>
            </a:bodyPr>
            <a:lstStyle/>
            <a:p>
              <a:r>
                <a:rPr lang="sr-Latn-RS" sz="1400" b="1" i="0" u="none" strike="noStrike">
                  <a:solidFill>
                    <a:srgbClr val="000000"/>
                  </a:solidFill>
                  <a:effectLst/>
                  <a:latin typeface="Bahnschrift" panose="020B0502040204020203" pitchFamily="34" charset="0"/>
                </a:rPr>
                <a:t>MEDIUM RISK</a:t>
              </a:r>
            </a:p>
            <a:p>
              <a:r>
                <a:rPr lang="en-GB" sz="900">
                  <a:solidFill>
                    <a:srgbClr val="000000"/>
                  </a:solidFill>
                  <a:latin typeface="Bahnschrift" panose="020B0502040204020203" pitchFamily="34" charset="0"/>
                </a:rPr>
                <a:t>Need to review control measures and do what you can to reduce the risk.</a:t>
              </a:r>
              <a:r>
                <a:rPr lang="en-GB" sz="900">
                  <a:latin typeface="Bahnschrift" panose="020B0502040204020203" pitchFamily="34" charset="0"/>
                </a:rPr>
                <a:t> </a:t>
              </a:r>
              <a:endParaRPr lang="sr-Latn-RS" sz="900">
                <a:latin typeface="Bahnschrift" panose="020B0502040204020203" pitchFamily="34" charset="0"/>
              </a:endParaRPr>
            </a:p>
            <a:p>
              <a:endParaRPr lang="en-GB" sz="900">
                <a:latin typeface="Bahnschrift" panose="020B0502040204020203" pitchFamily="34" charset="0"/>
              </a:endParaRPr>
            </a:p>
          </p:txBody>
        </p:sp>
      </p:grpSp>
      <p:grpSp>
        <p:nvGrpSpPr>
          <p:cNvPr id="33" name="Group 32">
            <a:extLst>
              <a:ext uri="{FF2B5EF4-FFF2-40B4-BE49-F238E27FC236}">
                <a16:creationId xmlns:a16="http://schemas.microsoft.com/office/drawing/2014/main" id="{30FEFED7-C591-7EFC-1B05-F043C508E830}"/>
              </a:ext>
            </a:extLst>
          </p:cNvPr>
          <p:cNvGrpSpPr/>
          <p:nvPr/>
        </p:nvGrpSpPr>
        <p:grpSpPr>
          <a:xfrm>
            <a:off x="768436" y="6251422"/>
            <a:ext cx="4189644" cy="723275"/>
            <a:chOff x="768436" y="6251422"/>
            <a:chExt cx="4189644" cy="723275"/>
          </a:xfrm>
        </p:grpSpPr>
        <p:pic>
          <p:nvPicPr>
            <p:cNvPr id="31" name="Graphic 3">
              <a:extLst>
                <a:ext uri="{FF2B5EF4-FFF2-40B4-BE49-F238E27FC236}">
                  <a16:creationId xmlns:a16="http://schemas.microsoft.com/office/drawing/2014/main" id="{33B6C442-0A6F-CEBD-7D4B-2D4A78A183F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68436" y="6308448"/>
              <a:ext cx="608735" cy="615266"/>
            </a:xfrm>
            <a:prstGeom prst="rect">
              <a:avLst/>
            </a:prstGeom>
          </p:spPr>
        </p:pic>
        <p:sp>
          <p:nvSpPr>
            <p:cNvPr id="28" name="TextBox 27">
              <a:extLst>
                <a:ext uri="{FF2B5EF4-FFF2-40B4-BE49-F238E27FC236}">
                  <a16:creationId xmlns:a16="http://schemas.microsoft.com/office/drawing/2014/main" id="{0D46F4EE-E8CE-F19F-0D01-6BA12B277EA3}"/>
                </a:ext>
              </a:extLst>
            </p:cNvPr>
            <p:cNvSpPr txBox="1"/>
            <p:nvPr/>
          </p:nvSpPr>
          <p:spPr>
            <a:xfrm>
              <a:off x="1438678" y="6251422"/>
              <a:ext cx="3519402" cy="723275"/>
            </a:xfrm>
            <a:prstGeom prst="rect">
              <a:avLst/>
            </a:prstGeom>
            <a:noFill/>
          </p:spPr>
          <p:txBody>
            <a:bodyPr wrap="square">
              <a:spAutoFit/>
            </a:bodyPr>
            <a:lstStyle/>
            <a:p>
              <a:r>
                <a:rPr lang="sr-Latn-RS" sz="1400" b="1" i="0" u="none" strike="noStrike">
                  <a:solidFill>
                    <a:srgbClr val="000000"/>
                  </a:solidFill>
                  <a:effectLst/>
                  <a:latin typeface="Bahnschrift" panose="020B0502040204020203" pitchFamily="34" charset="0"/>
                </a:rPr>
                <a:t>HIGH RISK</a:t>
              </a:r>
            </a:p>
            <a:p>
              <a:r>
                <a:rPr lang="en-GB" sz="900">
                  <a:solidFill>
                    <a:srgbClr val="000000"/>
                  </a:solidFill>
                  <a:latin typeface="Bahnschrift" panose="020B0502040204020203" pitchFamily="34" charset="0"/>
                </a:rPr>
                <a:t>Special control measures must be in place and training. This group is reviewed to try and reduce the risk where possible but this is not always the case.</a:t>
              </a:r>
              <a:r>
                <a:rPr lang="en-GB" sz="900">
                  <a:latin typeface="Bahnschrift" panose="020B0502040204020203" pitchFamily="34" charset="0"/>
                </a:rPr>
                <a:t> </a:t>
              </a:r>
            </a:p>
          </p:txBody>
        </p:sp>
      </p:grpSp>
      <p:sp>
        <p:nvSpPr>
          <p:cNvPr id="34" name="TextBox 84">
            <a:extLst>
              <a:ext uri="{FF2B5EF4-FFF2-40B4-BE49-F238E27FC236}">
                <a16:creationId xmlns:a16="http://schemas.microsoft.com/office/drawing/2014/main" id="{6A96AAF6-3054-2CA4-7105-575BFA4F4765}"/>
              </a:ext>
            </a:extLst>
          </p:cNvPr>
          <p:cNvSpPr txBox="1"/>
          <p:nvPr/>
        </p:nvSpPr>
        <p:spPr>
          <a:xfrm>
            <a:off x="9286246" y="7260752"/>
            <a:ext cx="1244857" cy="227306"/>
          </a:xfrm>
          <a:prstGeom prst="rect">
            <a:avLst/>
          </a:prstGeom>
          <a:noFill/>
        </p:spPr>
        <p:txBody>
          <a:bodyPr wrap="square" rtlCol="0">
            <a:spAutoFit/>
          </a:bodyPr>
          <a:lstStyle/>
          <a:p>
            <a:pPr marL="0" marR="0" algn="r">
              <a:lnSpc>
                <a:spcPct val="107000"/>
              </a:lnSpc>
              <a:spcBef>
                <a:spcPts val="0"/>
              </a:spcBef>
              <a:spcAft>
                <a:spcPts val="0"/>
              </a:spcAft>
            </a:pPr>
            <a:r>
              <a:rPr lang="en-GB" sz="900" b="1">
                <a:effectLst/>
                <a:latin typeface="Bahnschrift" panose="020B0502040204020203" pitchFamily="34" charset="0"/>
                <a:ea typeface="Open Sans" panose="020B0606030504020204" pitchFamily="34" charset="0"/>
                <a:cs typeface="Open Sans" panose="020B0606030504020204" pitchFamily="34" charset="0"/>
                <a:hlinkClick r:id="rId8">
                  <a:extLst>
                    <a:ext uri="{A12FA001-AC4F-418D-AE19-62706E023703}">
                      <ahyp:hlinkClr xmlns:ahyp="http://schemas.microsoft.com/office/drawing/2018/hyperlinkcolor" val="tx"/>
                    </a:ext>
                  </a:extLst>
                </a:hlinkClick>
              </a:rPr>
              <a:t>© TemplateLab.com</a:t>
            </a:r>
            <a:endParaRPr lang="en-GB" sz="900" b="1">
              <a:effectLst/>
              <a:latin typeface="Bahnschrift" panose="020B0502040204020203" pitchFamily="34" charset="0"/>
              <a:ea typeface="Open Sans" panose="020B0606030504020204" pitchFamily="34" charset="0"/>
              <a:cs typeface="Open Sans" panose="020B0606030504020204" pitchFamily="34" charset="0"/>
            </a:endParaRPr>
          </a:p>
        </p:txBody>
      </p:sp>
      <p:pic>
        <p:nvPicPr>
          <p:cNvPr id="35" name="Picture 34">
            <a:hlinkClick r:id="rId8"/>
            <a:extLst>
              <a:ext uri="{FF2B5EF4-FFF2-40B4-BE49-F238E27FC236}">
                <a16:creationId xmlns:a16="http://schemas.microsoft.com/office/drawing/2014/main" id="{3A548B39-4863-751F-75D8-F2B5B73FC68A}"/>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484796" y="102827"/>
            <a:ext cx="1046307" cy="227307"/>
          </a:xfrm>
          <a:prstGeom prst="rect">
            <a:avLst/>
          </a:prstGeom>
        </p:spPr>
      </p:pic>
    </p:spTree>
    <p:extLst>
      <p:ext uri="{BB962C8B-B14F-4D97-AF65-F5344CB8AC3E}">
        <p14:creationId xmlns:p14="http://schemas.microsoft.com/office/powerpoint/2010/main" val="38930319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281</TotalTime>
  <Words>295</Words>
  <Application>Microsoft Office PowerPoint</Application>
  <PresentationFormat>Custom</PresentationFormat>
  <Paragraphs>94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Bahnschrift</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Bratislav Milojevic</dc:creator>
  <cp:lastModifiedBy>Bratislav Milojevic</cp:lastModifiedBy>
  <cp:revision>2</cp:revision>
  <dcterms:created xsi:type="dcterms:W3CDTF">2023-11-29T17:56:59Z</dcterms:created>
  <dcterms:modified xsi:type="dcterms:W3CDTF">2023-11-29T22:38:25Z</dcterms:modified>
</cp:coreProperties>
</file>