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Poppins Black" panose="00000A00000000000000" pitchFamily="2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0E9"/>
    <a:srgbClr val="BE9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6081" autoAdjust="0"/>
  </p:normalViewPr>
  <p:slideViewPr>
    <p:cSldViewPr>
      <p:cViewPr>
        <p:scale>
          <a:sx n="125" d="100"/>
          <a:sy n="125" d="100"/>
        </p:scale>
        <p:origin x="-408" y="-3882"/>
      </p:cViewPr>
      <p:guideLst>
        <p:guide orient="horz" pos="22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46CE0-6C49-42DB-868D-002C7B42C65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9CB99-20CB-4C66-9E52-3514EC6F9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2">
            <a:extLst>
              <a:ext uri="{FF2B5EF4-FFF2-40B4-BE49-F238E27FC236}">
                <a16:creationId xmlns:a16="http://schemas.microsoft.com/office/drawing/2014/main" id="{9DB1AA91-B520-5F93-030C-E5368F618809}"/>
              </a:ext>
            </a:extLst>
          </p:cNvPr>
          <p:cNvGrpSpPr/>
          <p:nvPr/>
        </p:nvGrpSpPr>
        <p:grpSpPr>
          <a:xfrm>
            <a:off x="257056" y="180865"/>
            <a:ext cx="7044138" cy="10251236"/>
            <a:chOff x="257056" y="180865"/>
            <a:chExt cx="7044138" cy="10251236"/>
          </a:xfrm>
        </p:grpSpPr>
        <p:sp>
          <p:nvSpPr>
            <p:cNvPr id="3" name="Freeform 3"/>
            <p:cNvSpPr/>
            <p:nvPr/>
          </p:nvSpPr>
          <p:spPr>
            <a:xfrm>
              <a:off x="257056" y="261299"/>
              <a:ext cx="7042387" cy="10170802"/>
            </a:xfrm>
            <a:custGeom>
              <a:avLst/>
              <a:gdLst/>
              <a:ahLst/>
              <a:cxnLst/>
              <a:rect l="l" t="t" r="r" b="b"/>
              <a:pathLst>
                <a:path w="2523833" h="3644986">
                  <a:moveTo>
                    <a:pt x="0" y="0"/>
                  </a:moveTo>
                  <a:lnTo>
                    <a:pt x="2523833" y="0"/>
                  </a:lnTo>
                  <a:lnTo>
                    <a:pt x="2523833" y="3644986"/>
                  </a:lnTo>
                  <a:lnTo>
                    <a:pt x="0" y="36449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8807" y="180865"/>
              <a:ext cx="7042387" cy="102505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C06AA33-696E-B074-661D-57A5FA00FE7F}"/>
                </a:ext>
              </a:extLst>
            </p:cNvPr>
            <p:cNvGrpSpPr/>
            <p:nvPr/>
          </p:nvGrpSpPr>
          <p:grpSpPr>
            <a:xfrm>
              <a:off x="756570" y="7183315"/>
              <a:ext cx="6047430" cy="1325248"/>
              <a:chOff x="756570" y="7183315"/>
              <a:chExt cx="6047430" cy="1325248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63B8C1F-F594-54BF-6F0E-30186FBFCF20}"/>
                  </a:ext>
                </a:extLst>
              </p:cNvPr>
              <p:cNvSpPr/>
              <p:nvPr/>
            </p:nvSpPr>
            <p:spPr>
              <a:xfrm>
                <a:off x="756570" y="7183315"/>
                <a:ext cx="6043360" cy="1325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E9E6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AutoShape 23"/>
              <p:cNvSpPr/>
              <p:nvPr/>
            </p:nvSpPr>
            <p:spPr>
              <a:xfrm flipH="1">
                <a:off x="760640" y="7804946"/>
                <a:ext cx="6043360" cy="0"/>
              </a:xfrm>
              <a:prstGeom prst="line">
                <a:avLst/>
              </a:prstGeom>
              <a:ln w="9525" cap="flat">
                <a:solidFill>
                  <a:srgbClr val="BE9E6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1012007" y="7959733"/>
                <a:ext cx="5680891" cy="1436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72721" lvl="1" indent="-86360">
                  <a:lnSpc>
                    <a:spcPts val="1120"/>
                  </a:lnSpc>
                  <a:buFont typeface="Arial"/>
                  <a:buChar char="•"/>
                </a:pPr>
                <a:r>
                  <a:rPr lang="en-US" sz="800">
                    <a:solidFill>
                      <a:srgbClr val="2E2D2D"/>
                    </a:solidFill>
                    <a:latin typeface="Poppins"/>
                  </a:rPr>
                  <a:t>Review status of ongoing projects; address challenges and provide solutions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012007" y="8189132"/>
                <a:ext cx="5680891" cy="1436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72721" lvl="1" indent="-86360">
                  <a:lnSpc>
                    <a:spcPts val="1120"/>
                  </a:lnSpc>
                  <a:buFont typeface="Arial"/>
                  <a:buChar char="•"/>
                </a:pPr>
                <a:r>
                  <a:rPr lang="en-US" sz="800">
                    <a:solidFill>
                      <a:srgbClr val="2E2D2D"/>
                    </a:solidFill>
                    <a:latin typeface="Poppins"/>
                  </a:rPr>
                  <a:t>Highlight upcoming milestones and allocate resources accordingly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8E71AB7-DD9E-C445-1F25-537EA06FC0D1}"/>
                  </a:ext>
                </a:extLst>
              </p:cNvPr>
              <p:cNvGrpSpPr/>
              <p:nvPr/>
            </p:nvGrpSpPr>
            <p:grpSpPr>
              <a:xfrm>
                <a:off x="936231" y="7334344"/>
                <a:ext cx="5684038" cy="325258"/>
                <a:chOff x="944545" y="7308605"/>
                <a:chExt cx="5684038" cy="325258"/>
              </a:xfrm>
            </p:grpSpPr>
            <p:sp>
              <p:nvSpPr>
                <p:cNvPr id="36" name="TextBox 36"/>
                <p:cNvSpPr txBox="1"/>
                <p:nvPr/>
              </p:nvSpPr>
              <p:spPr>
                <a:xfrm>
                  <a:off x="944545" y="7353124"/>
                  <a:ext cx="4391137" cy="23622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lnSpc>
                      <a:spcPts val="1979"/>
                    </a:lnSpc>
                    <a:defRPr sz="1200">
                      <a:solidFill>
                        <a:srgbClr val="2E2D2D"/>
                      </a:solidFill>
                      <a:latin typeface="Poppins ExtraBold" panose="00000900000000000000" pitchFamily="2" charset="0"/>
                    </a:defRPr>
                  </a:lvl1pPr>
                </a:lstStyle>
                <a:p>
                  <a:r>
                    <a:rPr lang="en-US" dirty="0">
                      <a:latin typeface="Poppins Black" panose="00000A00000000000000" pitchFamily="2" charset="0"/>
                    </a:rPr>
                    <a:t>03. Project Progress Overview</a:t>
                  </a: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68B301A9-57E2-AACA-223E-4D136F38B498}"/>
                    </a:ext>
                  </a:extLst>
                </p:cNvPr>
                <p:cNvGrpSpPr/>
                <p:nvPr/>
              </p:nvGrpSpPr>
              <p:grpSpPr>
                <a:xfrm>
                  <a:off x="2237446" y="7308605"/>
                  <a:ext cx="4391137" cy="325258"/>
                  <a:chOff x="2237446" y="7308605"/>
                  <a:chExt cx="4391137" cy="325258"/>
                </a:xfrm>
              </p:grpSpPr>
              <p:sp>
                <p:nvSpPr>
                  <p:cNvPr id="37" name="TextBox 37"/>
                  <p:cNvSpPr txBox="1"/>
                  <p:nvPr/>
                </p:nvSpPr>
                <p:spPr>
                  <a:xfrm>
                    <a:off x="2237446" y="7308605"/>
                    <a:ext cx="4391137" cy="19050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r">
                      <a:lnSpc>
                        <a:spcPts val="1649"/>
                      </a:lnSpc>
                    </a:pPr>
                    <a:r>
                      <a:rPr lang="en-US" sz="999" dirty="0">
                        <a:solidFill>
                          <a:srgbClr val="2E2D2D"/>
                        </a:solidFill>
                        <a:latin typeface="Poppins Black" panose="00000A00000000000000" pitchFamily="2" charset="0"/>
                      </a:rPr>
                      <a:t>Alex Rodriguez</a:t>
                    </a:r>
                  </a:p>
                </p:txBody>
              </p:sp>
              <p:sp>
                <p:nvSpPr>
                  <p:cNvPr id="38" name="TextBox 38"/>
                  <p:cNvSpPr txBox="1"/>
                  <p:nvPr/>
                </p:nvSpPr>
                <p:spPr>
                  <a:xfrm>
                    <a:off x="5526733" y="7499339"/>
                    <a:ext cx="1101850" cy="13452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r">
                      <a:lnSpc>
                        <a:spcPts val="1120"/>
                      </a:lnSpc>
                    </a:pPr>
                    <a:r>
                      <a:rPr lang="en-US" sz="800" i="1" dirty="0">
                        <a:solidFill>
                          <a:srgbClr val="2E2D2D"/>
                        </a:solidFill>
                        <a:latin typeface="Poppins" panose="00000500000000000000" pitchFamily="2" charset="0"/>
                      </a:rPr>
                      <a:t>9:45 A.M - 10:00 A.M</a:t>
                    </a:r>
                  </a:p>
                </p:txBody>
              </p:sp>
            </p:grp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1F653F8-254C-30DF-A8D8-21C184A1EA69}"/>
                </a:ext>
              </a:extLst>
            </p:cNvPr>
            <p:cNvGrpSpPr/>
            <p:nvPr/>
          </p:nvGrpSpPr>
          <p:grpSpPr>
            <a:xfrm>
              <a:off x="756570" y="8682489"/>
              <a:ext cx="6047431" cy="1325248"/>
              <a:chOff x="756570" y="8682489"/>
              <a:chExt cx="6047431" cy="132524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30E4867-40A5-B287-5B19-66936D828B2A}"/>
                  </a:ext>
                </a:extLst>
              </p:cNvPr>
              <p:cNvSpPr/>
              <p:nvPr/>
            </p:nvSpPr>
            <p:spPr>
              <a:xfrm>
                <a:off x="756570" y="8682489"/>
                <a:ext cx="6043360" cy="1325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E9E6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utoShape 43"/>
              <p:cNvSpPr/>
              <p:nvPr/>
            </p:nvSpPr>
            <p:spPr>
              <a:xfrm flipH="1">
                <a:off x="760640" y="9301277"/>
                <a:ext cx="6043361" cy="0"/>
              </a:xfrm>
              <a:prstGeom prst="line">
                <a:avLst/>
              </a:prstGeom>
              <a:ln w="12700" cap="flat">
                <a:solidFill>
                  <a:srgbClr val="BE9E6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1012007" y="9463208"/>
                <a:ext cx="5680891" cy="1365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72721" lvl="1" indent="-86360">
                  <a:lnSpc>
                    <a:spcPts val="1120"/>
                  </a:lnSpc>
                  <a:buFont typeface="Arial"/>
                  <a:buChar char="•"/>
                </a:pPr>
                <a:r>
                  <a:rPr lang="en-US" sz="800">
                    <a:solidFill>
                      <a:srgbClr val="2E2D2D"/>
                    </a:solidFill>
                    <a:latin typeface="Poppins"/>
                  </a:rPr>
                  <a:t>Share opportunities for skill development through online courses or workshops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1012007" y="9692607"/>
                <a:ext cx="5680891" cy="136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72721" lvl="1" indent="-86360">
                  <a:lnSpc>
                    <a:spcPts val="1120"/>
                  </a:lnSpc>
                  <a:buFont typeface="Arial"/>
                  <a:buChar char="•"/>
                </a:pPr>
                <a:r>
                  <a:rPr lang="en-US" sz="800" dirty="0">
                    <a:solidFill>
                      <a:srgbClr val="2E2D2D"/>
                    </a:solidFill>
                    <a:latin typeface="Poppins"/>
                  </a:rPr>
                  <a:t>Discuss mentorship programs to foster professional growth within the team</a:t>
                </a: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9BD81372-B170-ABBA-41D2-7FA03F1C7812}"/>
                  </a:ext>
                </a:extLst>
              </p:cNvPr>
              <p:cNvGrpSpPr/>
              <p:nvPr/>
            </p:nvGrpSpPr>
            <p:grpSpPr>
              <a:xfrm>
                <a:off x="936231" y="8834896"/>
                <a:ext cx="5684038" cy="322502"/>
                <a:chOff x="944546" y="8816842"/>
                <a:chExt cx="5684038" cy="322502"/>
              </a:xfrm>
            </p:grpSpPr>
            <p:sp>
              <p:nvSpPr>
                <p:cNvPr id="46" name="TextBox 46"/>
                <p:cNvSpPr txBox="1"/>
                <p:nvPr/>
              </p:nvSpPr>
              <p:spPr>
                <a:xfrm>
                  <a:off x="944546" y="8860368"/>
                  <a:ext cx="4391138" cy="23544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lnSpc>
                      <a:spcPts val="1979"/>
                    </a:lnSpc>
                    <a:defRPr sz="1200">
                      <a:solidFill>
                        <a:srgbClr val="2E2D2D"/>
                      </a:solidFill>
                      <a:latin typeface="Poppins ExtraBold" panose="00000900000000000000" pitchFamily="2" charset="0"/>
                    </a:defRPr>
                  </a:lvl1pPr>
                </a:lstStyle>
                <a:p>
                  <a:r>
                    <a:rPr lang="en-US" dirty="0">
                      <a:latin typeface="Poppins Black" panose="00000A00000000000000" pitchFamily="2" charset="0"/>
                    </a:rPr>
                    <a:t>04. Continuous Learning Initiatives</a:t>
                  </a:r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6E52ACEE-24FB-2F4F-1AB5-4D5C6145CDC6}"/>
                    </a:ext>
                  </a:extLst>
                </p:cNvPr>
                <p:cNvGrpSpPr/>
                <p:nvPr/>
              </p:nvGrpSpPr>
              <p:grpSpPr>
                <a:xfrm>
                  <a:off x="2237446" y="8816842"/>
                  <a:ext cx="4391138" cy="322502"/>
                  <a:chOff x="2237446" y="8816842"/>
                  <a:chExt cx="4391138" cy="322502"/>
                </a:xfrm>
              </p:grpSpPr>
              <p:sp>
                <p:nvSpPr>
                  <p:cNvPr id="47" name="TextBox 47"/>
                  <p:cNvSpPr txBox="1"/>
                  <p:nvPr/>
                </p:nvSpPr>
                <p:spPr>
                  <a:xfrm>
                    <a:off x="2237446" y="8816842"/>
                    <a:ext cx="4391138" cy="18973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r">
                      <a:lnSpc>
                        <a:spcPts val="1649"/>
                      </a:lnSpc>
                    </a:pPr>
                    <a:r>
                      <a:rPr lang="en-US" sz="999" dirty="0">
                        <a:solidFill>
                          <a:srgbClr val="2E2D2D"/>
                        </a:solidFill>
                        <a:latin typeface="Poppins Black" panose="00000A00000000000000" pitchFamily="2" charset="0"/>
                      </a:rPr>
                      <a:t>Emily Chen</a:t>
                    </a:r>
                  </a:p>
                </p:txBody>
              </p:sp>
              <p:sp>
                <p:nvSpPr>
                  <p:cNvPr id="48" name="TextBox 48"/>
                  <p:cNvSpPr txBox="1"/>
                  <p:nvPr/>
                </p:nvSpPr>
                <p:spPr>
                  <a:xfrm>
                    <a:off x="5526734" y="9002814"/>
                    <a:ext cx="1101850" cy="13653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r">
                      <a:lnSpc>
                        <a:spcPts val="1120"/>
                      </a:lnSpc>
                    </a:pPr>
                    <a:r>
                      <a:rPr lang="en-US" sz="800" i="1" dirty="0">
                        <a:solidFill>
                          <a:srgbClr val="2E2D2D"/>
                        </a:solidFill>
                        <a:latin typeface="Poppins" panose="00000500000000000000" pitchFamily="2" charset="0"/>
                      </a:rPr>
                      <a:t>10:15 A.M - 10:30 A.M</a:t>
                    </a:r>
                  </a:p>
                </p:txBody>
              </p:sp>
            </p:grp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919EDAC-0147-ECC9-60B5-80E7A06946CA}"/>
                </a:ext>
              </a:extLst>
            </p:cNvPr>
            <p:cNvGrpSpPr/>
            <p:nvPr/>
          </p:nvGrpSpPr>
          <p:grpSpPr>
            <a:xfrm>
              <a:off x="756570" y="5684142"/>
              <a:ext cx="6047430" cy="1325248"/>
              <a:chOff x="756570" y="5684142"/>
              <a:chExt cx="6047430" cy="132524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0EFB548-932D-8D8B-A4DD-20CACEC118EE}"/>
                  </a:ext>
                </a:extLst>
              </p:cNvPr>
              <p:cNvSpPr/>
              <p:nvPr/>
            </p:nvSpPr>
            <p:spPr>
              <a:xfrm>
                <a:off x="756570" y="5684142"/>
                <a:ext cx="6043360" cy="1325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E9E6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H="1">
                <a:off x="760640" y="6308616"/>
                <a:ext cx="6043360" cy="0"/>
              </a:xfrm>
              <a:prstGeom prst="line">
                <a:avLst/>
              </a:prstGeom>
              <a:ln w="9525" cap="flat">
                <a:solidFill>
                  <a:srgbClr val="BE9E6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012007" y="6463403"/>
                <a:ext cx="5680891" cy="1436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72721" lvl="1" indent="-86360">
                  <a:lnSpc>
                    <a:spcPts val="1120"/>
                  </a:lnSpc>
                  <a:buFont typeface="Arial"/>
                  <a:buChar char="•"/>
                </a:pPr>
                <a:r>
                  <a:rPr lang="en-US" sz="800" dirty="0">
                    <a:solidFill>
                      <a:srgbClr val="2E2D2D"/>
                    </a:solidFill>
                    <a:latin typeface="Poppins"/>
                  </a:rPr>
                  <a:t>Discuss recent successful collaborations; identify key contributing factors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012007" y="6692802"/>
                <a:ext cx="5680891" cy="1436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72721" lvl="1" indent="-86360">
                  <a:lnSpc>
                    <a:spcPts val="1120"/>
                  </a:lnSpc>
                  <a:buFont typeface="Arial"/>
                  <a:buChar char="•"/>
                </a:pPr>
                <a:r>
                  <a:rPr lang="en-US" sz="800" dirty="0">
                    <a:solidFill>
                      <a:srgbClr val="2E2D2D"/>
                    </a:solidFill>
                    <a:latin typeface="Poppins"/>
                  </a:rPr>
                  <a:t>Propose new communication channels for efficient cross-team information sharing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743F4E9-418D-F814-F124-8C89D7D96F43}"/>
                  </a:ext>
                </a:extLst>
              </p:cNvPr>
              <p:cNvGrpSpPr/>
              <p:nvPr/>
            </p:nvGrpSpPr>
            <p:grpSpPr>
              <a:xfrm>
                <a:off x="936231" y="5835170"/>
                <a:ext cx="5684038" cy="325259"/>
                <a:chOff x="944545" y="5812274"/>
                <a:chExt cx="5684038" cy="325259"/>
              </a:xfrm>
            </p:grpSpPr>
            <p:sp>
              <p:nvSpPr>
                <p:cNvPr id="31" name="TextBox 31"/>
                <p:cNvSpPr txBox="1"/>
                <p:nvPr/>
              </p:nvSpPr>
              <p:spPr>
                <a:xfrm>
                  <a:off x="944545" y="5856794"/>
                  <a:ext cx="4391137" cy="23622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979"/>
                    </a:lnSpc>
                  </a:pPr>
                  <a:r>
                    <a:rPr lang="en-US" sz="1200" dirty="0">
                      <a:solidFill>
                        <a:srgbClr val="2E2D2D"/>
                      </a:solidFill>
                      <a:latin typeface="Poppins Black" panose="00000A00000000000000" pitchFamily="2" charset="0"/>
                    </a:rPr>
                    <a:t> 02. Enhancing Team Dynamics</a:t>
                  </a: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E148DBC-1FC2-A2CD-FF85-4703C176DFD6}"/>
                    </a:ext>
                  </a:extLst>
                </p:cNvPr>
                <p:cNvGrpSpPr/>
                <p:nvPr/>
              </p:nvGrpSpPr>
              <p:grpSpPr>
                <a:xfrm>
                  <a:off x="2237446" y="5812274"/>
                  <a:ext cx="4391137" cy="325259"/>
                  <a:chOff x="2237446" y="5812274"/>
                  <a:chExt cx="4391137" cy="325259"/>
                </a:xfrm>
              </p:grpSpPr>
              <p:sp>
                <p:nvSpPr>
                  <p:cNvPr id="32" name="TextBox 32"/>
                  <p:cNvSpPr txBox="1"/>
                  <p:nvPr/>
                </p:nvSpPr>
                <p:spPr>
                  <a:xfrm>
                    <a:off x="2237446" y="5812274"/>
                    <a:ext cx="4391137" cy="19050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r">
                      <a:lnSpc>
                        <a:spcPts val="1649"/>
                      </a:lnSpc>
                    </a:pPr>
                    <a:r>
                      <a:rPr lang="en-US" sz="999" dirty="0">
                        <a:solidFill>
                          <a:srgbClr val="2E2D2D"/>
                        </a:solidFill>
                        <a:latin typeface="Poppins Black" panose="00000A00000000000000" pitchFamily="2" charset="0"/>
                      </a:rPr>
                      <a:t>Sarah Johnson</a:t>
                    </a:r>
                  </a:p>
                </p:txBody>
              </p:sp>
              <p:sp>
                <p:nvSpPr>
                  <p:cNvPr id="33" name="TextBox 33"/>
                  <p:cNvSpPr txBox="1"/>
                  <p:nvPr/>
                </p:nvSpPr>
                <p:spPr>
                  <a:xfrm>
                    <a:off x="5526733" y="6003009"/>
                    <a:ext cx="1101850" cy="13452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r">
                      <a:lnSpc>
                        <a:spcPts val="1120"/>
                      </a:lnSpc>
                    </a:pPr>
                    <a:r>
                      <a:rPr lang="en-US" sz="800" i="1" dirty="0">
                        <a:solidFill>
                          <a:srgbClr val="2E2D2D"/>
                        </a:solidFill>
                        <a:latin typeface="Poppins" panose="00000500000000000000" pitchFamily="2" charset="0"/>
                      </a:rPr>
                      <a:t>9:15 A.M - 9:30 A.M</a:t>
                    </a:r>
                  </a:p>
                </p:txBody>
              </p:sp>
            </p:grp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35D9E66-055D-4411-82F0-4F57F842F5E1}"/>
                </a:ext>
              </a:extLst>
            </p:cNvPr>
            <p:cNvGrpSpPr/>
            <p:nvPr/>
          </p:nvGrpSpPr>
          <p:grpSpPr>
            <a:xfrm>
              <a:off x="756570" y="4184969"/>
              <a:ext cx="6047430" cy="1325248"/>
              <a:chOff x="756570" y="4184969"/>
              <a:chExt cx="6047430" cy="132524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FE74A48-0536-D1F8-7451-DDD0B25FEF11}"/>
                  </a:ext>
                </a:extLst>
              </p:cNvPr>
              <p:cNvSpPr/>
              <p:nvPr/>
            </p:nvSpPr>
            <p:spPr>
              <a:xfrm>
                <a:off x="756570" y="4184969"/>
                <a:ext cx="6043360" cy="1325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BE9E6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utoShape 15"/>
              <p:cNvSpPr/>
              <p:nvPr/>
            </p:nvSpPr>
            <p:spPr>
              <a:xfrm flipH="1">
                <a:off x="760640" y="4812285"/>
                <a:ext cx="6043360" cy="0"/>
              </a:xfrm>
              <a:prstGeom prst="line">
                <a:avLst/>
              </a:prstGeom>
              <a:ln w="9525" cap="flat">
                <a:solidFill>
                  <a:srgbClr val="BE9E6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012007" y="4967072"/>
                <a:ext cx="5680891" cy="1436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72721" lvl="1" indent="-86360">
                  <a:lnSpc>
                    <a:spcPts val="1120"/>
                  </a:lnSpc>
                  <a:buFont typeface="Arial"/>
                  <a:buChar char="•"/>
                </a:pPr>
                <a:r>
                  <a:rPr lang="en-US" sz="800" dirty="0">
                    <a:solidFill>
                      <a:srgbClr val="2E2D2D"/>
                    </a:solidFill>
                    <a:latin typeface="Poppins"/>
                  </a:rPr>
                  <a:t>Evaluate progress toward quarterly goals; adjust strategies as necessary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012007" y="5196471"/>
                <a:ext cx="5680891" cy="1436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72721" lvl="1" indent="-86360">
                  <a:lnSpc>
                    <a:spcPts val="1120"/>
                  </a:lnSpc>
                  <a:buFont typeface="Arial"/>
                  <a:buChar char="•"/>
                </a:pPr>
                <a:r>
                  <a:rPr lang="en-US" sz="800" dirty="0">
                    <a:solidFill>
                      <a:srgbClr val="2E2D2D"/>
                    </a:solidFill>
                    <a:latin typeface="Poppins"/>
                  </a:rPr>
                  <a:t>Introduce new initiative for improved client engagement and satisfaction</a:t>
                </a: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8F72DA08-B7FB-002E-37A4-094333450778}"/>
                  </a:ext>
                </a:extLst>
              </p:cNvPr>
              <p:cNvGrpSpPr/>
              <p:nvPr/>
            </p:nvGrpSpPr>
            <p:grpSpPr>
              <a:xfrm>
                <a:off x="936231" y="4335998"/>
                <a:ext cx="5684038" cy="325258"/>
                <a:chOff x="944545" y="4315944"/>
                <a:chExt cx="5684038" cy="325258"/>
              </a:xfrm>
            </p:grpSpPr>
            <p:sp>
              <p:nvSpPr>
                <p:cNvPr id="26" name="TextBox 26"/>
                <p:cNvSpPr txBox="1"/>
                <p:nvPr/>
              </p:nvSpPr>
              <p:spPr>
                <a:xfrm>
                  <a:off x="944545" y="4360463"/>
                  <a:ext cx="4391137" cy="23622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979"/>
                    </a:lnSpc>
                  </a:pPr>
                  <a:r>
                    <a:rPr lang="en-US" sz="1200" dirty="0">
                      <a:solidFill>
                        <a:srgbClr val="2E2D2D"/>
                      </a:solidFill>
                      <a:latin typeface="Poppins Black" panose="00000A00000000000000" pitchFamily="2" charset="0"/>
                    </a:rPr>
                    <a:t>01. Strategic Objectives Review</a:t>
                  </a: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79349AFB-6F05-69BD-DF29-6D4F298612FD}"/>
                    </a:ext>
                  </a:extLst>
                </p:cNvPr>
                <p:cNvGrpSpPr/>
                <p:nvPr/>
              </p:nvGrpSpPr>
              <p:grpSpPr>
                <a:xfrm>
                  <a:off x="2237446" y="4315944"/>
                  <a:ext cx="4391137" cy="325258"/>
                  <a:chOff x="2237446" y="4315944"/>
                  <a:chExt cx="4391137" cy="325258"/>
                </a:xfrm>
              </p:grpSpPr>
              <p:sp>
                <p:nvSpPr>
                  <p:cNvPr id="27" name="TextBox 27"/>
                  <p:cNvSpPr txBox="1"/>
                  <p:nvPr/>
                </p:nvSpPr>
                <p:spPr>
                  <a:xfrm>
                    <a:off x="2237446" y="4315944"/>
                    <a:ext cx="4391137" cy="19044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r">
                      <a:lnSpc>
                        <a:spcPts val="1649"/>
                      </a:lnSpc>
                    </a:pPr>
                    <a:r>
                      <a:rPr lang="en-US" sz="999" dirty="0">
                        <a:solidFill>
                          <a:srgbClr val="2E2D2D"/>
                        </a:solidFill>
                        <a:latin typeface="Poppins Black" panose="00000A00000000000000" pitchFamily="2" charset="0"/>
                      </a:rPr>
                      <a:t>Anna Smith</a:t>
                    </a:r>
                  </a:p>
                </p:txBody>
              </p:sp>
              <p:sp>
                <p:nvSpPr>
                  <p:cNvPr id="28" name="TextBox 28"/>
                  <p:cNvSpPr txBox="1"/>
                  <p:nvPr/>
                </p:nvSpPr>
                <p:spPr>
                  <a:xfrm>
                    <a:off x="5526733" y="4506678"/>
                    <a:ext cx="1101850" cy="13452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r">
                      <a:lnSpc>
                        <a:spcPts val="1120"/>
                      </a:lnSpc>
                    </a:pPr>
                    <a:r>
                      <a:rPr lang="en-US" sz="800" i="1" dirty="0">
                        <a:solidFill>
                          <a:srgbClr val="2E2D2D"/>
                        </a:solidFill>
                        <a:latin typeface="Poppins" panose="00000500000000000000" pitchFamily="2" charset="0"/>
                      </a:rPr>
                      <a:t>8:45 A.M - 9:10 A.M</a:t>
                    </a:r>
                  </a:p>
                </p:txBody>
              </p:sp>
            </p:grp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F5E3294-D406-ED47-2A86-43D7D38D36F2}"/>
                </a:ext>
              </a:extLst>
            </p:cNvPr>
            <p:cNvGrpSpPr/>
            <p:nvPr/>
          </p:nvGrpSpPr>
          <p:grpSpPr>
            <a:xfrm>
              <a:off x="754250" y="2024291"/>
              <a:ext cx="6048000" cy="1836828"/>
              <a:chOff x="754250" y="2024291"/>
              <a:chExt cx="6048000" cy="1836828"/>
            </a:xfrm>
          </p:grpSpPr>
          <p:sp>
            <p:nvSpPr>
              <p:cNvPr id="49" name="TextBox 49"/>
              <p:cNvSpPr txBox="1"/>
              <p:nvPr/>
            </p:nvSpPr>
            <p:spPr>
              <a:xfrm>
                <a:off x="756000" y="2253134"/>
                <a:ext cx="2234921" cy="1467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2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Time: </a:t>
                </a:r>
                <a:r>
                  <a:rPr lang="en-US" sz="900" dirty="0">
                    <a:solidFill>
                      <a:srgbClr val="000000"/>
                    </a:solidFill>
                    <a:latin typeface="Poppins"/>
                  </a:rPr>
                  <a:t>9:00 A.M Tuesday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4063519" y="2253134"/>
                <a:ext cx="2331739" cy="1467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2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Meeting Called by: </a:t>
                </a:r>
                <a:r>
                  <a:rPr lang="en-US" sz="900" dirty="0">
                    <a:solidFill>
                      <a:srgbClr val="000000"/>
                    </a:solidFill>
                    <a:latin typeface="Poppins"/>
                  </a:rPr>
                  <a:t>Anna Smith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56000" y="2971385"/>
                <a:ext cx="2743012" cy="1467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2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Location:</a:t>
                </a:r>
                <a:r>
                  <a:rPr lang="en-US" sz="900" b="1" dirty="0">
                    <a:solidFill>
                      <a:srgbClr val="000000"/>
                    </a:solidFill>
                    <a:latin typeface="Poppins"/>
                  </a:rPr>
                  <a:t> </a:t>
                </a:r>
                <a:r>
                  <a:rPr lang="en-US" sz="900" dirty="0">
                    <a:solidFill>
                      <a:srgbClr val="000000"/>
                    </a:solidFill>
                    <a:latin typeface="Poppins"/>
                  </a:rPr>
                  <a:t>Pseudo Summit Space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4063519" y="2971385"/>
                <a:ext cx="2331739" cy="1467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2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Meeting purpose: </a:t>
                </a:r>
                <a:r>
                  <a:rPr lang="en-US" sz="900" dirty="0">
                    <a:solidFill>
                      <a:srgbClr val="000000"/>
                    </a:solidFill>
                    <a:latin typeface="Poppins"/>
                  </a:rPr>
                  <a:t>Strategy Review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756000" y="2612260"/>
                <a:ext cx="1444913" cy="1467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2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Date:</a:t>
                </a:r>
                <a:r>
                  <a:rPr lang="en-US" sz="900" b="1" dirty="0">
                    <a:solidFill>
                      <a:srgbClr val="000000"/>
                    </a:solidFill>
                    <a:latin typeface="Poppins"/>
                  </a:rPr>
                  <a:t> </a:t>
                </a:r>
                <a:r>
                  <a:rPr lang="en-US" sz="900" dirty="0">
                    <a:solidFill>
                      <a:srgbClr val="000000"/>
                    </a:solidFill>
                    <a:latin typeface="Poppins"/>
                  </a:rPr>
                  <a:t>March 12, 2024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4063519" y="2612260"/>
                <a:ext cx="2168058" cy="1467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2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Note taker: </a:t>
                </a:r>
                <a:r>
                  <a:rPr lang="en-US" sz="900" dirty="0">
                    <a:solidFill>
                      <a:srgbClr val="000000"/>
                    </a:solidFill>
                    <a:latin typeface="Poppins"/>
                  </a:rPr>
                  <a:t>Justin Timber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56000" y="3330511"/>
                <a:ext cx="2743013" cy="3005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2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Please Bring: </a:t>
                </a:r>
                <a:r>
                  <a:rPr lang="en-US" sz="900" dirty="0">
                    <a:solidFill>
                      <a:srgbClr val="000000"/>
                    </a:solidFill>
                    <a:latin typeface="Poppins"/>
                  </a:rPr>
                  <a:t>A notepad, laptop, or tablet for effective note-taking during our meeting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4063519" y="3330511"/>
                <a:ext cx="2622677" cy="30059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20"/>
                  </a:lnSpc>
                  <a:spcBef>
                    <a:spcPct val="0"/>
                  </a:spcBef>
                </a:pPr>
                <a:r>
                  <a:rPr lang="en-US" sz="900" b="1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Attendees: </a:t>
                </a:r>
                <a:r>
                  <a:rPr lang="en-US" sz="900" dirty="0">
                    <a:solidFill>
                      <a:srgbClr val="000000"/>
                    </a:solidFill>
                    <a:latin typeface="Poppins"/>
                  </a:rPr>
                  <a:t>Sarah Johnson, Alex Rodriguez, Emily Chen</a:t>
                </a:r>
              </a:p>
            </p:txBody>
          </p:sp>
          <p:sp>
            <p:nvSpPr>
              <p:cNvPr id="5" name="AutoShape 5"/>
              <p:cNvSpPr/>
              <p:nvPr/>
            </p:nvSpPr>
            <p:spPr>
              <a:xfrm>
                <a:off x="754250" y="2024291"/>
                <a:ext cx="6048000" cy="0"/>
              </a:xfrm>
              <a:prstGeom prst="line">
                <a:avLst/>
              </a:prstGeom>
              <a:ln w="9525" cap="flat">
                <a:solidFill>
                  <a:srgbClr val="BE9E6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AutoShape 6"/>
              <p:cNvSpPr/>
              <p:nvPr/>
            </p:nvSpPr>
            <p:spPr>
              <a:xfrm>
                <a:off x="754250" y="3861119"/>
                <a:ext cx="6048000" cy="0"/>
              </a:xfrm>
              <a:prstGeom prst="line">
                <a:avLst/>
              </a:prstGeom>
              <a:ln w="9525" cap="flat">
                <a:solidFill>
                  <a:srgbClr val="BE9E6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3778250" y="2029054"/>
                <a:ext cx="0" cy="1826658"/>
              </a:xfrm>
              <a:prstGeom prst="line">
                <a:avLst/>
              </a:prstGeom>
              <a:ln w="9525" cap="flat">
                <a:solidFill>
                  <a:srgbClr val="BE9E6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09CF8B-5DDE-E9B8-8A67-18C23424B899}"/>
                </a:ext>
              </a:extLst>
            </p:cNvPr>
            <p:cNvGrpSpPr/>
            <p:nvPr/>
          </p:nvGrpSpPr>
          <p:grpSpPr>
            <a:xfrm>
              <a:off x="756000" y="516521"/>
              <a:ext cx="6048000" cy="1192372"/>
              <a:chOff x="756000" y="516521"/>
              <a:chExt cx="6048000" cy="119237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041453" y="666527"/>
                <a:ext cx="762547" cy="674772"/>
              </a:xfrm>
              <a:custGeom>
                <a:avLst/>
                <a:gdLst/>
                <a:ahLst/>
                <a:cxnLst/>
                <a:rect l="l" t="t" r="r" b="b"/>
                <a:pathLst>
                  <a:path w="1016729" h="899696">
                    <a:moveTo>
                      <a:pt x="0" y="0"/>
                    </a:moveTo>
                    <a:lnTo>
                      <a:pt x="1016729" y="0"/>
                    </a:lnTo>
                    <a:lnTo>
                      <a:pt x="1016729" y="899695"/>
                    </a:lnTo>
                    <a:lnTo>
                      <a:pt x="0" y="8996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56000" y="516521"/>
                <a:ext cx="3392073" cy="11923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759"/>
                  </a:lnSpc>
                  <a:spcBef>
                    <a:spcPct val="0"/>
                  </a:spcBef>
                </a:pPr>
                <a:r>
                  <a:rPr lang="en-US" sz="3399" b="1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STAFF MEETING AGENDA 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4465758" y="1459485"/>
                <a:ext cx="2338242" cy="1674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spc="800" dirty="0">
                    <a:solidFill>
                      <a:srgbClr val="000000"/>
                    </a:solidFill>
                    <a:latin typeface="Poppins"/>
                  </a:rPr>
                  <a:t>COMPANY NAME</a:t>
                </a:r>
              </a:p>
            </p:txBody>
          </p:sp>
        </p:grpSp>
        <p:sp>
          <p:nvSpPr>
            <p:cNvPr id="57" name="TemplateLAB"/>
            <p:cNvSpPr/>
            <p:nvPr/>
          </p:nvSpPr>
          <p:spPr>
            <a:xfrm rot="5400000">
              <a:off x="6679453" y="9642837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205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</vt:lpstr>
      <vt:lpstr>Calibri</vt:lpstr>
      <vt:lpstr>Poppins Black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</dc:title>
  <dc:creator>Hoang Anh</dc:creator>
  <cp:lastModifiedBy>Hoang Anh</cp:lastModifiedBy>
  <cp:revision>4</cp:revision>
  <dcterms:created xsi:type="dcterms:W3CDTF">2006-08-16T00:00:00Z</dcterms:created>
  <dcterms:modified xsi:type="dcterms:W3CDTF">2023-11-16T10:02:48Z</dcterms:modified>
  <dc:identifier>DAF0TzegUSY</dc:identifier>
</cp:coreProperties>
</file>