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lus Jakarta Sans" pitchFamily="2" charset="0"/>
      <p:regular r:id="rId8"/>
      <p:bold r:id="rId9"/>
      <p:italic r:id="rId10"/>
      <p:boldItalic r:id="rId11"/>
    </p:embeddedFont>
    <p:embeddedFont>
      <p:font typeface="Plus Jakarta Sans ExtraBold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D43"/>
    <a:srgbClr val="C3C7C3"/>
    <a:srgbClr val="D9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 varScale="1">
        <p:scale>
          <a:sx n="68" d="100"/>
          <a:sy n="68" d="100"/>
        </p:scale>
        <p:origin x="28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7">
            <a:extLst>
              <a:ext uri="{FF2B5EF4-FFF2-40B4-BE49-F238E27FC236}">
                <a16:creationId xmlns:a16="http://schemas.microsoft.com/office/drawing/2014/main" id="{DEAF3B15-09EB-F2B2-C8BD-85C0B9ADA418}"/>
              </a:ext>
            </a:extLst>
          </p:cNvPr>
          <p:cNvGrpSpPr/>
          <p:nvPr/>
        </p:nvGrpSpPr>
        <p:grpSpPr>
          <a:xfrm>
            <a:off x="0" y="784125"/>
            <a:ext cx="7560000" cy="9952580"/>
            <a:chOff x="0" y="784125"/>
            <a:chExt cx="7560000" cy="9952580"/>
          </a:xfrm>
        </p:grpSpPr>
        <p:sp>
          <p:nvSpPr>
            <p:cNvPr id="48" name="Freeform 48"/>
            <p:cNvSpPr/>
            <p:nvPr/>
          </p:nvSpPr>
          <p:spPr>
            <a:xfrm>
              <a:off x="0" y="10368345"/>
              <a:ext cx="7560000" cy="368360"/>
            </a:xfrm>
            <a:custGeom>
              <a:avLst/>
              <a:gdLst/>
              <a:ahLst/>
              <a:cxnLst/>
              <a:rect l="l" t="t" r="r" b="b"/>
              <a:pathLst>
                <a:path w="2709333" h="132012">
                  <a:moveTo>
                    <a:pt x="0" y="0"/>
                  </a:moveTo>
                  <a:lnTo>
                    <a:pt x="2709333" y="0"/>
                  </a:lnTo>
                  <a:lnTo>
                    <a:pt x="2709333" y="132012"/>
                  </a:lnTo>
                  <a:lnTo>
                    <a:pt x="0" y="132012"/>
                  </a:lnTo>
                  <a:close/>
                </a:path>
              </a:pathLst>
            </a:custGeom>
            <a:solidFill>
              <a:srgbClr val="005F94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5DF5F84-8363-3396-B676-0BB83E43007A}"/>
                </a:ext>
              </a:extLst>
            </p:cNvPr>
            <p:cNvGrpSpPr/>
            <p:nvPr/>
          </p:nvGrpSpPr>
          <p:grpSpPr>
            <a:xfrm>
              <a:off x="749298" y="4135585"/>
              <a:ext cx="6054821" cy="5729558"/>
              <a:chOff x="749298" y="4135585"/>
              <a:chExt cx="6054821" cy="572955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749417" y="4135585"/>
                <a:ext cx="6052423" cy="418937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50138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50138"/>
                    </a:lnTo>
                    <a:lnTo>
                      <a:pt x="0" y="150138"/>
                    </a:lnTo>
                    <a:close/>
                  </a:path>
                </a:pathLst>
              </a:custGeom>
              <a:solidFill>
                <a:srgbClr val="005F94"/>
              </a:solidFill>
              <a:ln w="9525" cap="sq">
                <a:solidFill>
                  <a:srgbClr val="005F9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749298" y="4559284"/>
                <a:ext cx="6054821" cy="5299832"/>
              </a:xfrm>
              <a:custGeom>
                <a:avLst/>
                <a:gdLst/>
                <a:ahLst/>
                <a:cxnLst/>
                <a:rect l="l" t="t" r="r" b="b"/>
                <a:pathLst>
                  <a:path w="2166754" h="1899340">
                    <a:moveTo>
                      <a:pt x="0" y="0"/>
                    </a:moveTo>
                    <a:lnTo>
                      <a:pt x="2166754" y="0"/>
                    </a:lnTo>
                    <a:lnTo>
                      <a:pt x="2166754" y="1899340"/>
                    </a:lnTo>
                    <a:lnTo>
                      <a:pt x="0" y="18993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3119322" y="4270778"/>
                <a:ext cx="579768" cy="1485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TOPICS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947809" y="4270354"/>
                <a:ext cx="728056" cy="14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PRESENTERS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2220004" y="4270354"/>
                <a:ext cx="444033" cy="14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TIME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C8C2019-1DBE-49EF-0184-AFBFF4B312BD}"/>
                  </a:ext>
                </a:extLst>
              </p:cNvPr>
              <p:cNvGrpSpPr/>
              <p:nvPr/>
            </p:nvGrpSpPr>
            <p:grpSpPr>
              <a:xfrm>
                <a:off x="923424" y="4729821"/>
                <a:ext cx="5512288" cy="719369"/>
                <a:chOff x="923424" y="4700994"/>
                <a:chExt cx="5512288" cy="719369"/>
              </a:xfrm>
            </p:grpSpPr>
            <p:sp>
              <p:nvSpPr>
                <p:cNvPr id="70" name="TextBox 70"/>
                <p:cNvSpPr txBox="1"/>
                <p:nvPr/>
              </p:nvSpPr>
              <p:spPr>
                <a:xfrm>
                  <a:off x="3142182" y="4700994"/>
                  <a:ext cx="2975117" cy="1485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01. PROJECT OVERVIEW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3119322" y="4903195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>
                    <a:lnSpc>
                      <a:spcPts val="979"/>
                    </a:lnSpc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High-level Goals: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Discuss the overarching objectives, emphasizing the project's core purpose and the expected outcomes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3119322" y="5177027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79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Scope Definition: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Define the project boundaries, specifying what's included and excluded, setting clear expectations for the team</a:t>
                  </a:r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923424" y="4700994"/>
                  <a:ext cx="776825" cy="3161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Caspian Everly 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2026333" y="4700994"/>
                  <a:ext cx="742521" cy="1437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u="none" strike="noStrike" dirty="0">
                      <a:solidFill>
                        <a:srgbClr val="000000"/>
                      </a:solidFill>
                      <a:latin typeface="Plus Jakarta Sans"/>
                    </a:rPr>
                    <a:t>15:00 - 15:15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0F8ED45-E6AD-D7CB-12F9-82AAD592137F}"/>
                  </a:ext>
                </a:extLst>
              </p:cNvPr>
              <p:cNvGrpSpPr/>
              <p:nvPr/>
            </p:nvGrpSpPr>
            <p:grpSpPr>
              <a:xfrm>
                <a:off x="947809" y="5790264"/>
                <a:ext cx="5679239" cy="719369"/>
                <a:chOff x="947809" y="5739343"/>
                <a:chExt cx="5679239" cy="719369"/>
              </a:xfrm>
            </p:grpSpPr>
            <p:sp>
              <p:nvSpPr>
                <p:cNvPr id="73" name="TextBox 73"/>
                <p:cNvSpPr txBox="1"/>
                <p:nvPr/>
              </p:nvSpPr>
              <p:spPr>
                <a:xfrm>
                  <a:off x="3142182" y="5739343"/>
                  <a:ext cx="2975117" cy="1391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25"/>
                    </a:lnSpc>
                    <a:spcBef>
                      <a:spcPct val="0"/>
                    </a:spcBef>
                  </a:pPr>
                  <a:r>
                    <a:rPr lang="en-US" sz="900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02. TEAM ROLES AND RESPONSIBILITIES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3119322" y="5941544"/>
                  <a:ext cx="3452262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>
                    <a:lnSpc>
                      <a:spcPts val="979"/>
                    </a:lnSpc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Team Structure: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Outline the organizational hierarchy and team members' roles, ensuring everyone understands their responsibilities and contributions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3119321" y="6215376"/>
                  <a:ext cx="3507727" cy="24333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79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Communication Channels: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Set up clear communication rules for efficient information flow among the team and stakeholders to encourage collaboration</a:t>
                  </a:r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947809" y="5739343"/>
                  <a:ext cx="728056" cy="3161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Luna Sky, </a:t>
                  </a:r>
                </a:p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Blake Stone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2026333" y="5739343"/>
                  <a:ext cx="742521" cy="148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u="none" strike="noStrike" dirty="0">
                      <a:solidFill>
                        <a:srgbClr val="000000"/>
                      </a:solidFill>
                      <a:latin typeface="Plus Jakarta Sans"/>
                    </a:rPr>
                    <a:t>15:20 - 15:50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3AB7E84-01F3-6C6C-2F70-66071AE20DBD}"/>
                  </a:ext>
                </a:extLst>
              </p:cNvPr>
              <p:cNvGrpSpPr/>
              <p:nvPr/>
            </p:nvGrpSpPr>
            <p:grpSpPr>
              <a:xfrm>
                <a:off x="947809" y="6850707"/>
                <a:ext cx="5487903" cy="719370"/>
                <a:chOff x="947809" y="6905935"/>
                <a:chExt cx="5487903" cy="719370"/>
              </a:xfrm>
            </p:grpSpPr>
            <p:sp>
              <p:nvSpPr>
                <p:cNvPr id="76" name="TextBox 76"/>
                <p:cNvSpPr txBox="1"/>
                <p:nvPr/>
              </p:nvSpPr>
              <p:spPr>
                <a:xfrm>
                  <a:off x="3142182" y="6905935"/>
                  <a:ext cx="2975117" cy="1391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25"/>
                    </a:lnSpc>
                    <a:spcBef>
                      <a:spcPct val="0"/>
                    </a:spcBef>
                  </a:pPr>
                  <a:r>
                    <a:rPr lang="en-US" sz="900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03. PROJECT TIMELINE AND MILESTONES</a:t>
                  </a:r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3119322" y="7108136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>
                    <a:lnSpc>
                      <a:spcPts val="979"/>
                    </a:lnSpc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Timeline Overview: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Present the project schedule, highlighting key milestones and deadlines to guide the team's efforts</a:t>
                  </a:r>
                </a:p>
              </p:txBody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3119322" y="7381969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79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Critical Path Analysis: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Identify critical tasks and dependencies, allowing the team to prioritize activities that impact project timelines</a:t>
                  </a:r>
                </a:p>
              </p:txBody>
            </p:sp>
            <p:sp>
              <p:nvSpPr>
                <p:cNvPr id="89" name="TextBox 89"/>
                <p:cNvSpPr txBox="1"/>
                <p:nvPr/>
              </p:nvSpPr>
              <p:spPr>
                <a:xfrm>
                  <a:off x="947809" y="6905935"/>
                  <a:ext cx="728056" cy="3161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Ivy Grace, </a:t>
                  </a:r>
                </a:p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Max Frost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2026333" y="6905935"/>
                  <a:ext cx="742521" cy="148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u="none" strike="noStrike" dirty="0">
                      <a:solidFill>
                        <a:srgbClr val="000000"/>
                      </a:solidFill>
                      <a:latin typeface="Plus Jakarta Sans"/>
                    </a:rPr>
                    <a:t>16:00 - 16:30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D329285-EEAA-8F18-5140-E0AF1EA8F5D6}"/>
                  </a:ext>
                </a:extLst>
              </p:cNvPr>
              <p:cNvGrpSpPr/>
              <p:nvPr/>
            </p:nvGrpSpPr>
            <p:grpSpPr>
              <a:xfrm>
                <a:off x="947809" y="7911151"/>
                <a:ext cx="5487903" cy="719370"/>
                <a:chOff x="947809" y="7944287"/>
                <a:chExt cx="5487903" cy="719370"/>
              </a:xfrm>
            </p:grpSpPr>
            <p:sp>
              <p:nvSpPr>
                <p:cNvPr id="79" name="TextBox 79"/>
                <p:cNvSpPr txBox="1"/>
                <p:nvPr/>
              </p:nvSpPr>
              <p:spPr>
                <a:xfrm>
                  <a:off x="3142182" y="7944287"/>
                  <a:ext cx="2975117" cy="1391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25"/>
                    </a:lnSpc>
                    <a:spcBef>
                      <a:spcPct val="0"/>
                    </a:spcBef>
                  </a:pPr>
                  <a:r>
                    <a:rPr lang="en-US" sz="900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04. RISK MANAGEMENT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3119322" y="8146488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>
                    <a:lnSpc>
                      <a:spcPts val="979"/>
                    </a:lnSpc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Risk Identification: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Brainstorm potential project risks, considering internal and external factors that may impact the project's success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3119322" y="8420321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79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Mitigation Strategies: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Develop proactive strategies to address identified risks, fostering a culture of preparedness and adaptability within the team</a:t>
                  </a:r>
                </a:p>
              </p:txBody>
            </p:sp>
            <p:sp>
              <p:nvSpPr>
                <p:cNvPr id="90" name="TextBox 90"/>
                <p:cNvSpPr txBox="1"/>
                <p:nvPr/>
              </p:nvSpPr>
              <p:spPr>
                <a:xfrm>
                  <a:off x="947809" y="7944287"/>
                  <a:ext cx="728056" cy="3161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Jade Ember, </a:t>
                  </a:r>
                </a:p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Leo Storm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2026333" y="7944287"/>
                  <a:ext cx="742521" cy="148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u="none" strike="noStrike" dirty="0">
                      <a:solidFill>
                        <a:srgbClr val="000000"/>
                      </a:solidFill>
                      <a:latin typeface="Plus Jakarta Sans"/>
                    </a:rPr>
                    <a:t>16:45 - 17:15</a:t>
                  </a: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E305355-76CC-08D7-55BE-F1267B5885E4}"/>
                  </a:ext>
                </a:extLst>
              </p:cNvPr>
              <p:cNvGrpSpPr/>
              <p:nvPr/>
            </p:nvGrpSpPr>
            <p:grpSpPr>
              <a:xfrm>
                <a:off x="947809" y="8971595"/>
                <a:ext cx="5679241" cy="719369"/>
                <a:chOff x="947809" y="8982639"/>
                <a:chExt cx="5679241" cy="719369"/>
              </a:xfrm>
            </p:grpSpPr>
            <p:sp>
              <p:nvSpPr>
                <p:cNvPr id="82" name="TextBox 82"/>
                <p:cNvSpPr txBox="1"/>
                <p:nvPr/>
              </p:nvSpPr>
              <p:spPr>
                <a:xfrm>
                  <a:off x="3142182" y="8982639"/>
                  <a:ext cx="2975117" cy="1391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25"/>
                    </a:lnSpc>
                    <a:spcBef>
                      <a:spcPct val="0"/>
                    </a:spcBef>
                  </a:pPr>
                  <a:r>
                    <a:rPr lang="en-US" sz="900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05. RESOURCE PLANNING AND BUDGETING</a:t>
                  </a:r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3119322" y="9184840"/>
                  <a:ext cx="3316390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>
                    <a:lnSpc>
                      <a:spcPts val="979"/>
                    </a:lnSpc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Resource Allocation: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Define the resources required for the project, including personnel, technology, and other essential assets</a:t>
                  </a:r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3119322" y="9458672"/>
                  <a:ext cx="3507728" cy="2433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79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Plus Jakarta Sans" pitchFamily="2" charset="0"/>
                    </a:rPr>
                    <a:t>Budget Analysis: </a:t>
                  </a:r>
                  <a:r>
                    <a:rPr lang="en-US" sz="699" dirty="0">
                      <a:solidFill>
                        <a:srgbClr val="000000"/>
                      </a:solidFill>
                      <a:latin typeface="Plus Jakarta Sans"/>
                    </a:rPr>
                    <a:t>Provide a thorough budget, assigning costs to various project parts, ensuring financial openness among team members and stakeholders</a:t>
                  </a:r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947809" y="8982639"/>
                  <a:ext cx="728056" cy="31611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Nova Moon, </a:t>
                  </a:r>
                </a:p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u="none" strike="noStrike" dirty="0">
                      <a:solidFill>
                        <a:srgbClr val="005F94"/>
                      </a:solidFill>
                      <a:latin typeface="Plus Jakarta Sans" pitchFamily="2" charset="0"/>
                    </a:rPr>
                    <a:t>Flynn Storm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2026333" y="8982639"/>
                  <a:ext cx="742521" cy="1488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u="none" strike="noStrike" dirty="0">
                      <a:solidFill>
                        <a:srgbClr val="000000"/>
                      </a:solidFill>
                      <a:latin typeface="Plus Jakarta Sans"/>
                    </a:rPr>
                    <a:t>17:30 - 18:00</a:t>
                  </a:r>
                </a:p>
              </p:txBody>
            </p:sp>
          </p:grpSp>
          <p:sp>
            <p:nvSpPr>
              <p:cNvPr id="39" name="AutoShape 39"/>
              <p:cNvSpPr/>
              <p:nvPr/>
            </p:nvSpPr>
            <p:spPr>
              <a:xfrm>
                <a:off x="751590" y="5619727"/>
                <a:ext cx="6045266" cy="0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41"/>
              <p:cNvSpPr/>
              <p:nvPr/>
            </p:nvSpPr>
            <p:spPr>
              <a:xfrm flipH="1">
                <a:off x="1854147" y="4549760"/>
                <a:ext cx="0" cy="5305859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AutoShape 39">
                <a:extLst>
                  <a:ext uri="{FF2B5EF4-FFF2-40B4-BE49-F238E27FC236}">
                    <a16:creationId xmlns:a16="http://schemas.microsoft.com/office/drawing/2014/main" id="{432595DB-BFA1-3345-E692-17837B85D8E8}"/>
                  </a:ext>
                </a:extLst>
              </p:cNvPr>
              <p:cNvSpPr/>
              <p:nvPr/>
            </p:nvSpPr>
            <p:spPr>
              <a:xfrm>
                <a:off x="751590" y="6680170"/>
                <a:ext cx="6045266" cy="0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39">
                <a:extLst>
                  <a:ext uri="{FF2B5EF4-FFF2-40B4-BE49-F238E27FC236}">
                    <a16:creationId xmlns:a16="http://schemas.microsoft.com/office/drawing/2014/main" id="{4F206778-AE78-734B-C95C-B55A407869F2}"/>
                  </a:ext>
                </a:extLst>
              </p:cNvPr>
              <p:cNvSpPr/>
              <p:nvPr/>
            </p:nvSpPr>
            <p:spPr>
              <a:xfrm>
                <a:off x="751590" y="7740614"/>
                <a:ext cx="6045266" cy="0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39">
                <a:extLst>
                  <a:ext uri="{FF2B5EF4-FFF2-40B4-BE49-F238E27FC236}">
                    <a16:creationId xmlns:a16="http://schemas.microsoft.com/office/drawing/2014/main" id="{ED76E38A-8332-F749-7A84-16BBACE3CDAB}"/>
                  </a:ext>
                </a:extLst>
              </p:cNvPr>
              <p:cNvSpPr/>
              <p:nvPr/>
            </p:nvSpPr>
            <p:spPr>
              <a:xfrm>
                <a:off x="751590" y="8801058"/>
                <a:ext cx="6045266" cy="0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39">
                <a:extLst>
                  <a:ext uri="{FF2B5EF4-FFF2-40B4-BE49-F238E27FC236}">
                    <a16:creationId xmlns:a16="http://schemas.microsoft.com/office/drawing/2014/main" id="{864A6433-3404-90E3-36B0-B2ED9A0D61FE}"/>
                  </a:ext>
                </a:extLst>
              </p:cNvPr>
              <p:cNvSpPr/>
              <p:nvPr/>
            </p:nvSpPr>
            <p:spPr>
              <a:xfrm>
                <a:off x="751590" y="9861497"/>
                <a:ext cx="6045266" cy="0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41">
                <a:extLst>
                  <a:ext uri="{FF2B5EF4-FFF2-40B4-BE49-F238E27FC236}">
                    <a16:creationId xmlns:a16="http://schemas.microsoft.com/office/drawing/2014/main" id="{86848263-9B5A-4BE4-1BE1-6789C597784D}"/>
                  </a:ext>
                </a:extLst>
              </p:cNvPr>
              <p:cNvSpPr/>
              <p:nvPr/>
            </p:nvSpPr>
            <p:spPr>
              <a:xfrm flipH="1">
                <a:off x="2947136" y="4549760"/>
                <a:ext cx="0" cy="5305859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42"/>
              <p:cNvSpPr/>
              <p:nvPr/>
            </p:nvSpPr>
            <p:spPr>
              <a:xfrm flipH="1">
                <a:off x="751238" y="4559284"/>
                <a:ext cx="0" cy="5305859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6799237" y="4559284"/>
                <a:ext cx="0" cy="5305859"/>
              </a:xfrm>
              <a:prstGeom prst="line">
                <a:avLst/>
              </a:prstGeom>
              <a:ln w="9525" cap="flat">
                <a:solidFill>
                  <a:srgbClr val="414D43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F544C4-8423-5389-59F5-901DFEF5B47C}"/>
                </a:ext>
              </a:extLst>
            </p:cNvPr>
            <p:cNvGrpSpPr/>
            <p:nvPr/>
          </p:nvGrpSpPr>
          <p:grpSpPr>
            <a:xfrm>
              <a:off x="756000" y="2352345"/>
              <a:ext cx="6048000" cy="1371381"/>
              <a:chOff x="756000" y="2352345"/>
              <a:chExt cx="6048000" cy="13713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56000" y="2352345"/>
                <a:ext cx="988459" cy="418937"/>
              </a:xfrm>
              <a:custGeom>
                <a:avLst/>
                <a:gdLst/>
                <a:ahLst/>
                <a:cxnLst/>
                <a:rect l="l" t="t" r="r" b="b"/>
                <a:pathLst>
                  <a:path w="354241" h="150138">
                    <a:moveTo>
                      <a:pt x="0" y="0"/>
                    </a:moveTo>
                    <a:lnTo>
                      <a:pt x="354241" y="0"/>
                    </a:lnTo>
                    <a:lnTo>
                      <a:pt x="354241" y="150138"/>
                    </a:lnTo>
                    <a:lnTo>
                      <a:pt x="0" y="150138"/>
                    </a:lnTo>
                    <a:close/>
                  </a:path>
                </a:pathLst>
              </a:custGeom>
              <a:solidFill>
                <a:srgbClr val="005F94"/>
              </a:solidFill>
              <a:ln w="9525" cap="sq">
                <a:solidFill>
                  <a:srgbClr val="005F9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387366" y="2360985"/>
                <a:ext cx="895380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320884" h="147041">
                    <a:moveTo>
                      <a:pt x="0" y="0"/>
                    </a:moveTo>
                    <a:lnTo>
                      <a:pt x="320884" y="0"/>
                    </a:lnTo>
                    <a:lnTo>
                      <a:pt x="320884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005F94"/>
              </a:solidFill>
              <a:ln w="9525" cap="sq">
                <a:solidFill>
                  <a:srgbClr val="005F9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387366" y="2836457"/>
                <a:ext cx="895380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320884" h="147041">
                    <a:moveTo>
                      <a:pt x="0" y="0"/>
                    </a:moveTo>
                    <a:lnTo>
                      <a:pt x="320884" y="0"/>
                    </a:lnTo>
                    <a:lnTo>
                      <a:pt x="320884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005F94"/>
              </a:solidFill>
              <a:ln w="9525" cap="sq">
                <a:solidFill>
                  <a:srgbClr val="005F9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349421" y="2360985"/>
                <a:ext cx="1454579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521288" h="147041">
                    <a:moveTo>
                      <a:pt x="0" y="0"/>
                    </a:moveTo>
                    <a:lnTo>
                      <a:pt x="521288" y="0"/>
                    </a:lnTo>
                    <a:lnTo>
                      <a:pt x="521288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D9DB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349421" y="2836457"/>
                <a:ext cx="1454579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521288" h="147041">
                    <a:moveTo>
                      <a:pt x="0" y="0"/>
                    </a:moveTo>
                    <a:lnTo>
                      <a:pt x="521288" y="0"/>
                    </a:lnTo>
                    <a:lnTo>
                      <a:pt x="521288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D9DB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756000" y="2827817"/>
                <a:ext cx="988459" cy="418937"/>
              </a:xfrm>
              <a:custGeom>
                <a:avLst/>
                <a:gdLst/>
                <a:ahLst/>
                <a:cxnLst/>
                <a:rect l="l" t="t" r="r" b="b"/>
                <a:pathLst>
                  <a:path w="354241" h="150138">
                    <a:moveTo>
                      <a:pt x="0" y="0"/>
                    </a:moveTo>
                    <a:lnTo>
                      <a:pt x="354241" y="0"/>
                    </a:lnTo>
                    <a:lnTo>
                      <a:pt x="354241" y="150138"/>
                    </a:lnTo>
                    <a:lnTo>
                      <a:pt x="0" y="150138"/>
                    </a:lnTo>
                    <a:close/>
                  </a:path>
                </a:pathLst>
              </a:custGeom>
              <a:solidFill>
                <a:srgbClr val="005F94"/>
              </a:solidFill>
              <a:ln w="9525" cap="sq">
                <a:solidFill>
                  <a:srgbClr val="005F9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818332" y="2360985"/>
                <a:ext cx="2492834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893375" h="147041">
                    <a:moveTo>
                      <a:pt x="0" y="0"/>
                    </a:moveTo>
                    <a:lnTo>
                      <a:pt x="893375" y="0"/>
                    </a:lnTo>
                    <a:lnTo>
                      <a:pt x="893375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D9DB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1818332" y="2836457"/>
                <a:ext cx="2492834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893375" h="147041">
                    <a:moveTo>
                      <a:pt x="0" y="0"/>
                    </a:moveTo>
                    <a:lnTo>
                      <a:pt x="893375" y="0"/>
                    </a:lnTo>
                    <a:lnTo>
                      <a:pt x="893375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D9DB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56000" y="3304789"/>
                <a:ext cx="988459" cy="418937"/>
              </a:xfrm>
              <a:custGeom>
                <a:avLst/>
                <a:gdLst/>
                <a:ahLst/>
                <a:cxnLst/>
                <a:rect l="l" t="t" r="r" b="b"/>
                <a:pathLst>
                  <a:path w="354241" h="150138">
                    <a:moveTo>
                      <a:pt x="0" y="0"/>
                    </a:moveTo>
                    <a:lnTo>
                      <a:pt x="354241" y="0"/>
                    </a:lnTo>
                    <a:lnTo>
                      <a:pt x="354241" y="150138"/>
                    </a:lnTo>
                    <a:lnTo>
                      <a:pt x="0" y="150138"/>
                    </a:lnTo>
                    <a:close/>
                  </a:path>
                </a:pathLst>
              </a:custGeom>
              <a:solidFill>
                <a:srgbClr val="005F94"/>
              </a:solidFill>
              <a:ln w="9525" cap="sq">
                <a:solidFill>
                  <a:srgbClr val="005F9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818332" y="3313429"/>
                <a:ext cx="4985668" cy="410297"/>
              </a:xfrm>
              <a:custGeom>
                <a:avLst/>
                <a:gdLst/>
                <a:ahLst/>
                <a:cxnLst/>
                <a:rect l="l" t="t" r="r" b="b"/>
                <a:pathLst>
                  <a:path w="1786751" h="147041">
                    <a:moveTo>
                      <a:pt x="0" y="0"/>
                    </a:moveTo>
                    <a:lnTo>
                      <a:pt x="1786751" y="0"/>
                    </a:lnTo>
                    <a:lnTo>
                      <a:pt x="1786751" y="147041"/>
                    </a:lnTo>
                    <a:lnTo>
                      <a:pt x="0" y="1470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D9DBD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820615" y="2485004"/>
                <a:ext cx="859229" cy="1536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DATE &amp; TIME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500758" y="2489324"/>
                <a:ext cx="668596" cy="1536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HOST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500758" y="2967329"/>
                <a:ext cx="668596" cy="148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FFFFFF"/>
                    </a:solidFill>
                    <a:latin typeface="Plus Jakarta Sans" pitchFamily="2" charset="0"/>
                  </a:rPr>
                  <a:t>DURATION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5517750" y="2497282"/>
                <a:ext cx="1117921" cy="1377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Plus Jakarta Sans"/>
                  </a:rPr>
                  <a:t>Caspian Everly 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5517750" y="2972754"/>
                <a:ext cx="1117921" cy="1377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Plus Jakarta Sans"/>
                  </a:rPr>
                  <a:t>15:00 - 18:00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20615" y="2960476"/>
                <a:ext cx="859229" cy="1536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LOCATION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2111979" y="2499052"/>
                <a:ext cx="1905540" cy="1341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Plus Jakarta Sans"/>
                  </a:rPr>
                  <a:t>15:00 Tuesday, November 21, 2023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2073499" y="2977870"/>
                <a:ext cx="1982499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Plus Jakarta Sans"/>
                  </a:rPr>
                  <a:t>123 Anywhere Street, Any City, ST, 12345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820615" y="3437448"/>
                <a:ext cx="859229" cy="1536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Plus Jakarta Sans" pitchFamily="2" charset="0"/>
                  </a:rPr>
                  <a:t>ATTENDEES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1865230" y="3448891"/>
                <a:ext cx="4891872" cy="1393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000000"/>
                    </a:solidFill>
                    <a:latin typeface="Plus Jakarta Sans"/>
                  </a:rPr>
                  <a:t>Luna Sky, Blake Stone, Ivy Grace, Max Frost, Jade Ember, Leo Storm, Nova Moon, Flynn Storm</a:t>
                </a:r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754250" y="784125"/>
              <a:ext cx="6048000" cy="1151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3"/>
                </a:lnSpc>
              </a:pPr>
              <a:r>
                <a:rPr lang="en-US" sz="4450" spc="419" dirty="0">
                  <a:solidFill>
                    <a:srgbClr val="005F94"/>
                  </a:solidFill>
                  <a:latin typeface="Plus Jakarta Sans ExtraBold" pitchFamily="2" charset="0"/>
                </a:rPr>
                <a:t>PROJECT KICKOFF MEETING AGENDA</a:t>
              </a:r>
            </a:p>
          </p:txBody>
        </p:sp>
        <p:sp>
          <p:nvSpPr>
            <p:cNvPr id="50" name="TemplateLAB"/>
            <p:cNvSpPr/>
            <p:nvPr/>
          </p:nvSpPr>
          <p:spPr>
            <a:xfrm rot="5400000">
              <a:off x="6627441" y="9484519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320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Plus Jakarta Sans</vt:lpstr>
      <vt:lpstr>Plus Jakarta Sans ExtraBold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6</cp:revision>
  <dcterms:created xsi:type="dcterms:W3CDTF">2006-08-16T00:00:00Z</dcterms:created>
  <dcterms:modified xsi:type="dcterms:W3CDTF">2023-11-17T05:01:03Z</dcterms:modified>
  <dc:identifier>DAF0TzegUSY</dc:identifier>
</cp:coreProperties>
</file>