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114" y="-243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8">
            <a:extLst>
              <a:ext uri="{FF2B5EF4-FFF2-40B4-BE49-F238E27FC236}">
                <a16:creationId xmlns:a16="http://schemas.microsoft.com/office/drawing/2014/main" id="{BB51C5E3-A58E-3E09-F24F-D01E060B956A}"/>
              </a:ext>
            </a:extLst>
          </p:cNvPr>
          <p:cNvGrpSpPr/>
          <p:nvPr/>
        </p:nvGrpSpPr>
        <p:grpSpPr>
          <a:xfrm>
            <a:off x="687600" y="594075"/>
            <a:ext cx="6141603" cy="9485921"/>
            <a:chOff x="687600" y="594075"/>
            <a:chExt cx="6141603" cy="94859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4BBCFB3-C387-CE60-7F68-F6E1F433B7F1}"/>
                </a:ext>
              </a:extLst>
            </p:cNvPr>
            <p:cNvGrpSpPr/>
            <p:nvPr/>
          </p:nvGrpSpPr>
          <p:grpSpPr>
            <a:xfrm>
              <a:off x="756000" y="3702438"/>
              <a:ext cx="6073203" cy="6017980"/>
              <a:chOff x="756000" y="3702438"/>
              <a:chExt cx="6073203" cy="6017980"/>
            </a:xfrm>
          </p:grpSpPr>
          <p:sp>
            <p:nvSpPr>
              <p:cNvPr id="16" name="AutoShape 16"/>
              <p:cNvSpPr/>
              <p:nvPr/>
            </p:nvSpPr>
            <p:spPr>
              <a:xfrm>
                <a:off x="756000" y="5115648"/>
                <a:ext cx="606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756000" y="6266840"/>
                <a:ext cx="606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756000" y="7418032"/>
                <a:ext cx="606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756000" y="8569224"/>
                <a:ext cx="606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756000" y="9720418"/>
                <a:ext cx="6066997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5699027" y="4085192"/>
                <a:ext cx="0" cy="936337"/>
              </a:xfrm>
              <a:prstGeom prst="line">
                <a:avLst/>
              </a:prstGeom>
              <a:ln w="12700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5699027" y="5233427"/>
                <a:ext cx="0" cy="936337"/>
              </a:xfrm>
              <a:prstGeom prst="line">
                <a:avLst/>
              </a:prstGeom>
              <a:ln w="12700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5699027" y="6381662"/>
                <a:ext cx="0" cy="936337"/>
              </a:xfrm>
              <a:prstGeom prst="line">
                <a:avLst/>
              </a:prstGeom>
              <a:ln w="12700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5699027" y="7529897"/>
                <a:ext cx="0" cy="936337"/>
              </a:xfrm>
              <a:prstGeom prst="line">
                <a:avLst/>
              </a:prstGeom>
              <a:ln w="12700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5699027" y="8678132"/>
                <a:ext cx="0" cy="936337"/>
              </a:xfrm>
              <a:prstGeom prst="line">
                <a:avLst/>
              </a:prstGeom>
              <a:ln w="12700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756005" y="3973482"/>
                <a:ext cx="6066991" cy="998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58FE787-3627-DA5D-0303-AFA439116DFD}"/>
                  </a:ext>
                </a:extLst>
              </p:cNvPr>
              <p:cNvGrpSpPr/>
              <p:nvPr/>
            </p:nvGrpSpPr>
            <p:grpSpPr>
              <a:xfrm>
                <a:off x="756000" y="4099960"/>
                <a:ext cx="5738618" cy="890208"/>
                <a:chOff x="756000" y="4079240"/>
                <a:chExt cx="5738618" cy="89020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FDC7CE0-54CE-CF5C-9B9C-0EF66BD552D1}"/>
                    </a:ext>
                  </a:extLst>
                </p:cNvPr>
                <p:cNvGrpSpPr/>
                <p:nvPr/>
              </p:nvGrpSpPr>
              <p:grpSpPr>
                <a:xfrm>
                  <a:off x="756000" y="4079240"/>
                  <a:ext cx="4788416" cy="890208"/>
                  <a:chOff x="756000" y="4079240"/>
                  <a:chExt cx="4788416" cy="890208"/>
                </a:xfrm>
              </p:grpSpPr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756003" y="4079240"/>
                    <a:ext cx="2755021" cy="18376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01. Strategic Planning for 2024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756003" y="4384675"/>
                    <a:ext cx="4788413" cy="2495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151130" lvl="1" indent="-75565" algn="l">
                      <a:lnSpc>
                        <a:spcPts val="980"/>
                      </a:lnSpc>
                      <a:spcBef>
                        <a:spcPct val="0"/>
                      </a:spcBef>
                      <a:buFont typeface="Arial"/>
                      <a:buChar char="•"/>
                    </a:pPr>
                    <a:r>
                      <a:rPr lang="en-US" sz="700" b="1" u="none" strike="noStrike" dirty="0">
                        <a:solidFill>
                          <a:srgbClr val="4B4B4B"/>
                        </a:solidFill>
                        <a:latin typeface="Poppins" panose="00000500000000000000" pitchFamily="2" charset="0"/>
                      </a:rPr>
                      <a:t>Long-Term Objectives: </a:t>
                    </a:r>
                    <a:r>
                      <a:rPr lang="en-US" sz="700" i="1" u="none" strike="noStrike" dirty="0">
                        <a:solidFill>
                          <a:srgbClr val="4B4B4B"/>
                        </a:solidFill>
                        <a:latin typeface="Poppins" panose="00000500000000000000" pitchFamily="2" charset="0"/>
                      </a:rPr>
                      <a:t>Define overarching goals aligning with company vision to guide decision making and resource allocation for sustained growth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756000" y="4719893"/>
                    <a:ext cx="4788413" cy="24955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151130" lvl="1" indent="-75565" algn="l">
                      <a:lnSpc>
                        <a:spcPts val="980"/>
                      </a:lnSpc>
                      <a:spcBef>
                        <a:spcPct val="0"/>
                      </a:spcBef>
                      <a:buFont typeface="Arial"/>
                      <a:buChar char="•"/>
                    </a:pPr>
                    <a:r>
                      <a:rPr lang="en-US" sz="700" b="1" u="none" strike="noStrike" dirty="0">
                        <a:solidFill>
                          <a:srgbClr val="4B4B4B"/>
                        </a:solidFill>
                        <a:latin typeface="Poppins" panose="00000500000000000000" pitchFamily="2" charset="0"/>
                      </a:rPr>
                      <a:t>Market Analysis and Trends: </a:t>
                    </a:r>
                    <a:r>
                      <a:rPr lang="en-US" sz="700" i="1" u="none" strike="noStrike" dirty="0">
                        <a:solidFill>
                          <a:srgbClr val="4B4B4B"/>
                        </a:solidFill>
                        <a:latin typeface="Poppins" panose="00000500000000000000" pitchFamily="2" charset="0"/>
                      </a:rPr>
                      <a:t>Assess industry dynamics and emerging trends to inform strategic decisions and capitalize on market opportunities effectively</a:t>
                    </a: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761E2CEE-8A46-9631-A2E9-CA3E3A9F6125}"/>
                    </a:ext>
                  </a:extLst>
                </p:cNvPr>
                <p:cNvGrpSpPr/>
                <p:nvPr/>
              </p:nvGrpSpPr>
              <p:grpSpPr>
                <a:xfrm>
                  <a:off x="6022622" y="4260931"/>
                  <a:ext cx="471996" cy="526826"/>
                  <a:chOff x="6022622" y="4291157"/>
                  <a:chExt cx="471996" cy="526826"/>
                </a:xfrm>
              </p:grpSpPr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6026710" y="4291157"/>
                    <a:ext cx="463819" cy="343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04"/>
                      </a:lnSpc>
                    </a:pPr>
                    <a:r>
                      <a:rPr lang="en-US" sz="2604" spc="-13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15</a:t>
                    </a:r>
                  </a:p>
                </p:txBody>
              </p:sp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6022622" y="4672109"/>
                    <a:ext cx="471996" cy="145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5"/>
                      </a:lnSpc>
                    </a:pPr>
                    <a:r>
                      <a:rPr lang="en-US" sz="11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MIN</a:t>
                    </a:r>
                  </a:p>
                </p:txBody>
              </p:sp>
            </p:grp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E46B85C-55A7-BB32-3A64-8F714FA8AD97}"/>
                  </a:ext>
                </a:extLst>
              </p:cNvPr>
              <p:cNvGrpSpPr/>
              <p:nvPr/>
            </p:nvGrpSpPr>
            <p:grpSpPr>
              <a:xfrm>
                <a:off x="756000" y="5241128"/>
                <a:ext cx="5738618" cy="900232"/>
                <a:chOff x="756000" y="5212439"/>
                <a:chExt cx="5738618" cy="900232"/>
              </a:xfrm>
            </p:grpSpPr>
            <p:sp>
              <p:nvSpPr>
                <p:cNvPr id="40" name="TextBox 40"/>
                <p:cNvSpPr txBox="1"/>
                <p:nvPr/>
              </p:nvSpPr>
              <p:spPr>
                <a:xfrm>
                  <a:off x="756003" y="5212439"/>
                  <a:ext cx="4788397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02. Team Collaboration and Communication Enhancement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756003" y="5522886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Effective Communication Protocols: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Establish standardized communication channels and protocols </a:t>
                  </a:r>
                  <a:b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</a:b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to enhance cross-functional collaboration, ensuring seamless information flow across departments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756000" y="5863116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Team Building Initiatives: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Implement team-building activities to foster a positive work environment, strengthen interpersonal relationships, and boost overall team morale and productivity</a:t>
                  </a: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28B43E4-310F-3EF8-1555-10BE94322C7A}"/>
                    </a:ext>
                  </a:extLst>
                </p:cNvPr>
                <p:cNvGrpSpPr/>
                <p:nvPr/>
              </p:nvGrpSpPr>
              <p:grpSpPr>
                <a:xfrm>
                  <a:off x="6022622" y="5436104"/>
                  <a:ext cx="471996" cy="526918"/>
                  <a:chOff x="6022622" y="5436104"/>
                  <a:chExt cx="471996" cy="526918"/>
                </a:xfrm>
              </p:grpSpPr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6026710" y="5436104"/>
                    <a:ext cx="463819" cy="343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04"/>
                      </a:lnSpc>
                    </a:pPr>
                    <a:r>
                      <a:rPr lang="en-US" sz="2604" spc="-13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20</a:t>
                    </a:r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6022622" y="5817148"/>
                    <a:ext cx="471996" cy="145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5"/>
                      </a:lnSpc>
                    </a:pPr>
                    <a:r>
                      <a:rPr lang="en-US" sz="11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MIN</a:t>
                    </a:r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BE65EBB-5D2B-885F-F47B-D3DEE6164CEC}"/>
                  </a:ext>
                </a:extLst>
              </p:cNvPr>
              <p:cNvGrpSpPr/>
              <p:nvPr/>
            </p:nvGrpSpPr>
            <p:grpSpPr>
              <a:xfrm>
                <a:off x="756000" y="6392320"/>
                <a:ext cx="5738618" cy="900232"/>
                <a:chOff x="756000" y="6360674"/>
                <a:chExt cx="5738618" cy="900232"/>
              </a:xfrm>
            </p:grpSpPr>
            <p:sp>
              <p:nvSpPr>
                <p:cNvPr id="43" name="TextBox 43"/>
                <p:cNvSpPr txBox="1"/>
                <p:nvPr/>
              </p:nvSpPr>
              <p:spPr>
                <a:xfrm>
                  <a:off x="756003" y="6360674"/>
                  <a:ext cx="3828582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03. Technology Integration for Operational Efficiency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756003" y="6671121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Assessment of Current Systems: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Evaluate existing technological infrastructure to identify areas for improvement and streamline processes, optimizing overall operational efficiency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756000" y="7011351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Implementation Roadmap</a:t>
                  </a:r>
                  <a:r>
                    <a:rPr lang="en-US" sz="700" b="1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Develop a phased plan for the integration of new technologies, ensuring minimal disruption and maximum utilization of resources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C2AEC08-9F55-0EC2-DEFE-B91FD7FBB99F}"/>
                    </a:ext>
                  </a:extLst>
                </p:cNvPr>
                <p:cNvGrpSpPr/>
                <p:nvPr/>
              </p:nvGrpSpPr>
              <p:grpSpPr>
                <a:xfrm>
                  <a:off x="6022622" y="6581144"/>
                  <a:ext cx="471996" cy="526917"/>
                  <a:chOff x="6022622" y="6581144"/>
                  <a:chExt cx="471996" cy="526917"/>
                </a:xfrm>
              </p:grpSpPr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6026710" y="6581144"/>
                    <a:ext cx="463819" cy="343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04"/>
                      </a:lnSpc>
                    </a:pPr>
                    <a:r>
                      <a:rPr lang="en-US" sz="2604" spc="-13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25</a:t>
                    </a:r>
                  </a:p>
                </p:txBody>
              </p:sp>
              <p:sp>
                <p:nvSpPr>
                  <p:cNvPr id="55" name="TextBox 55"/>
                  <p:cNvSpPr txBox="1"/>
                  <p:nvPr/>
                </p:nvSpPr>
                <p:spPr>
                  <a:xfrm>
                    <a:off x="6022622" y="6962187"/>
                    <a:ext cx="471996" cy="145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5"/>
                      </a:lnSpc>
                    </a:pPr>
                    <a:r>
                      <a:rPr lang="en-US" sz="11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MIN</a:t>
                    </a: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D840E97-FF74-0BB6-98DF-3D9A4D3D9B6B}"/>
                  </a:ext>
                </a:extLst>
              </p:cNvPr>
              <p:cNvGrpSpPr/>
              <p:nvPr/>
            </p:nvGrpSpPr>
            <p:grpSpPr>
              <a:xfrm>
                <a:off x="756000" y="7543512"/>
                <a:ext cx="5738618" cy="900232"/>
                <a:chOff x="756000" y="7508909"/>
                <a:chExt cx="5738618" cy="900232"/>
              </a:xfrm>
            </p:grpSpPr>
            <p:sp>
              <p:nvSpPr>
                <p:cNvPr id="46" name="TextBox 46"/>
                <p:cNvSpPr txBox="1"/>
                <p:nvPr/>
              </p:nvSpPr>
              <p:spPr>
                <a:xfrm>
                  <a:off x="756003" y="7508909"/>
                  <a:ext cx="4084503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04. Employee Development and Training Programs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756003" y="7819356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Skill Gap Analysis: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Conduct a comprehensive analysis of employee skills to identify gaps and design targeted training programs to enhance professional development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56000" y="8159586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Mentorship Initiatives: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Establish mentorship programs to facilitate knowledge transfer, </a:t>
                  </a:r>
                  <a:b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</a:b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skill development, and career advancement, fostering a culture of continuous learning</a:t>
                  </a: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606D6C41-4CD9-9558-14DD-976D54DEE4EE}"/>
                    </a:ext>
                  </a:extLst>
                </p:cNvPr>
                <p:cNvGrpSpPr/>
                <p:nvPr/>
              </p:nvGrpSpPr>
              <p:grpSpPr>
                <a:xfrm>
                  <a:off x="6022622" y="7726184"/>
                  <a:ext cx="471996" cy="526916"/>
                  <a:chOff x="6022622" y="7726184"/>
                  <a:chExt cx="471996" cy="526916"/>
                </a:xfrm>
              </p:grpSpPr>
              <p:sp>
                <p:nvSpPr>
                  <p:cNvPr id="56" name="TextBox 56"/>
                  <p:cNvSpPr txBox="1"/>
                  <p:nvPr/>
                </p:nvSpPr>
                <p:spPr>
                  <a:xfrm>
                    <a:off x="6026710" y="7726184"/>
                    <a:ext cx="463819" cy="343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04"/>
                      </a:lnSpc>
                    </a:pPr>
                    <a:r>
                      <a:rPr lang="en-US" sz="2604" spc="-13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30</a:t>
                    </a:r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6022622" y="8107226"/>
                    <a:ext cx="471996" cy="145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5"/>
                      </a:lnSpc>
                    </a:pPr>
                    <a:r>
                      <a:rPr lang="en-US" sz="11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MIN</a:t>
                    </a:r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C8B64AE-C770-96E4-3AFF-86232E28CD58}"/>
                  </a:ext>
                </a:extLst>
              </p:cNvPr>
              <p:cNvGrpSpPr/>
              <p:nvPr/>
            </p:nvGrpSpPr>
            <p:grpSpPr>
              <a:xfrm>
                <a:off x="756000" y="8694704"/>
                <a:ext cx="5738618" cy="900232"/>
                <a:chOff x="756000" y="8657144"/>
                <a:chExt cx="5738618" cy="900232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8C74D787-33E0-84C5-18D2-A368130C7FE2}"/>
                    </a:ext>
                  </a:extLst>
                </p:cNvPr>
                <p:cNvGrpSpPr/>
                <p:nvPr/>
              </p:nvGrpSpPr>
              <p:grpSpPr>
                <a:xfrm>
                  <a:off x="6022622" y="8871223"/>
                  <a:ext cx="471996" cy="526917"/>
                  <a:chOff x="6022622" y="8871223"/>
                  <a:chExt cx="471996" cy="526917"/>
                </a:xfrm>
              </p:grpSpPr>
              <p:sp>
                <p:nvSpPr>
                  <p:cNvPr id="58" name="TextBox 58"/>
                  <p:cNvSpPr txBox="1"/>
                  <p:nvPr/>
                </p:nvSpPr>
                <p:spPr>
                  <a:xfrm>
                    <a:off x="6026710" y="8871223"/>
                    <a:ext cx="463819" cy="3435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04"/>
                      </a:lnSpc>
                    </a:pPr>
                    <a:r>
                      <a:rPr lang="en-US" sz="2604" spc="-13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40</a:t>
                    </a: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6022622" y="9252266"/>
                    <a:ext cx="471996" cy="1458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5"/>
                      </a:lnSpc>
                    </a:pPr>
                    <a:r>
                      <a:rPr lang="en-US" sz="110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MIN</a:t>
                    </a:r>
                  </a:p>
                </p:txBody>
              </p:sp>
            </p:grpSp>
            <p:sp>
              <p:nvSpPr>
                <p:cNvPr id="60" name="TextBox 60"/>
                <p:cNvSpPr txBox="1"/>
                <p:nvPr/>
              </p:nvSpPr>
              <p:spPr>
                <a:xfrm>
                  <a:off x="756003" y="8657144"/>
                  <a:ext cx="3668039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05.  Financial Performance Review and Forecast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756003" y="8967591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Budget Analysis: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Review current financial performance against budgets, identifying variances and implementing corrective measures to ensure fiscal responsibility and sustainability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756000" y="9307821"/>
                  <a:ext cx="4788413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151130" lvl="1" indent="-75565" algn="l">
                    <a:lnSpc>
                      <a:spcPts val="980"/>
                    </a:lnSpc>
                    <a:spcBef>
                      <a:spcPct val="0"/>
                    </a:spcBef>
                    <a:buFont typeface="Arial"/>
                    <a:buChar char="•"/>
                  </a:pPr>
                  <a:r>
                    <a:rPr lang="en-US" sz="700" b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Revenue Forecasting: </a:t>
                  </a:r>
                  <a:r>
                    <a:rPr lang="en-US" sz="700" i="1" u="none" strike="noStrike" dirty="0">
                      <a:solidFill>
                        <a:srgbClr val="4B4B4B"/>
                      </a:solidFill>
                      <a:latin typeface="Poppins" panose="00000500000000000000" pitchFamily="2" charset="0"/>
                    </a:rPr>
                    <a:t>Utilize market data and historical trends to project future revenue streams, enabling proactive decision-making and strategic financial planning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B929069-66D3-2BE9-4C7A-C199C59555CD}"/>
                  </a:ext>
                </a:extLst>
              </p:cNvPr>
              <p:cNvGrpSpPr/>
              <p:nvPr/>
            </p:nvGrpSpPr>
            <p:grpSpPr>
              <a:xfrm>
                <a:off x="756003" y="3702438"/>
                <a:ext cx="6073200" cy="183768"/>
                <a:chOff x="756003" y="3702438"/>
                <a:chExt cx="6073200" cy="183768"/>
              </a:xfrm>
            </p:grpSpPr>
            <p:sp>
              <p:nvSpPr>
                <p:cNvPr id="63" name="TextBox 63"/>
                <p:cNvSpPr txBox="1"/>
                <p:nvPr/>
              </p:nvSpPr>
              <p:spPr>
                <a:xfrm>
                  <a:off x="756003" y="3702438"/>
                  <a:ext cx="2986209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b="1" u="none" strike="noStrike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TOPICS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3842994" y="3702438"/>
                  <a:ext cx="2986209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540"/>
                    </a:lnSpc>
                  </a:pPr>
                  <a:r>
                    <a:rPr lang="en-US" sz="1100" b="1" u="none" strike="noStrike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ESTIMATED TIME</a:t>
                  </a:r>
                </a:p>
              </p:txBody>
            </p:sp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E072447-E6D9-8C42-2FAB-5547636BF365}"/>
                </a:ext>
              </a:extLst>
            </p:cNvPr>
            <p:cNvGrpSpPr/>
            <p:nvPr/>
          </p:nvGrpSpPr>
          <p:grpSpPr>
            <a:xfrm>
              <a:off x="746457" y="2202947"/>
              <a:ext cx="6067080" cy="764785"/>
              <a:chOff x="746457" y="2202947"/>
              <a:chExt cx="6067080" cy="764785"/>
            </a:xfrm>
          </p:grpSpPr>
          <p:sp>
            <p:nvSpPr>
              <p:cNvPr id="3" name="AutoShape 3"/>
              <p:cNvSpPr/>
              <p:nvPr/>
            </p:nvSpPr>
            <p:spPr>
              <a:xfrm flipV="1">
                <a:off x="3952840" y="2275718"/>
                <a:ext cx="0" cy="692014"/>
              </a:xfrm>
              <a:prstGeom prst="line">
                <a:avLst/>
              </a:prstGeom>
              <a:ln w="9525" cap="flat">
                <a:solidFill>
                  <a:srgbClr val="D9D9D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9329482-F13C-3790-7D01-88368B58E066}"/>
                  </a:ext>
                </a:extLst>
              </p:cNvPr>
              <p:cNvGrpSpPr/>
              <p:nvPr/>
            </p:nvGrpSpPr>
            <p:grpSpPr>
              <a:xfrm>
                <a:off x="746457" y="2202947"/>
                <a:ext cx="6067080" cy="683569"/>
                <a:chOff x="746457" y="2202947"/>
                <a:chExt cx="6067080" cy="683569"/>
              </a:xfrm>
            </p:grpSpPr>
            <p:sp>
              <p:nvSpPr>
                <p:cNvPr id="2" name="AutoShape 2"/>
                <p:cNvSpPr/>
                <p:nvPr/>
              </p:nvSpPr>
              <p:spPr>
                <a:xfrm flipV="1">
                  <a:off x="746459" y="2202947"/>
                  <a:ext cx="6066991" cy="998"/>
                </a:xfrm>
                <a:prstGeom prst="line">
                  <a:avLst/>
                </a:prstGeom>
                <a:ln w="19050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740147E4-F867-3B0F-5D9B-7D379640A6E5}"/>
                    </a:ext>
                  </a:extLst>
                </p:cNvPr>
                <p:cNvGrpSpPr/>
                <p:nvPr/>
              </p:nvGrpSpPr>
              <p:grpSpPr>
                <a:xfrm>
                  <a:off x="746473" y="2542806"/>
                  <a:ext cx="6067064" cy="3228"/>
                  <a:chOff x="746473" y="2540654"/>
                  <a:chExt cx="6067064" cy="3228"/>
                </a:xfrm>
              </p:grpSpPr>
              <p:sp>
                <p:nvSpPr>
                  <p:cNvPr id="4" name="AutoShape 4"/>
                  <p:cNvSpPr/>
                  <p:nvPr/>
                </p:nvSpPr>
                <p:spPr>
                  <a:xfrm>
                    <a:off x="746473" y="2542268"/>
                    <a:ext cx="783417" cy="0"/>
                  </a:xfrm>
                  <a:prstGeom prst="line">
                    <a:avLst/>
                  </a:prstGeom>
                  <a:ln w="19050" cap="flat">
                    <a:solidFill>
                      <a:srgbClr val="000000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" name="AutoShape 6"/>
                  <p:cNvSpPr/>
                  <p:nvPr/>
                </p:nvSpPr>
                <p:spPr>
                  <a:xfrm>
                    <a:off x="1610961" y="2540654"/>
                    <a:ext cx="2290429" cy="3228"/>
                  </a:xfrm>
                  <a:prstGeom prst="line">
                    <a:avLst/>
                  </a:prstGeom>
                  <a:ln w="9525" cap="flat">
                    <a:solidFill>
                      <a:srgbClr val="73737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" name="AutoShape 8"/>
                  <p:cNvSpPr/>
                  <p:nvPr/>
                </p:nvSpPr>
                <p:spPr>
                  <a:xfrm>
                    <a:off x="4043344" y="2542268"/>
                    <a:ext cx="1063530" cy="0"/>
                  </a:xfrm>
                  <a:prstGeom prst="line">
                    <a:avLst/>
                  </a:prstGeom>
                  <a:ln w="19050" cap="flat">
                    <a:solidFill>
                      <a:srgbClr val="000000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AutoShape 10"/>
                  <p:cNvSpPr/>
                  <p:nvPr/>
                </p:nvSpPr>
                <p:spPr>
                  <a:xfrm>
                    <a:off x="5188018" y="2540654"/>
                    <a:ext cx="1625519" cy="3228"/>
                  </a:xfrm>
                  <a:prstGeom prst="line">
                    <a:avLst/>
                  </a:prstGeom>
                  <a:ln w="9525" cap="flat">
                    <a:solidFill>
                      <a:srgbClr val="73737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B3AF4E2-539F-998C-4A16-32BB204DA82B}"/>
                    </a:ext>
                  </a:extLst>
                </p:cNvPr>
                <p:cNvGrpSpPr/>
                <p:nvPr/>
              </p:nvGrpSpPr>
              <p:grpSpPr>
                <a:xfrm>
                  <a:off x="746473" y="2884893"/>
                  <a:ext cx="6067064" cy="1623"/>
                  <a:chOff x="746473" y="2884893"/>
                  <a:chExt cx="6067064" cy="1623"/>
                </a:xfrm>
              </p:grpSpPr>
              <p:sp>
                <p:nvSpPr>
                  <p:cNvPr id="5" name="AutoShape 5"/>
                  <p:cNvSpPr/>
                  <p:nvPr/>
                </p:nvSpPr>
                <p:spPr>
                  <a:xfrm>
                    <a:off x="746473" y="2884893"/>
                    <a:ext cx="783343" cy="1623"/>
                  </a:xfrm>
                  <a:prstGeom prst="line">
                    <a:avLst/>
                  </a:prstGeom>
                  <a:ln w="19050" cap="flat">
                    <a:solidFill>
                      <a:srgbClr val="000000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" name="AutoShape 7"/>
                  <p:cNvSpPr/>
                  <p:nvPr/>
                </p:nvSpPr>
                <p:spPr>
                  <a:xfrm>
                    <a:off x="1610961" y="2885705"/>
                    <a:ext cx="2290366" cy="0"/>
                  </a:xfrm>
                  <a:prstGeom prst="line">
                    <a:avLst/>
                  </a:prstGeom>
                  <a:ln w="9525" cap="flat">
                    <a:solidFill>
                      <a:srgbClr val="73737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" name="AutoShape 9"/>
                  <p:cNvSpPr/>
                  <p:nvPr/>
                </p:nvSpPr>
                <p:spPr>
                  <a:xfrm>
                    <a:off x="4043344" y="2884893"/>
                    <a:ext cx="1063423" cy="1623"/>
                  </a:xfrm>
                  <a:prstGeom prst="line">
                    <a:avLst/>
                  </a:prstGeom>
                  <a:ln w="19050" cap="flat">
                    <a:solidFill>
                      <a:srgbClr val="000000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AutoShape 11"/>
                  <p:cNvSpPr/>
                  <p:nvPr/>
                </p:nvSpPr>
                <p:spPr>
                  <a:xfrm>
                    <a:off x="5188018" y="2885705"/>
                    <a:ext cx="1625519" cy="0"/>
                  </a:xfrm>
                  <a:prstGeom prst="line">
                    <a:avLst/>
                  </a:prstGeom>
                  <a:ln w="9525" cap="flat">
                    <a:solidFill>
                      <a:srgbClr val="737373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6351D4C3-BDF1-966A-AB60-B663502F6B83}"/>
                    </a:ext>
                  </a:extLst>
                </p:cNvPr>
                <p:cNvGrpSpPr/>
                <p:nvPr/>
              </p:nvGrpSpPr>
              <p:grpSpPr>
                <a:xfrm>
                  <a:off x="746457" y="2301581"/>
                  <a:ext cx="6066994" cy="143589"/>
                  <a:chOff x="746457" y="2298205"/>
                  <a:chExt cx="6066994" cy="143589"/>
                </a:xfrm>
              </p:grpSpPr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746457" y="2303571"/>
                    <a:ext cx="1083731" cy="1328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b="1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ea typeface="Poppins Bold"/>
                      </a:rPr>
                      <a:t>DATE &amp; T﻿IME</a:t>
                    </a:r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1610953" y="2298205"/>
                    <a:ext cx="1965477" cy="1435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4B4B4B"/>
                        </a:solidFill>
                        <a:latin typeface="Poppins"/>
                      </a:rPr>
                      <a:t>15:00 Tuesday, November 21, 2023</a:t>
                    </a:r>
                  </a:p>
                </p:txBody>
              </p:sp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4043327" y="2303571"/>
                    <a:ext cx="1083731" cy="13285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ea typeface="Poppins Bold"/>
                      </a:rPr>
                      <a:t>MEETING ﻿CALLED BY </a:t>
                    </a:r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5188010" y="2298205"/>
                    <a:ext cx="1625441" cy="1435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>
                        <a:solidFill>
                          <a:srgbClr val="4B4B4B"/>
                        </a:solidFill>
                        <a:latin typeface="Poppins"/>
                      </a:rPr>
                      <a:t>Rachel Mitchell, Luna Sky</a:t>
                    </a: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A7B41CF0-8056-7FEB-48EA-666ABCD4A5A5}"/>
                    </a:ext>
                  </a:extLst>
                </p:cNvPr>
                <p:cNvGrpSpPr/>
                <p:nvPr/>
              </p:nvGrpSpPr>
              <p:grpSpPr>
                <a:xfrm>
                  <a:off x="746457" y="2643670"/>
                  <a:ext cx="6066994" cy="143589"/>
                  <a:chOff x="746457" y="2640760"/>
                  <a:chExt cx="6066994" cy="143589"/>
                </a:xfrm>
              </p:grpSpPr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1610953" y="2640760"/>
                    <a:ext cx="2337125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 dirty="0">
                        <a:solidFill>
                          <a:srgbClr val="4B4B4B"/>
                        </a:solidFill>
                        <a:latin typeface="Poppins"/>
                      </a:rPr>
                      <a:t>123 Anywhere Street, Any City, ST, 12345</a:t>
                    </a:r>
                  </a:p>
                </p:txBody>
              </p:sp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746457" y="2645292"/>
                    <a:ext cx="951538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LOCATION</a:t>
                    </a:r>
                  </a:p>
                </p:txBody>
              </p:sp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5188010" y="2640760"/>
                    <a:ext cx="1625441" cy="14358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0"/>
                      </a:lnSpc>
                    </a:pPr>
                    <a:r>
                      <a:rPr lang="en-US" sz="800">
                        <a:solidFill>
                          <a:srgbClr val="4B4B4B"/>
                        </a:solidFill>
                        <a:latin typeface="Poppins"/>
                      </a:rPr>
                      <a:t>Brandon Turner</a:t>
                    </a:r>
                  </a:p>
                </p:txBody>
              </p: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4043327" y="2645292"/>
                    <a:ext cx="951538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NOTE TAKER</a:t>
                    </a:r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8AA80C-2BA2-DAD1-3A1D-7CD591547750}"/>
                </a:ext>
              </a:extLst>
            </p:cNvPr>
            <p:cNvGrpSpPr/>
            <p:nvPr/>
          </p:nvGrpSpPr>
          <p:grpSpPr>
            <a:xfrm>
              <a:off x="687600" y="594075"/>
              <a:ext cx="6116400" cy="1221195"/>
              <a:chOff x="687600" y="594075"/>
              <a:chExt cx="6116400" cy="12211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5870104" y="1052357"/>
                <a:ext cx="716938" cy="471294"/>
              </a:xfrm>
              <a:custGeom>
                <a:avLst/>
                <a:gdLst/>
                <a:ahLst/>
                <a:cxnLst/>
                <a:rect l="l" t="t" r="r" b="b"/>
                <a:pathLst>
                  <a:path w="716938" h="471294">
                    <a:moveTo>
                      <a:pt x="0" y="0"/>
                    </a:moveTo>
                    <a:lnTo>
                      <a:pt x="716938" y="0"/>
                    </a:lnTo>
                    <a:lnTo>
                      <a:pt x="716938" y="471294"/>
                    </a:lnTo>
                    <a:lnTo>
                      <a:pt x="0" y="4712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87600" y="594075"/>
                <a:ext cx="4440822" cy="963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933"/>
                  </a:lnSpc>
                  <a:spcBef>
                    <a:spcPct val="0"/>
                  </a:spcBef>
                </a:pPr>
                <a:r>
                  <a:rPr lang="en-US" sz="5650" spc="-164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Professional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30800" y="1631502"/>
                <a:ext cx="2599157" cy="183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MEETING AGENDA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196822" y="1631502"/>
                <a:ext cx="1607178" cy="183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COMPANY NAME</a:t>
                </a:r>
              </a:p>
            </p:txBody>
          </p:sp>
        </p:grpSp>
        <p:sp>
          <p:nvSpPr>
            <p:cNvPr id="28" name="TemplateLAB"/>
            <p:cNvSpPr/>
            <p:nvPr/>
          </p:nvSpPr>
          <p:spPr>
            <a:xfrm>
              <a:off x="3343647" y="9936000"/>
              <a:ext cx="872705" cy="143996"/>
            </a:xfrm>
            <a:custGeom>
              <a:avLst/>
              <a:gdLst/>
              <a:ahLst/>
              <a:cxnLst/>
              <a:rect l="l" t="t" r="r" b="b"/>
              <a:pathLst>
                <a:path w="872705" h="143996">
                  <a:moveTo>
                    <a:pt x="0" y="0"/>
                  </a:moveTo>
                  <a:lnTo>
                    <a:pt x="872706" y="0"/>
                  </a:lnTo>
                  <a:lnTo>
                    <a:pt x="872706" y="143996"/>
                  </a:lnTo>
                  <a:lnTo>
                    <a:pt x="0" y="143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310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6</cp:revision>
  <dcterms:created xsi:type="dcterms:W3CDTF">2006-08-16T00:00:00Z</dcterms:created>
  <dcterms:modified xsi:type="dcterms:W3CDTF">2023-11-24T06:23:07Z</dcterms:modified>
  <dc:identifier>DAF1Ch5ikuQ</dc:identifier>
</cp:coreProperties>
</file>