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60" r:id="rId2"/>
  </p:sldIdLst>
  <p:sldSz cx="7556500" cy="10693400"/>
  <p:notesSz cx="6858000" cy="9144000"/>
  <p:embeddedFontLst>
    <p:embeddedFont>
      <p:font typeface="Calibri" panose="020F0502020204030204" pitchFamily="34" charset="0"/>
      <p:regular r:id="rId4"/>
      <p:bold r:id="rId5"/>
      <p:italic r:id="rId6"/>
      <p:boldItalic r:id="rId7"/>
    </p:embeddedFont>
    <p:embeddedFont>
      <p:font typeface="Prompt" panose="00000500000000000000" pitchFamily="2" charset="-34"/>
      <p:regular r:id="rId8"/>
      <p:bold r:id="rId9"/>
      <p:italic r:id="rId10"/>
    </p:embeddedFont>
    <p:embeddedFont>
      <p:font typeface="Prompt ExtraBold" panose="00000900000000000000" pitchFamily="2" charset="-34"/>
      <p:bold r:id="rId11"/>
      <p:boldItalic r:id="rId12"/>
    </p:embeddedFont>
    <p:embeddedFont>
      <p:font typeface="Prompt Medium" panose="00000600000000000000" pitchFamily="2" charset="-34"/>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8B4E"/>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99" autoAdjust="0"/>
    <p:restoredTop sz="96081" autoAdjust="0"/>
  </p:normalViewPr>
  <p:slideViewPr>
    <p:cSldViewPr>
      <p:cViewPr>
        <p:scale>
          <a:sx n="100" d="100"/>
          <a:sy n="100" d="100"/>
        </p:scale>
        <p:origin x="2088" y="-1086"/>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46CE0-6C49-42DB-868D-002C7B42C655}" type="datetimeFigureOut">
              <a:rPr lang="en-US" smtClean="0"/>
              <a:t>11/17/2023</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9CB99-20CB-4C66-9E52-3514EC6F98CA}" type="slidenum">
              <a:rPr lang="en-US" smtClean="0"/>
              <a:t>‹#›</a:t>
            </a:fld>
            <a:endParaRPr lang="en-US"/>
          </a:p>
        </p:txBody>
      </p:sp>
    </p:spTree>
    <p:extLst>
      <p:ext uri="{BB962C8B-B14F-4D97-AF65-F5344CB8AC3E}">
        <p14:creationId xmlns:p14="http://schemas.microsoft.com/office/powerpoint/2010/main" val="181607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5">
            <a:extLst>
              <a:ext uri="{FF2B5EF4-FFF2-40B4-BE49-F238E27FC236}">
                <a16:creationId xmlns:a16="http://schemas.microsoft.com/office/drawing/2014/main" id="{B0F45A47-5A08-9E46-D389-FC04C18DCAC4}"/>
              </a:ext>
            </a:extLst>
          </p:cNvPr>
          <p:cNvGrpSpPr/>
          <p:nvPr/>
        </p:nvGrpSpPr>
        <p:grpSpPr>
          <a:xfrm>
            <a:off x="698885" y="887262"/>
            <a:ext cx="6136089" cy="9334586"/>
            <a:chOff x="698885" y="887262"/>
            <a:chExt cx="6136089" cy="9334586"/>
          </a:xfrm>
        </p:grpSpPr>
        <p:grpSp>
          <p:nvGrpSpPr>
            <p:cNvPr id="86" name="Group 85">
              <a:extLst>
                <a:ext uri="{FF2B5EF4-FFF2-40B4-BE49-F238E27FC236}">
                  <a16:creationId xmlns:a16="http://schemas.microsoft.com/office/drawing/2014/main" id="{A38EDD7F-851E-51CD-A9F4-F06DE4918F65}"/>
                </a:ext>
              </a:extLst>
            </p:cNvPr>
            <p:cNvGrpSpPr/>
            <p:nvPr/>
          </p:nvGrpSpPr>
          <p:grpSpPr>
            <a:xfrm>
              <a:off x="698885" y="8705342"/>
              <a:ext cx="6046012" cy="1087902"/>
              <a:chOff x="698885" y="8705342"/>
              <a:chExt cx="6046012" cy="1087902"/>
            </a:xfrm>
          </p:grpSpPr>
          <p:sp>
            <p:nvSpPr>
              <p:cNvPr id="52" name="Rectangle: Rounded Corners 51">
                <a:extLst>
                  <a:ext uri="{FF2B5EF4-FFF2-40B4-BE49-F238E27FC236}">
                    <a16:creationId xmlns:a16="http://schemas.microsoft.com/office/drawing/2014/main" id="{2279C55B-EB65-B4F6-CEFF-490ED0B4EBAB}"/>
                  </a:ext>
                </a:extLst>
              </p:cNvPr>
              <p:cNvSpPr/>
              <p:nvPr/>
            </p:nvSpPr>
            <p:spPr>
              <a:xfrm>
                <a:off x="698885" y="8705342"/>
                <a:ext cx="6046012" cy="1087902"/>
              </a:xfrm>
              <a:prstGeom prst="roundRect">
                <a:avLst>
                  <a:gd name="adj" fmla="val 28027"/>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utoShape 38"/>
              <p:cNvSpPr/>
              <p:nvPr/>
            </p:nvSpPr>
            <p:spPr>
              <a:xfrm flipV="1">
                <a:off x="848433" y="9111184"/>
                <a:ext cx="5773919" cy="0"/>
              </a:xfrm>
              <a:prstGeom prst="line">
                <a:avLst/>
              </a:prstGeom>
              <a:ln w="12700" cap="flat">
                <a:solidFill>
                  <a:srgbClr val="B4B2B2">
                    <a:alpha val="49804"/>
                  </a:srgbClr>
                </a:solidFill>
                <a:prstDash val="solid"/>
                <a:headEnd type="none" w="sm" len="sm"/>
                <a:tailEnd type="none" w="sm" len="sm"/>
              </a:ln>
            </p:spPr>
            <p:txBody>
              <a:bodyPr/>
              <a:lstStyle/>
              <a:p>
                <a:endParaRPr lang="en-US"/>
              </a:p>
            </p:txBody>
          </p:sp>
          <p:sp>
            <p:nvSpPr>
              <p:cNvPr id="39" name="TextBox 39"/>
              <p:cNvSpPr txBox="1"/>
              <p:nvPr/>
            </p:nvSpPr>
            <p:spPr>
              <a:xfrm>
                <a:off x="906022" y="8890348"/>
                <a:ext cx="4595555" cy="121187"/>
              </a:xfrm>
              <a:prstGeom prst="rect">
                <a:avLst/>
              </a:prstGeom>
            </p:spPr>
            <p:txBody>
              <a:bodyPr lIns="0" tIns="0" rIns="0" bIns="0" rtlCol="0" anchor="t">
                <a:spAutoFit/>
              </a:bodyPr>
              <a:lstStyle/>
              <a:p>
                <a:pPr>
                  <a:lnSpc>
                    <a:spcPts val="900"/>
                  </a:lnSpc>
                </a:pPr>
                <a:r>
                  <a:rPr lang="en-US" sz="900" b="1" dirty="0">
                    <a:solidFill>
                      <a:srgbClr val="0D8B4E"/>
                    </a:solidFill>
                    <a:latin typeface="Prompt" panose="00000500000000000000" pitchFamily="2" charset="-34"/>
                  </a:rPr>
                  <a:t>05 - Strategic Planning Discussion</a:t>
                </a:r>
              </a:p>
            </p:txBody>
          </p:sp>
          <p:sp>
            <p:nvSpPr>
              <p:cNvPr id="40" name="TextBox 40"/>
              <p:cNvSpPr txBox="1"/>
              <p:nvPr/>
            </p:nvSpPr>
            <p:spPr>
              <a:xfrm>
                <a:off x="4827732" y="8881594"/>
                <a:ext cx="1741244" cy="129942"/>
              </a:xfrm>
              <a:prstGeom prst="rect">
                <a:avLst/>
              </a:prstGeom>
            </p:spPr>
            <p:txBody>
              <a:bodyPr lIns="0" tIns="0" rIns="0" bIns="0" rtlCol="0" anchor="t">
                <a:spAutoFit/>
              </a:bodyPr>
              <a:lstStyle/>
              <a:p>
                <a:pPr algn="r">
                  <a:lnSpc>
                    <a:spcPts val="900"/>
                  </a:lnSpc>
                </a:pPr>
                <a:r>
                  <a:rPr lang="en-US" sz="900" dirty="0">
                    <a:solidFill>
                      <a:srgbClr val="000000"/>
                    </a:solidFill>
                    <a:latin typeface="Prompt"/>
                  </a:rPr>
                  <a:t>(40 minutes)</a:t>
                </a:r>
              </a:p>
            </p:txBody>
          </p:sp>
          <p:sp>
            <p:nvSpPr>
              <p:cNvPr id="41" name="TextBox 41"/>
              <p:cNvSpPr txBox="1"/>
              <p:nvPr/>
            </p:nvSpPr>
            <p:spPr>
              <a:xfrm>
                <a:off x="906022" y="9210833"/>
                <a:ext cx="5658264" cy="423193"/>
              </a:xfrm>
              <a:prstGeom prst="rect">
                <a:avLst/>
              </a:prstGeom>
            </p:spPr>
            <p:txBody>
              <a:bodyPr lIns="0" tIns="0" rIns="0" bIns="0" rtlCol="0" anchor="t">
                <a:spAutoFit/>
              </a:bodyPr>
              <a:lstStyle/>
              <a:p>
                <a:pPr>
                  <a:lnSpc>
                    <a:spcPts val="1080"/>
                  </a:lnSpc>
                </a:pPr>
                <a:r>
                  <a:rPr lang="en-US" sz="850" dirty="0">
                    <a:solidFill>
                      <a:srgbClr val="797979"/>
                    </a:solidFill>
                    <a:latin typeface="Prompt"/>
                  </a:rPr>
                  <a:t>Dedicate time to discuss the organization's long-term goals, strategic priorities, ongoing projects, potential partnerships, and future initiatives. Involve board members in the strategic planning process </a:t>
                </a:r>
              </a:p>
              <a:p>
                <a:pPr>
                  <a:lnSpc>
                    <a:spcPts val="1080"/>
                  </a:lnSpc>
                </a:pPr>
                <a:r>
                  <a:rPr lang="en-US" sz="850" dirty="0">
                    <a:solidFill>
                      <a:srgbClr val="797979"/>
                    </a:solidFill>
                    <a:latin typeface="Prompt"/>
                  </a:rPr>
                  <a:t>to guarantee alignment with the organization's mission</a:t>
                </a:r>
              </a:p>
            </p:txBody>
          </p:sp>
        </p:grpSp>
        <p:grpSp>
          <p:nvGrpSpPr>
            <p:cNvPr id="87" name="Group 86">
              <a:extLst>
                <a:ext uri="{FF2B5EF4-FFF2-40B4-BE49-F238E27FC236}">
                  <a16:creationId xmlns:a16="http://schemas.microsoft.com/office/drawing/2014/main" id="{761BE9D8-9C1E-4CAE-EA13-70CAAB80218E}"/>
                </a:ext>
              </a:extLst>
            </p:cNvPr>
            <p:cNvGrpSpPr/>
            <p:nvPr/>
          </p:nvGrpSpPr>
          <p:grpSpPr>
            <a:xfrm>
              <a:off x="712148" y="7517360"/>
              <a:ext cx="6046012" cy="1087902"/>
              <a:chOff x="712148" y="7526582"/>
              <a:chExt cx="6046012" cy="1087902"/>
            </a:xfrm>
          </p:grpSpPr>
          <p:sp>
            <p:nvSpPr>
              <p:cNvPr id="49" name="Rectangle: Rounded Corners 48">
                <a:extLst>
                  <a:ext uri="{FF2B5EF4-FFF2-40B4-BE49-F238E27FC236}">
                    <a16:creationId xmlns:a16="http://schemas.microsoft.com/office/drawing/2014/main" id="{996E2E11-CD89-EB29-98E0-96135BE8E5E4}"/>
                  </a:ext>
                </a:extLst>
              </p:cNvPr>
              <p:cNvSpPr/>
              <p:nvPr/>
            </p:nvSpPr>
            <p:spPr>
              <a:xfrm>
                <a:off x="712148" y="7526582"/>
                <a:ext cx="6046012" cy="1087902"/>
              </a:xfrm>
              <a:prstGeom prst="roundRect">
                <a:avLst>
                  <a:gd name="adj" fmla="val 28027"/>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utoShape 30"/>
              <p:cNvSpPr/>
              <p:nvPr/>
            </p:nvSpPr>
            <p:spPr>
              <a:xfrm flipV="1">
                <a:off x="848433" y="7919530"/>
                <a:ext cx="5773919" cy="0"/>
              </a:xfrm>
              <a:prstGeom prst="line">
                <a:avLst/>
              </a:prstGeom>
              <a:ln w="12700" cap="flat">
                <a:solidFill>
                  <a:srgbClr val="D9D9D9">
                    <a:alpha val="49804"/>
                  </a:srgbClr>
                </a:solidFill>
                <a:prstDash val="solid"/>
                <a:headEnd type="none" w="sm" len="sm"/>
                <a:tailEnd type="none" w="sm" len="sm"/>
              </a:ln>
            </p:spPr>
            <p:txBody>
              <a:bodyPr/>
              <a:lstStyle/>
              <a:p>
                <a:endParaRPr lang="en-US"/>
              </a:p>
            </p:txBody>
          </p:sp>
          <p:sp>
            <p:nvSpPr>
              <p:cNvPr id="31" name="TextBox 31"/>
              <p:cNvSpPr txBox="1"/>
              <p:nvPr/>
            </p:nvSpPr>
            <p:spPr>
              <a:xfrm>
                <a:off x="906022" y="7698694"/>
                <a:ext cx="4595555" cy="121187"/>
              </a:xfrm>
              <a:prstGeom prst="rect">
                <a:avLst/>
              </a:prstGeom>
            </p:spPr>
            <p:txBody>
              <a:bodyPr lIns="0" tIns="0" rIns="0" bIns="0" rtlCol="0" anchor="t">
                <a:spAutoFit/>
              </a:bodyPr>
              <a:lstStyle/>
              <a:p>
                <a:pPr>
                  <a:lnSpc>
                    <a:spcPts val="900"/>
                  </a:lnSpc>
                </a:pPr>
                <a:r>
                  <a:rPr lang="en-US" sz="900" b="1" dirty="0">
                    <a:solidFill>
                      <a:srgbClr val="0D8B4E"/>
                    </a:solidFill>
                    <a:latin typeface="Prompt" panose="00000500000000000000" pitchFamily="2" charset="-34"/>
                  </a:rPr>
                  <a:t>04 - Financial Report</a:t>
                </a:r>
              </a:p>
            </p:txBody>
          </p:sp>
          <p:sp>
            <p:nvSpPr>
              <p:cNvPr id="32" name="TextBox 32"/>
              <p:cNvSpPr txBox="1"/>
              <p:nvPr/>
            </p:nvSpPr>
            <p:spPr>
              <a:xfrm>
                <a:off x="4827732" y="7689939"/>
                <a:ext cx="1741244" cy="129942"/>
              </a:xfrm>
              <a:prstGeom prst="rect">
                <a:avLst/>
              </a:prstGeom>
            </p:spPr>
            <p:txBody>
              <a:bodyPr lIns="0" tIns="0" rIns="0" bIns="0" rtlCol="0" anchor="t">
                <a:spAutoFit/>
              </a:bodyPr>
              <a:lstStyle/>
              <a:p>
                <a:pPr algn="r">
                  <a:lnSpc>
                    <a:spcPts val="900"/>
                  </a:lnSpc>
                </a:pPr>
                <a:r>
                  <a:rPr lang="en-US" sz="900" dirty="0">
                    <a:solidFill>
                      <a:srgbClr val="000000"/>
                    </a:solidFill>
                    <a:latin typeface="Prompt"/>
                  </a:rPr>
                  <a:t>(20 minutes)</a:t>
                </a:r>
              </a:p>
            </p:txBody>
          </p:sp>
          <p:sp>
            <p:nvSpPr>
              <p:cNvPr id="33" name="TextBox 33"/>
              <p:cNvSpPr txBox="1"/>
              <p:nvPr/>
            </p:nvSpPr>
            <p:spPr>
              <a:xfrm>
                <a:off x="906022" y="8019179"/>
                <a:ext cx="5658264" cy="423193"/>
              </a:xfrm>
              <a:prstGeom prst="rect">
                <a:avLst/>
              </a:prstGeom>
            </p:spPr>
            <p:txBody>
              <a:bodyPr lIns="0" tIns="0" rIns="0" bIns="0" rtlCol="0" anchor="t">
                <a:spAutoFit/>
              </a:bodyPr>
              <a:lstStyle/>
              <a:p>
                <a:pPr>
                  <a:lnSpc>
                    <a:spcPts val="1080"/>
                  </a:lnSpc>
                </a:pPr>
                <a:r>
                  <a:rPr lang="en-US" sz="850" dirty="0">
                    <a:solidFill>
                      <a:srgbClr val="797979"/>
                    </a:solidFill>
                    <a:latin typeface="Prompt"/>
                  </a:rPr>
                  <a:t>Present and discuss the financial status of the organization. Include key financial metrics, budget updates, and any significant financial transactions or changes. This transparency is crucial for board members to make informed decisions</a:t>
                </a:r>
              </a:p>
            </p:txBody>
          </p:sp>
        </p:grpSp>
        <p:grpSp>
          <p:nvGrpSpPr>
            <p:cNvPr id="88" name="Group 87">
              <a:extLst>
                <a:ext uri="{FF2B5EF4-FFF2-40B4-BE49-F238E27FC236}">
                  <a16:creationId xmlns:a16="http://schemas.microsoft.com/office/drawing/2014/main" id="{B2DA7BC2-9EAB-7699-DAC1-617D1B9A2AD8}"/>
                </a:ext>
              </a:extLst>
            </p:cNvPr>
            <p:cNvGrpSpPr/>
            <p:nvPr/>
          </p:nvGrpSpPr>
          <p:grpSpPr>
            <a:xfrm>
              <a:off x="712148" y="6464156"/>
              <a:ext cx="6046012" cy="940228"/>
              <a:chOff x="712148" y="6482602"/>
              <a:chExt cx="6046012" cy="940228"/>
            </a:xfrm>
          </p:grpSpPr>
          <p:sp>
            <p:nvSpPr>
              <p:cNvPr id="35" name="Rectangle: Rounded Corners 34">
                <a:extLst>
                  <a:ext uri="{FF2B5EF4-FFF2-40B4-BE49-F238E27FC236}">
                    <a16:creationId xmlns:a16="http://schemas.microsoft.com/office/drawing/2014/main" id="{12130B59-38AF-46A4-36A1-4772EAC8C1E9}"/>
                  </a:ext>
                </a:extLst>
              </p:cNvPr>
              <p:cNvSpPr/>
              <p:nvPr/>
            </p:nvSpPr>
            <p:spPr>
              <a:xfrm>
                <a:off x="712148" y="6482602"/>
                <a:ext cx="6046012" cy="940228"/>
              </a:xfrm>
              <a:prstGeom prst="roundRect">
                <a:avLst>
                  <a:gd name="adj" fmla="val 28027"/>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utoShape 22"/>
              <p:cNvSpPr/>
              <p:nvPr/>
            </p:nvSpPr>
            <p:spPr>
              <a:xfrm flipV="1">
                <a:off x="848433" y="6872245"/>
                <a:ext cx="5773919" cy="0"/>
              </a:xfrm>
              <a:prstGeom prst="line">
                <a:avLst/>
              </a:prstGeom>
              <a:ln w="12700" cap="flat">
                <a:solidFill>
                  <a:srgbClr val="D9D9D9">
                    <a:alpha val="49804"/>
                  </a:srgbClr>
                </a:solidFill>
                <a:prstDash val="solid"/>
                <a:headEnd type="none" w="sm" len="sm"/>
                <a:tailEnd type="none" w="sm" len="sm"/>
              </a:ln>
            </p:spPr>
            <p:txBody>
              <a:bodyPr/>
              <a:lstStyle/>
              <a:p>
                <a:endParaRPr lang="en-US"/>
              </a:p>
            </p:txBody>
          </p:sp>
          <p:sp>
            <p:nvSpPr>
              <p:cNvPr id="23" name="TextBox 23"/>
              <p:cNvSpPr txBox="1"/>
              <p:nvPr/>
            </p:nvSpPr>
            <p:spPr>
              <a:xfrm>
                <a:off x="906022" y="6651409"/>
                <a:ext cx="4595555" cy="121187"/>
              </a:xfrm>
              <a:prstGeom prst="rect">
                <a:avLst/>
              </a:prstGeom>
            </p:spPr>
            <p:txBody>
              <a:bodyPr lIns="0" tIns="0" rIns="0" bIns="0" rtlCol="0" anchor="t">
                <a:spAutoFit/>
              </a:bodyPr>
              <a:lstStyle/>
              <a:p>
                <a:pPr>
                  <a:lnSpc>
                    <a:spcPts val="900"/>
                  </a:lnSpc>
                </a:pPr>
                <a:r>
                  <a:rPr lang="en-US" sz="900" b="1" dirty="0">
                    <a:solidFill>
                      <a:srgbClr val="0D8B4E"/>
                    </a:solidFill>
                    <a:latin typeface="Prompt" panose="00000500000000000000" pitchFamily="2" charset="-34"/>
                  </a:rPr>
                  <a:t>03 - Executive Director's Report</a:t>
                </a:r>
              </a:p>
            </p:txBody>
          </p:sp>
          <p:sp>
            <p:nvSpPr>
              <p:cNvPr id="24" name="TextBox 24"/>
              <p:cNvSpPr txBox="1"/>
              <p:nvPr/>
            </p:nvSpPr>
            <p:spPr>
              <a:xfrm>
                <a:off x="4827732" y="6642654"/>
                <a:ext cx="1741244" cy="129942"/>
              </a:xfrm>
              <a:prstGeom prst="rect">
                <a:avLst/>
              </a:prstGeom>
            </p:spPr>
            <p:txBody>
              <a:bodyPr lIns="0" tIns="0" rIns="0" bIns="0" rtlCol="0" anchor="t">
                <a:spAutoFit/>
              </a:bodyPr>
              <a:lstStyle/>
              <a:p>
                <a:pPr algn="r">
                  <a:lnSpc>
                    <a:spcPts val="900"/>
                  </a:lnSpc>
                </a:pPr>
                <a:r>
                  <a:rPr lang="en-US" sz="900" dirty="0">
                    <a:solidFill>
                      <a:srgbClr val="000000"/>
                    </a:solidFill>
                    <a:latin typeface="Prompt"/>
                  </a:rPr>
                  <a:t>(15 minutes)</a:t>
                </a:r>
              </a:p>
            </p:txBody>
          </p:sp>
          <p:sp>
            <p:nvSpPr>
              <p:cNvPr id="25" name="TextBox 25"/>
              <p:cNvSpPr txBox="1"/>
              <p:nvPr/>
            </p:nvSpPr>
            <p:spPr>
              <a:xfrm>
                <a:off x="906022" y="6971894"/>
                <a:ext cx="5658264" cy="282129"/>
              </a:xfrm>
              <a:prstGeom prst="rect">
                <a:avLst/>
              </a:prstGeom>
            </p:spPr>
            <p:txBody>
              <a:bodyPr lIns="0" tIns="0" rIns="0" bIns="0" rtlCol="0" anchor="t">
                <a:spAutoFit/>
              </a:bodyPr>
              <a:lstStyle/>
              <a:p>
                <a:pPr>
                  <a:lnSpc>
                    <a:spcPts val="1080"/>
                  </a:lnSpc>
                </a:pPr>
                <a:r>
                  <a:rPr lang="en-US" sz="850" dirty="0">
                    <a:solidFill>
                      <a:srgbClr val="797979"/>
                    </a:solidFill>
                    <a:latin typeface="Prompt"/>
                  </a:rPr>
                  <a:t>Check the last meeting notes, given earlier to the board. It takes a bit to fix or add stuff. Then, ask for approval. This is part of the Executive Director's Report</a:t>
                </a:r>
              </a:p>
            </p:txBody>
          </p:sp>
        </p:grpSp>
        <p:grpSp>
          <p:nvGrpSpPr>
            <p:cNvPr id="89" name="Group 88">
              <a:extLst>
                <a:ext uri="{FF2B5EF4-FFF2-40B4-BE49-F238E27FC236}">
                  <a16:creationId xmlns:a16="http://schemas.microsoft.com/office/drawing/2014/main" id="{DC865416-7BC3-A5A5-C4E9-FFBF63B8108A}"/>
                </a:ext>
              </a:extLst>
            </p:cNvPr>
            <p:cNvGrpSpPr/>
            <p:nvPr/>
          </p:nvGrpSpPr>
          <p:grpSpPr>
            <a:xfrm>
              <a:off x="712148" y="5410952"/>
              <a:ext cx="6046012" cy="940228"/>
              <a:chOff x="712148" y="5424149"/>
              <a:chExt cx="6046012" cy="940228"/>
            </a:xfrm>
          </p:grpSpPr>
          <p:sp>
            <p:nvSpPr>
              <p:cNvPr id="34" name="Rectangle: Rounded Corners 33">
                <a:extLst>
                  <a:ext uri="{FF2B5EF4-FFF2-40B4-BE49-F238E27FC236}">
                    <a16:creationId xmlns:a16="http://schemas.microsoft.com/office/drawing/2014/main" id="{81F42F95-C499-C864-63D2-5A68E8EF6667}"/>
                  </a:ext>
                </a:extLst>
              </p:cNvPr>
              <p:cNvSpPr/>
              <p:nvPr/>
            </p:nvSpPr>
            <p:spPr>
              <a:xfrm>
                <a:off x="712148" y="5424149"/>
                <a:ext cx="6046012" cy="940228"/>
              </a:xfrm>
              <a:prstGeom prst="roundRect">
                <a:avLst>
                  <a:gd name="adj" fmla="val 28027"/>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6"/>
              <p:cNvSpPr txBox="1"/>
              <p:nvPr/>
            </p:nvSpPr>
            <p:spPr>
              <a:xfrm>
                <a:off x="4827732" y="5584201"/>
                <a:ext cx="1741244" cy="129942"/>
              </a:xfrm>
              <a:prstGeom prst="rect">
                <a:avLst/>
              </a:prstGeom>
            </p:spPr>
            <p:txBody>
              <a:bodyPr lIns="0" tIns="0" rIns="0" bIns="0" rtlCol="0" anchor="t">
                <a:spAutoFit/>
              </a:bodyPr>
              <a:lstStyle/>
              <a:p>
                <a:pPr algn="r">
                  <a:lnSpc>
                    <a:spcPts val="900"/>
                  </a:lnSpc>
                </a:pPr>
                <a:r>
                  <a:rPr lang="en-US" sz="900" dirty="0">
                    <a:solidFill>
                      <a:srgbClr val="000000"/>
                    </a:solidFill>
                    <a:latin typeface="Prompt"/>
                  </a:rPr>
                  <a:t>(10 minutes)</a:t>
                </a:r>
              </a:p>
            </p:txBody>
          </p:sp>
          <p:sp>
            <p:nvSpPr>
              <p:cNvPr id="14" name="AutoShape 14"/>
              <p:cNvSpPr/>
              <p:nvPr/>
            </p:nvSpPr>
            <p:spPr>
              <a:xfrm flipV="1">
                <a:off x="848433" y="5813792"/>
                <a:ext cx="5773919" cy="0"/>
              </a:xfrm>
              <a:prstGeom prst="line">
                <a:avLst/>
              </a:prstGeom>
              <a:ln w="12700" cap="flat">
                <a:solidFill>
                  <a:srgbClr val="D9D9D9">
                    <a:alpha val="49804"/>
                  </a:srgbClr>
                </a:solidFill>
                <a:prstDash val="solid"/>
                <a:headEnd type="none" w="sm" len="sm"/>
                <a:tailEnd type="none" w="sm" len="sm"/>
              </a:ln>
            </p:spPr>
            <p:txBody>
              <a:bodyPr/>
              <a:lstStyle/>
              <a:p>
                <a:endParaRPr lang="en-US"/>
              </a:p>
            </p:txBody>
          </p:sp>
          <p:sp>
            <p:nvSpPr>
              <p:cNvPr id="15" name="TextBox 15"/>
              <p:cNvSpPr txBox="1"/>
              <p:nvPr/>
            </p:nvSpPr>
            <p:spPr>
              <a:xfrm>
                <a:off x="906022" y="5592956"/>
                <a:ext cx="4595555" cy="121187"/>
              </a:xfrm>
              <a:prstGeom prst="rect">
                <a:avLst/>
              </a:prstGeom>
            </p:spPr>
            <p:txBody>
              <a:bodyPr lIns="0" tIns="0" rIns="0" bIns="0" rtlCol="0" anchor="t">
                <a:spAutoFit/>
              </a:bodyPr>
              <a:lstStyle/>
              <a:p>
                <a:pPr>
                  <a:lnSpc>
                    <a:spcPts val="900"/>
                  </a:lnSpc>
                </a:pPr>
                <a:r>
                  <a:rPr lang="en-US" sz="900" b="1" dirty="0">
                    <a:solidFill>
                      <a:srgbClr val="0D8B4E"/>
                    </a:solidFill>
                    <a:latin typeface="Prompt" panose="00000500000000000000" pitchFamily="2" charset="-34"/>
                  </a:rPr>
                  <a:t>02 - Review and Approval of Previous Meeting Minutes</a:t>
                </a:r>
              </a:p>
            </p:txBody>
          </p:sp>
          <p:sp>
            <p:nvSpPr>
              <p:cNvPr id="17" name="TextBox 17"/>
              <p:cNvSpPr txBox="1"/>
              <p:nvPr/>
            </p:nvSpPr>
            <p:spPr>
              <a:xfrm>
                <a:off x="906022" y="5913441"/>
                <a:ext cx="5658264" cy="282129"/>
              </a:xfrm>
              <a:prstGeom prst="rect">
                <a:avLst/>
              </a:prstGeom>
            </p:spPr>
            <p:txBody>
              <a:bodyPr lIns="0" tIns="0" rIns="0" bIns="0" rtlCol="0" anchor="t">
                <a:spAutoFit/>
              </a:bodyPr>
              <a:lstStyle/>
              <a:p>
                <a:pPr>
                  <a:lnSpc>
                    <a:spcPts val="1080"/>
                  </a:lnSpc>
                </a:pPr>
                <a:r>
                  <a:rPr lang="en-US" sz="850" dirty="0">
                    <a:solidFill>
                      <a:srgbClr val="797979"/>
                    </a:solidFill>
                    <a:latin typeface="Prompt"/>
                  </a:rPr>
                  <a:t>Take a few minutes to review the minutes from the previous board meeting. Board members should have received these in advance. Allow for any corrections or additions before seeking approval</a:t>
                </a:r>
              </a:p>
            </p:txBody>
          </p:sp>
        </p:grpSp>
        <p:grpSp>
          <p:nvGrpSpPr>
            <p:cNvPr id="90" name="Group 89">
              <a:extLst>
                <a:ext uri="{FF2B5EF4-FFF2-40B4-BE49-F238E27FC236}">
                  <a16:creationId xmlns:a16="http://schemas.microsoft.com/office/drawing/2014/main" id="{8848B1AC-18AE-B52B-95D6-52F2E095E7E6}"/>
                </a:ext>
              </a:extLst>
            </p:cNvPr>
            <p:cNvGrpSpPr/>
            <p:nvPr/>
          </p:nvGrpSpPr>
          <p:grpSpPr>
            <a:xfrm>
              <a:off x="712148" y="4357748"/>
              <a:ext cx="6046012" cy="940228"/>
              <a:chOff x="712148" y="4365696"/>
              <a:chExt cx="6046012" cy="940228"/>
            </a:xfrm>
          </p:grpSpPr>
          <p:sp>
            <p:nvSpPr>
              <p:cNvPr id="27" name="Rectangle: Rounded Corners 26">
                <a:extLst>
                  <a:ext uri="{FF2B5EF4-FFF2-40B4-BE49-F238E27FC236}">
                    <a16:creationId xmlns:a16="http://schemas.microsoft.com/office/drawing/2014/main" id="{73901781-5EA0-4BFB-C547-2AFCED489901}"/>
                  </a:ext>
                </a:extLst>
              </p:cNvPr>
              <p:cNvSpPr/>
              <p:nvPr/>
            </p:nvSpPr>
            <p:spPr>
              <a:xfrm>
                <a:off x="712148" y="4365696"/>
                <a:ext cx="6046012" cy="940228"/>
              </a:xfrm>
              <a:prstGeom prst="roundRect">
                <a:avLst>
                  <a:gd name="adj" fmla="val 28027"/>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6"/>
              <p:cNvSpPr/>
              <p:nvPr/>
            </p:nvSpPr>
            <p:spPr>
              <a:xfrm flipV="1">
                <a:off x="849189" y="4755339"/>
                <a:ext cx="5773919" cy="0"/>
              </a:xfrm>
              <a:prstGeom prst="line">
                <a:avLst/>
              </a:prstGeom>
              <a:ln w="12700" cap="flat">
                <a:solidFill>
                  <a:srgbClr val="D9D9D9">
                    <a:alpha val="49804"/>
                  </a:srgbClr>
                </a:solidFill>
                <a:prstDash val="solid"/>
                <a:headEnd type="none" w="sm" len="sm"/>
                <a:tailEnd type="none" w="sm" len="sm"/>
              </a:ln>
            </p:spPr>
            <p:txBody>
              <a:bodyPr/>
              <a:lstStyle/>
              <a:p>
                <a:endParaRPr lang="en-US"/>
              </a:p>
            </p:txBody>
          </p:sp>
          <p:sp>
            <p:nvSpPr>
              <p:cNvPr id="7" name="TextBox 7"/>
              <p:cNvSpPr txBox="1"/>
              <p:nvPr/>
            </p:nvSpPr>
            <p:spPr>
              <a:xfrm>
                <a:off x="906022" y="4534503"/>
                <a:ext cx="3108960" cy="121187"/>
              </a:xfrm>
              <a:prstGeom prst="rect">
                <a:avLst/>
              </a:prstGeom>
            </p:spPr>
            <p:txBody>
              <a:bodyPr lIns="0" tIns="0" rIns="0" bIns="0" rtlCol="0" anchor="t">
                <a:spAutoFit/>
              </a:bodyPr>
              <a:lstStyle/>
              <a:p>
                <a:pPr>
                  <a:lnSpc>
                    <a:spcPts val="900"/>
                  </a:lnSpc>
                </a:pPr>
                <a:r>
                  <a:rPr lang="en-US" sz="900" b="1" dirty="0">
                    <a:solidFill>
                      <a:srgbClr val="0D8B4E"/>
                    </a:solidFill>
                    <a:latin typeface="Prompt" panose="00000500000000000000" pitchFamily="2" charset="-34"/>
                  </a:rPr>
                  <a:t>01 - Call to Order and Welcome:</a:t>
                </a:r>
              </a:p>
            </p:txBody>
          </p:sp>
          <p:sp>
            <p:nvSpPr>
              <p:cNvPr id="8" name="TextBox 8"/>
              <p:cNvSpPr txBox="1"/>
              <p:nvPr/>
            </p:nvSpPr>
            <p:spPr>
              <a:xfrm>
                <a:off x="4827732" y="4525748"/>
                <a:ext cx="1741244" cy="129942"/>
              </a:xfrm>
              <a:prstGeom prst="rect">
                <a:avLst/>
              </a:prstGeom>
            </p:spPr>
            <p:txBody>
              <a:bodyPr lIns="0" tIns="0" rIns="0" bIns="0" rtlCol="0" anchor="t">
                <a:spAutoFit/>
              </a:bodyPr>
              <a:lstStyle/>
              <a:p>
                <a:pPr algn="r">
                  <a:lnSpc>
                    <a:spcPts val="900"/>
                  </a:lnSpc>
                </a:pPr>
                <a:r>
                  <a:rPr lang="en-US" sz="900" dirty="0">
                    <a:solidFill>
                      <a:srgbClr val="000000"/>
                    </a:solidFill>
                    <a:latin typeface="Prompt"/>
                  </a:rPr>
                  <a:t>(5 minutes)</a:t>
                </a:r>
              </a:p>
            </p:txBody>
          </p:sp>
          <p:sp>
            <p:nvSpPr>
              <p:cNvPr id="9" name="TextBox 9"/>
              <p:cNvSpPr txBox="1"/>
              <p:nvPr/>
            </p:nvSpPr>
            <p:spPr>
              <a:xfrm>
                <a:off x="906022" y="4854988"/>
                <a:ext cx="5658264" cy="282129"/>
              </a:xfrm>
              <a:prstGeom prst="rect">
                <a:avLst/>
              </a:prstGeom>
            </p:spPr>
            <p:txBody>
              <a:bodyPr lIns="0" tIns="0" rIns="0" bIns="0" rtlCol="0" anchor="t">
                <a:spAutoFit/>
              </a:bodyPr>
              <a:lstStyle/>
              <a:p>
                <a:pPr>
                  <a:lnSpc>
                    <a:spcPts val="1080"/>
                  </a:lnSpc>
                </a:pPr>
                <a:r>
                  <a:rPr lang="en-US" sz="850" dirty="0">
                    <a:solidFill>
                      <a:srgbClr val="797979"/>
                    </a:solidFill>
                    <a:latin typeface="Prompt"/>
                  </a:rPr>
                  <a:t>Briefly open the meeting, welcome attendees, and call the meeting to order. This sets a positive tone and ensures everyone is present and ready to begin</a:t>
                </a:r>
              </a:p>
            </p:txBody>
          </p:sp>
        </p:grpSp>
        <p:grpSp>
          <p:nvGrpSpPr>
            <p:cNvPr id="75" name="Group 74">
              <a:extLst>
                <a:ext uri="{FF2B5EF4-FFF2-40B4-BE49-F238E27FC236}">
                  <a16:creationId xmlns:a16="http://schemas.microsoft.com/office/drawing/2014/main" id="{DE62B012-F2AB-D1AD-A2A5-2BE0971B36CF}"/>
                </a:ext>
              </a:extLst>
            </p:cNvPr>
            <p:cNvGrpSpPr/>
            <p:nvPr/>
          </p:nvGrpSpPr>
          <p:grpSpPr>
            <a:xfrm>
              <a:off x="712148" y="3788611"/>
              <a:ext cx="6046012" cy="456161"/>
              <a:chOff x="712148" y="3788611"/>
              <a:chExt cx="6046012" cy="456161"/>
            </a:xfrm>
          </p:grpSpPr>
          <p:sp>
            <p:nvSpPr>
              <p:cNvPr id="26" name="Rectangle: Rounded Corners 25">
                <a:extLst>
                  <a:ext uri="{FF2B5EF4-FFF2-40B4-BE49-F238E27FC236}">
                    <a16:creationId xmlns:a16="http://schemas.microsoft.com/office/drawing/2014/main" id="{B06EEAFC-0FB6-33E7-EBF2-0908E3CA8107}"/>
                  </a:ext>
                </a:extLst>
              </p:cNvPr>
              <p:cNvSpPr/>
              <p:nvPr/>
            </p:nvSpPr>
            <p:spPr>
              <a:xfrm>
                <a:off x="712148" y="3788611"/>
                <a:ext cx="6046012" cy="456161"/>
              </a:xfrm>
              <a:prstGeom prst="roundRect">
                <a:avLst>
                  <a:gd name="adj" fmla="val 28027"/>
                </a:avLst>
              </a:prstGeom>
              <a:solidFill>
                <a:srgbClr val="0D8B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5338DC91-1309-A159-ACAD-10FD43232374}"/>
                  </a:ext>
                </a:extLst>
              </p:cNvPr>
              <p:cNvGrpSpPr/>
              <p:nvPr/>
            </p:nvGrpSpPr>
            <p:grpSpPr>
              <a:xfrm>
                <a:off x="901333" y="3949695"/>
                <a:ext cx="5667643" cy="143920"/>
                <a:chOff x="906022" y="3949695"/>
                <a:chExt cx="5667643" cy="143920"/>
              </a:xfrm>
            </p:grpSpPr>
            <p:sp>
              <p:nvSpPr>
                <p:cNvPr id="46" name="TextBox 46"/>
                <p:cNvSpPr txBox="1"/>
                <p:nvPr/>
              </p:nvSpPr>
              <p:spPr>
                <a:xfrm>
                  <a:off x="906022" y="3949695"/>
                  <a:ext cx="2854287" cy="143905"/>
                </a:xfrm>
                <a:prstGeom prst="rect">
                  <a:avLst/>
                </a:prstGeom>
              </p:spPr>
              <p:txBody>
                <a:bodyPr lIns="0" tIns="0" rIns="0" bIns="0" rtlCol="0" anchor="t">
                  <a:spAutoFit/>
                </a:bodyPr>
                <a:lstStyle/>
                <a:p>
                  <a:pPr marL="0" lvl="0" indent="0">
                    <a:lnSpc>
                      <a:spcPts val="1059"/>
                    </a:lnSpc>
                    <a:spcBef>
                      <a:spcPct val="0"/>
                    </a:spcBef>
                  </a:pPr>
                  <a:r>
                    <a:rPr lang="en-US" sz="999" b="1" spc="19" dirty="0">
                      <a:solidFill>
                        <a:srgbClr val="FFFFFF"/>
                      </a:solidFill>
                      <a:latin typeface="Prompt" panose="00000500000000000000" pitchFamily="2" charset="-34"/>
                    </a:rPr>
                    <a:t>AGENDA</a:t>
                  </a:r>
                </a:p>
              </p:txBody>
            </p:sp>
            <p:sp>
              <p:nvSpPr>
                <p:cNvPr id="47" name="TextBox 47"/>
                <p:cNvSpPr txBox="1"/>
                <p:nvPr/>
              </p:nvSpPr>
              <p:spPr>
                <a:xfrm>
                  <a:off x="3719378" y="3949695"/>
                  <a:ext cx="2854287" cy="143920"/>
                </a:xfrm>
                <a:prstGeom prst="rect">
                  <a:avLst/>
                </a:prstGeom>
              </p:spPr>
              <p:txBody>
                <a:bodyPr lIns="0" tIns="0" rIns="0" bIns="0" rtlCol="0" anchor="t">
                  <a:spAutoFit/>
                </a:bodyPr>
                <a:lstStyle/>
                <a:p>
                  <a:pPr marL="0" lvl="0" indent="0" algn="r">
                    <a:lnSpc>
                      <a:spcPts val="1059"/>
                    </a:lnSpc>
                    <a:spcBef>
                      <a:spcPct val="0"/>
                    </a:spcBef>
                  </a:pPr>
                  <a:r>
                    <a:rPr lang="en-US" sz="999" b="1" spc="19" dirty="0">
                      <a:solidFill>
                        <a:srgbClr val="FFFFFF"/>
                      </a:solidFill>
                      <a:latin typeface="Prompt" panose="00000500000000000000" pitchFamily="2" charset="-34"/>
                    </a:rPr>
                    <a:t>ESTIMATED TIME</a:t>
                  </a:r>
                </a:p>
              </p:txBody>
            </p:sp>
          </p:grpSp>
        </p:grpSp>
        <p:grpSp>
          <p:nvGrpSpPr>
            <p:cNvPr id="74" name="Group 73">
              <a:extLst>
                <a:ext uri="{FF2B5EF4-FFF2-40B4-BE49-F238E27FC236}">
                  <a16:creationId xmlns:a16="http://schemas.microsoft.com/office/drawing/2014/main" id="{27C4EBFE-52BD-2E25-103A-BF7031156C6C}"/>
                </a:ext>
              </a:extLst>
            </p:cNvPr>
            <p:cNvGrpSpPr/>
            <p:nvPr/>
          </p:nvGrpSpPr>
          <p:grpSpPr>
            <a:xfrm>
              <a:off x="712148" y="2216308"/>
              <a:ext cx="6122826" cy="1269885"/>
              <a:chOff x="712148" y="2213109"/>
              <a:chExt cx="6122826" cy="1269885"/>
            </a:xfrm>
          </p:grpSpPr>
          <p:sp>
            <p:nvSpPr>
              <p:cNvPr id="3" name="Rectangle: Rounded Corners 2">
                <a:extLst>
                  <a:ext uri="{FF2B5EF4-FFF2-40B4-BE49-F238E27FC236}">
                    <a16:creationId xmlns:a16="http://schemas.microsoft.com/office/drawing/2014/main" id="{2791E6D8-F51D-C694-077E-32ED684D421D}"/>
                  </a:ext>
                </a:extLst>
              </p:cNvPr>
              <p:cNvSpPr/>
              <p:nvPr/>
            </p:nvSpPr>
            <p:spPr>
              <a:xfrm>
                <a:off x="4515341" y="2213109"/>
                <a:ext cx="2242819" cy="377302"/>
              </a:xfrm>
              <a:prstGeom prst="roundRect">
                <a:avLst>
                  <a:gd name="adj" fmla="val 28027"/>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866D6977-7CA8-66D5-1FD5-DEF7FC078266}"/>
                  </a:ext>
                </a:extLst>
              </p:cNvPr>
              <p:cNvSpPr/>
              <p:nvPr/>
            </p:nvSpPr>
            <p:spPr>
              <a:xfrm>
                <a:off x="4515341" y="2661715"/>
                <a:ext cx="2242819" cy="377302"/>
              </a:xfrm>
              <a:prstGeom prst="roundRect">
                <a:avLst>
                  <a:gd name="adj" fmla="val 28027"/>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8E1A2D3-D9AD-388E-646E-D64885DE5AD6}"/>
                  </a:ext>
                </a:extLst>
              </p:cNvPr>
              <p:cNvSpPr/>
              <p:nvPr/>
            </p:nvSpPr>
            <p:spPr>
              <a:xfrm>
                <a:off x="712148" y="2213109"/>
                <a:ext cx="3737804" cy="377302"/>
              </a:xfrm>
              <a:prstGeom prst="roundRect">
                <a:avLst>
                  <a:gd name="adj" fmla="val 28027"/>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3CEFA114-3BA9-2101-03C1-242A50D23238}"/>
                  </a:ext>
                </a:extLst>
              </p:cNvPr>
              <p:cNvSpPr/>
              <p:nvPr/>
            </p:nvSpPr>
            <p:spPr>
              <a:xfrm>
                <a:off x="712148" y="2661715"/>
                <a:ext cx="3737804" cy="377302"/>
              </a:xfrm>
              <a:prstGeom prst="roundRect">
                <a:avLst>
                  <a:gd name="adj" fmla="val 28027"/>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64A5C82-6F16-9B4C-DDB4-A9B5AF2918BB}"/>
                  </a:ext>
                </a:extLst>
              </p:cNvPr>
              <p:cNvSpPr/>
              <p:nvPr/>
            </p:nvSpPr>
            <p:spPr>
              <a:xfrm>
                <a:off x="712148" y="3105692"/>
                <a:ext cx="6046012" cy="377302"/>
              </a:xfrm>
              <a:prstGeom prst="roundRect">
                <a:avLst>
                  <a:gd name="adj" fmla="val 28027"/>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8"/>
              <p:cNvSpPr txBox="1"/>
              <p:nvPr/>
            </p:nvSpPr>
            <p:spPr>
              <a:xfrm>
                <a:off x="906022" y="2349057"/>
                <a:ext cx="2854287" cy="130805"/>
              </a:xfrm>
              <a:prstGeom prst="rect">
                <a:avLst/>
              </a:prstGeom>
            </p:spPr>
            <p:txBody>
              <a:bodyPr lIns="0" tIns="0" rIns="0" bIns="0" rtlCol="0" anchor="t">
                <a:spAutoFit/>
              </a:bodyPr>
              <a:lstStyle/>
              <a:p>
                <a:pPr marL="0" lvl="0" indent="0">
                  <a:lnSpc>
                    <a:spcPts val="954"/>
                  </a:lnSpc>
                  <a:spcBef>
                    <a:spcPct val="0"/>
                  </a:spcBef>
                </a:pPr>
                <a:r>
                  <a:rPr lang="en-US" sz="900" b="1" spc="18" dirty="0">
                    <a:solidFill>
                      <a:srgbClr val="000000"/>
                    </a:solidFill>
                    <a:latin typeface="Prompt" panose="00000500000000000000" pitchFamily="2" charset="-34"/>
                  </a:rPr>
                  <a:t>Time &amp; Date:</a:t>
                </a:r>
                <a:r>
                  <a:rPr lang="en-US" sz="900" b="1" spc="18" dirty="0">
                    <a:solidFill>
                      <a:srgbClr val="000000"/>
                    </a:solidFill>
                    <a:latin typeface="Prompt"/>
                  </a:rPr>
                  <a:t> </a:t>
                </a:r>
                <a:r>
                  <a:rPr lang="en-US" sz="900" spc="18" dirty="0">
                    <a:solidFill>
                      <a:srgbClr val="000000"/>
                    </a:solidFill>
                    <a:latin typeface="Prompt"/>
                  </a:rPr>
                  <a:t>15:00 Monday, November 20, 2023</a:t>
                </a:r>
              </a:p>
            </p:txBody>
          </p:sp>
          <p:sp>
            <p:nvSpPr>
              <p:cNvPr id="59" name="TextBox 59"/>
              <p:cNvSpPr txBox="1"/>
              <p:nvPr/>
            </p:nvSpPr>
            <p:spPr>
              <a:xfrm>
                <a:off x="906022" y="2797664"/>
                <a:ext cx="2854287" cy="130805"/>
              </a:xfrm>
              <a:prstGeom prst="rect">
                <a:avLst/>
              </a:prstGeom>
            </p:spPr>
            <p:txBody>
              <a:bodyPr lIns="0" tIns="0" rIns="0" bIns="0" rtlCol="0" anchor="t">
                <a:spAutoFit/>
              </a:bodyPr>
              <a:lstStyle/>
              <a:p>
                <a:pPr marL="0" lvl="0" indent="0">
                  <a:lnSpc>
                    <a:spcPts val="954"/>
                  </a:lnSpc>
                  <a:spcBef>
                    <a:spcPct val="0"/>
                  </a:spcBef>
                </a:pPr>
                <a:r>
                  <a:rPr lang="en-US" sz="900" b="1" spc="18" dirty="0">
                    <a:solidFill>
                      <a:srgbClr val="000000"/>
                    </a:solidFill>
                    <a:latin typeface="Prompt" panose="00000500000000000000" pitchFamily="2" charset="-34"/>
                  </a:rPr>
                  <a:t>Location: </a:t>
                </a:r>
                <a:r>
                  <a:rPr lang="en-US" sz="900" spc="18" dirty="0">
                    <a:solidFill>
                      <a:srgbClr val="000000"/>
                    </a:solidFill>
                    <a:latin typeface="Prompt"/>
                  </a:rPr>
                  <a:t>Harmony Haven Nonprofit Nexus</a:t>
                </a:r>
              </a:p>
            </p:txBody>
          </p:sp>
          <p:sp>
            <p:nvSpPr>
              <p:cNvPr id="60" name="TextBox 60"/>
              <p:cNvSpPr txBox="1"/>
              <p:nvPr/>
            </p:nvSpPr>
            <p:spPr>
              <a:xfrm>
                <a:off x="906022" y="3241641"/>
                <a:ext cx="5928952" cy="130805"/>
              </a:xfrm>
              <a:prstGeom prst="rect">
                <a:avLst/>
              </a:prstGeom>
            </p:spPr>
            <p:txBody>
              <a:bodyPr lIns="0" tIns="0" rIns="0" bIns="0" rtlCol="0" anchor="t">
                <a:spAutoFit/>
              </a:bodyPr>
              <a:lstStyle/>
              <a:p>
                <a:pPr marL="0" lvl="0" indent="0">
                  <a:lnSpc>
                    <a:spcPts val="954"/>
                  </a:lnSpc>
                  <a:spcBef>
                    <a:spcPct val="0"/>
                  </a:spcBef>
                </a:pPr>
                <a:r>
                  <a:rPr lang="en-US" sz="900" b="1" spc="18" dirty="0">
                    <a:solidFill>
                      <a:srgbClr val="000000"/>
                    </a:solidFill>
                    <a:latin typeface="Prompt" panose="00000500000000000000" pitchFamily="2" charset="-34"/>
                  </a:rPr>
                  <a:t>Please Bring: </a:t>
                </a:r>
                <a:r>
                  <a:rPr lang="en-US" sz="900" spc="18" dirty="0">
                    <a:solidFill>
                      <a:srgbClr val="000000"/>
                    </a:solidFill>
                    <a:latin typeface="Prompt"/>
                  </a:rPr>
                  <a:t>A notepad, laptop, or tablet for effective note-taking during our meeting</a:t>
                </a:r>
              </a:p>
            </p:txBody>
          </p:sp>
          <p:sp>
            <p:nvSpPr>
              <p:cNvPr id="67" name="TextBox 67"/>
              <p:cNvSpPr txBox="1"/>
              <p:nvPr/>
            </p:nvSpPr>
            <p:spPr>
              <a:xfrm>
                <a:off x="4765443" y="2349057"/>
                <a:ext cx="2009595" cy="130805"/>
              </a:xfrm>
              <a:prstGeom prst="rect">
                <a:avLst/>
              </a:prstGeom>
            </p:spPr>
            <p:txBody>
              <a:bodyPr lIns="0" tIns="0" rIns="0" bIns="0" rtlCol="0" anchor="t">
                <a:spAutoFit/>
              </a:bodyPr>
              <a:lstStyle/>
              <a:p>
                <a:pPr marL="0" lvl="0" indent="0">
                  <a:lnSpc>
                    <a:spcPts val="954"/>
                  </a:lnSpc>
                  <a:spcBef>
                    <a:spcPct val="0"/>
                  </a:spcBef>
                </a:pPr>
                <a:r>
                  <a:rPr lang="en-US" sz="900" b="1" spc="18" dirty="0">
                    <a:solidFill>
                      <a:srgbClr val="000000"/>
                    </a:solidFill>
                    <a:latin typeface="Prompt" panose="00000500000000000000" pitchFamily="2" charset="-34"/>
                  </a:rPr>
                  <a:t>Meeting Called by: </a:t>
                </a:r>
                <a:r>
                  <a:rPr lang="en-US" sz="900" spc="18" dirty="0" err="1">
                    <a:solidFill>
                      <a:srgbClr val="000000"/>
                    </a:solidFill>
                    <a:latin typeface="Prompt"/>
                  </a:rPr>
                  <a:t>Liora</a:t>
                </a:r>
                <a:r>
                  <a:rPr lang="en-US" sz="900" spc="18" dirty="0">
                    <a:solidFill>
                      <a:srgbClr val="000000"/>
                    </a:solidFill>
                    <a:latin typeface="Prompt"/>
                  </a:rPr>
                  <a:t> Voss</a:t>
                </a:r>
              </a:p>
            </p:txBody>
          </p:sp>
          <p:sp>
            <p:nvSpPr>
              <p:cNvPr id="68" name="TextBox 68"/>
              <p:cNvSpPr txBox="1"/>
              <p:nvPr/>
            </p:nvSpPr>
            <p:spPr>
              <a:xfrm>
                <a:off x="4765443" y="2797664"/>
                <a:ext cx="2009595" cy="130805"/>
              </a:xfrm>
              <a:prstGeom prst="rect">
                <a:avLst/>
              </a:prstGeom>
            </p:spPr>
            <p:txBody>
              <a:bodyPr lIns="0" tIns="0" rIns="0" bIns="0" rtlCol="0" anchor="t">
                <a:spAutoFit/>
              </a:bodyPr>
              <a:lstStyle/>
              <a:p>
                <a:pPr marL="0" lvl="0" indent="0">
                  <a:lnSpc>
                    <a:spcPts val="954"/>
                  </a:lnSpc>
                  <a:spcBef>
                    <a:spcPct val="0"/>
                  </a:spcBef>
                </a:pPr>
                <a:r>
                  <a:rPr lang="en-US" sz="900" b="1" spc="18" dirty="0">
                    <a:solidFill>
                      <a:srgbClr val="000000"/>
                    </a:solidFill>
                    <a:latin typeface="Prompt" panose="00000500000000000000" pitchFamily="2" charset="-34"/>
                  </a:rPr>
                  <a:t>Notetaker: </a:t>
                </a:r>
                <a:r>
                  <a:rPr lang="en-US" sz="900" spc="18" dirty="0">
                    <a:solidFill>
                      <a:srgbClr val="000000"/>
                    </a:solidFill>
                    <a:latin typeface="Prompt"/>
                  </a:rPr>
                  <a:t>Adam </a:t>
                </a:r>
                <a:r>
                  <a:rPr lang="en-US" sz="900" spc="18" dirty="0" err="1">
                    <a:solidFill>
                      <a:srgbClr val="000000"/>
                    </a:solidFill>
                    <a:latin typeface="Prompt"/>
                  </a:rPr>
                  <a:t>Levis</a:t>
                </a:r>
                <a:endParaRPr lang="en-US" sz="900" spc="18" dirty="0">
                  <a:solidFill>
                    <a:srgbClr val="000000"/>
                  </a:solidFill>
                  <a:latin typeface="Prompt"/>
                </a:endParaRPr>
              </a:p>
            </p:txBody>
          </p:sp>
        </p:grpSp>
        <p:grpSp>
          <p:nvGrpSpPr>
            <p:cNvPr id="64" name="Group 63">
              <a:extLst>
                <a:ext uri="{FF2B5EF4-FFF2-40B4-BE49-F238E27FC236}">
                  <a16:creationId xmlns:a16="http://schemas.microsoft.com/office/drawing/2014/main" id="{3C08FD1C-48BF-0CD7-519E-A097132F58EA}"/>
                </a:ext>
              </a:extLst>
            </p:cNvPr>
            <p:cNvGrpSpPr/>
            <p:nvPr/>
          </p:nvGrpSpPr>
          <p:grpSpPr>
            <a:xfrm>
              <a:off x="712904" y="887262"/>
              <a:ext cx="6048000" cy="1026628"/>
              <a:chOff x="712904" y="887262"/>
              <a:chExt cx="6048000" cy="1026628"/>
            </a:xfrm>
          </p:grpSpPr>
          <p:sp>
            <p:nvSpPr>
              <p:cNvPr id="70" name="Freeform 70"/>
              <p:cNvSpPr/>
              <p:nvPr/>
            </p:nvSpPr>
            <p:spPr>
              <a:xfrm>
                <a:off x="6075392" y="939921"/>
                <a:ext cx="452054" cy="452054"/>
              </a:xfrm>
              <a:custGeom>
                <a:avLst/>
                <a:gdLst/>
                <a:ahLst/>
                <a:cxnLst/>
                <a:rect l="l" t="t" r="r" b="b"/>
                <a:pathLst>
                  <a:path w="452054" h="452054">
                    <a:moveTo>
                      <a:pt x="0" y="0"/>
                    </a:moveTo>
                    <a:lnTo>
                      <a:pt x="452054" y="0"/>
                    </a:lnTo>
                    <a:lnTo>
                      <a:pt x="452054" y="452054"/>
                    </a:lnTo>
                    <a:lnTo>
                      <a:pt x="0" y="4520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1" name="TextBox 71"/>
              <p:cNvSpPr txBox="1"/>
              <p:nvPr/>
            </p:nvSpPr>
            <p:spPr>
              <a:xfrm>
                <a:off x="712904" y="887262"/>
                <a:ext cx="5050116" cy="1026628"/>
              </a:xfrm>
              <a:prstGeom prst="rect">
                <a:avLst/>
              </a:prstGeom>
            </p:spPr>
            <p:txBody>
              <a:bodyPr lIns="0" tIns="0" rIns="0" bIns="0" rtlCol="0" anchor="t">
                <a:spAutoFit/>
              </a:bodyPr>
              <a:lstStyle/>
              <a:p>
                <a:pPr>
                  <a:lnSpc>
                    <a:spcPts val="4024"/>
                  </a:lnSpc>
                </a:pPr>
                <a:r>
                  <a:rPr lang="en-US" sz="3353" spc="174" dirty="0">
                    <a:solidFill>
                      <a:srgbClr val="0D8B4E"/>
                    </a:solidFill>
                    <a:latin typeface="Prompt ExtraBold" panose="00000900000000000000" pitchFamily="2" charset="-34"/>
                  </a:rPr>
                  <a:t>NONPROFIT BOARD MEETING AGENDA </a:t>
                </a:r>
              </a:p>
            </p:txBody>
          </p:sp>
          <p:sp>
            <p:nvSpPr>
              <p:cNvPr id="72" name="TextBox 72"/>
              <p:cNvSpPr txBox="1"/>
              <p:nvPr/>
            </p:nvSpPr>
            <p:spPr>
              <a:xfrm>
                <a:off x="5841934" y="1546161"/>
                <a:ext cx="918970" cy="239794"/>
              </a:xfrm>
              <a:prstGeom prst="rect">
                <a:avLst/>
              </a:prstGeom>
            </p:spPr>
            <p:txBody>
              <a:bodyPr lIns="0" tIns="0" rIns="0" bIns="0" rtlCol="0" anchor="t">
                <a:spAutoFit/>
              </a:bodyPr>
              <a:lstStyle/>
              <a:p>
                <a:pPr algn="ctr">
                  <a:lnSpc>
                    <a:spcPts val="957"/>
                  </a:lnSpc>
                </a:pPr>
                <a:r>
                  <a:rPr lang="en-US" sz="997" dirty="0">
                    <a:solidFill>
                      <a:srgbClr val="0D8B4E"/>
                    </a:solidFill>
                    <a:latin typeface="Prompt Medium"/>
                  </a:rPr>
                  <a:t>COMPANY NAME</a:t>
                </a:r>
              </a:p>
            </p:txBody>
          </p:sp>
        </p:grpSp>
        <p:sp>
          <p:nvSpPr>
            <p:cNvPr id="69" name="TemplateLAB"/>
            <p:cNvSpPr/>
            <p:nvPr/>
          </p:nvSpPr>
          <p:spPr>
            <a:xfrm>
              <a:off x="3290389" y="10060854"/>
              <a:ext cx="975722" cy="160994"/>
            </a:xfrm>
            <a:custGeom>
              <a:avLst/>
              <a:gdLst/>
              <a:ahLst/>
              <a:cxnLst/>
              <a:rect l="l" t="t" r="r" b="b"/>
              <a:pathLst>
                <a:path w="975722" h="160994">
                  <a:moveTo>
                    <a:pt x="0" y="0"/>
                  </a:moveTo>
                  <a:lnTo>
                    <a:pt x="975722" y="0"/>
                  </a:lnTo>
                  <a:lnTo>
                    <a:pt x="975722" y="160994"/>
                  </a:lnTo>
                  <a:lnTo>
                    <a:pt x="0" y="1609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274</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Prompt Medium</vt:lpstr>
      <vt:lpstr>Prompt</vt:lpstr>
      <vt:lpstr>Prompt ExtraBold</vt:lpstr>
      <vt:lpstr>Calibri</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Pick Meeting agenda templates</dc:title>
  <dc:creator>Hoang Anh</dc:creator>
  <cp:lastModifiedBy>Hoang Anh</cp:lastModifiedBy>
  <cp:revision>6</cp:revision>
  <dcterms:created xsi:type="dcterms:W3CDTF">2006-08-16T00:00:00Z</dcterms:created>
  <dcterms:modified xsi:type="dcterms:W3CDTF">2023-11-17T03:57:56Z</dcterms:modified>
  <dc:identifier>DAF0TzegUSY</dc:identifier>
</cp:coreProperties>
</file>