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1" r:id="rId2"/>
  </p:sldIdLst>
  <p:sldSz cx="7556500" cy="10693400"/>
  <p:notesSz cx="6858000" cy="9144000"/>
  <p:embeddedFontLst>
    <p:embeddedFont>
      <p:font typeface="Barlow Condensed" panose="00000506000000000000" pitchFamily="2" charset="0"/>
      <p:regular r:id="rId3"/>
      <p:bold r:id="rId4"/>
      <p:italic r:id="rId5"/>
      <p:boldItalic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66" d="100"/>
          <a:sy n="66" d="100"/>
        </p:scale>
        <p:origin x="2544" y="18"/>
      </p:cViewPr>
      <p:guideLst>
        <p:guide orient="horz" pos="216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5F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6">
            <a:extLst>
              <a:ext uri="{FF2B5EF4-FFF2-40B4-BE49-F238E27FC236}">
                <a16:creationId xmlns:a16="http://schemas.microsoft.com/office/drawing/2014/main" id="{D396CC15-B52E-D6AD-B7BD-D9EA3D5D1F8B}"/>
              </a:ext>
            </a:extLst>
          </p:cNvPr>
          <p:cNvGrpSpPr/>
          <p:nvPr/>
        </p:nvGrpSpPr>
        <p:grpSpPr>
          <a:xfrm>
            <a:off x="208049" y="207375"/>
            <a:ext cx="7143902" cy="10353457"/>
            <a:chOff x="208049" y="207375"/>
            <a:chExt cx="7143902" cy="10353457"/>
          </a:xfrm>
        </p:grpSpPr>
        <p:sp>
          <p:nvSpPr>
            <p:cNvPr id="2" name="AutoShape 2"/>
            <p:cNvSpPr/>
            <p:nvPr/>
          </p:nvSpPr>
          <p:spPr>
            <a:xfrm>
              <a:off x="208049" y="207375"/>
              <a:ext cx="7143902" cy="10353457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DE67015-FFFC-AC25-4B7F-F758D6247BE6}"/>
                </a:ext>
              </a:extLst>
            </p:cNvPr>
            <p:cNvGrpSpPr/>
            <p:nvPr/>
          </p:nvGrpSpPr>
          <p:grpSpPr>
            <a:xfrm>
              <a:off x="2157850" y="4606287"/>
              <a:ext cx="4646016" cy="5368276"/>
              <a:chOff x="2157850" y="4606287"/>
              <a:chExt cx="4646016" cy="5368276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E5B2C1A1-D7B6-E570-76EC-FC143BA32B19}"/>
                  </a:ext>
                </a:extLst>
              </p:cNvPr>
              <p:cNvGrpSpPr/>
              <p:nvPr/>
            </p:nvGrpSpPr>
            <p:grpSpPr>
              <a:xfrm>
                <a:off x="2157850" y="4606287"/>
                <a:ext cx="4646016" cy="859077"/>
                <a:chOff x="2157850" y="4568183"/>
                <a:chExt cx="4646016" cy="859077"/>
              </a:xfrm>
            </p:grpSpPr>
            <p:sp>
              <p:nvSpPr>
                <p:cNvPr id="53" name="TextBox 53"/>
                <p:cNvSpPr txBox="1"/>
                <p:nvPr/>
              </p:nvSpPr>
              <p:spPr>
                <a:xfrm>
                  <a:off x="2157850" y="4821646"/>
                  <a:ext cx="4006987" cy="29090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172719" lvl="1" indent="-86360" algn="just">
                    <a:lnSpc>
                      <a:spcPts val="1159"/>
                    </a:lnSpc>
                    <a:buFont typeface="Arial"/>
                    <a:buChar char="•"/>
                  </a:pPr>
                  <a:r>
                    <a:rPr lang="en-US" sz="799" b="1" dirty="0">
                      <a:solidFill>
                        <a:srgbClr val="333333"/>
                      </a:solidFill>
                      <a:latin typeface="Barlow Condensed" panose="00000506000000000000" pitchFamily="2" charset="0"/>
                    </a:rPr>
                    <a:t>Budget Presentation: </a:t>
                  </a:r>
                  <a:r>
                    <a:rPr lang="en-US" sz="799" dirty="0">
                      <a:solidFill>
                        <a:srgbClr val="333333"/>
                      </a:solidFill>
                      <a:latin typeface="Barlow Condensed"/>
                    </a:rPr>
                    <a:t>Reviewing the HOA's annual budget, highlighting income sources, and outlining planned expenses to ensure transparency and fiscal responsibility</a:t>
                  </a:r>
                </a:p>
              </p:txBody>
            </p:sp>
            <p:sp>
              <p:nvSpPr>
                <p:cNvPr id="54" name="TextBox 54"/>
                <p:cNvSpPr txBox="1"/>
                <p:nvPr/>
              </p:nvSpPr>
              <p:spPr>
                <a:xfrm>
                  <a:off x="2157850" y="5137437"/>
                  <a:ext cx="4006987" cy="289823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172719" lvl="1" indent="-86360" algn="just">
                    <a:lnSpc>
                      <a:spcPts val="1159"/>
                    </a:lnSpc>
                    <a:buFont typeface="Arial"/>
                    <a:buChar char="•"/>
                  </a:pPr>
                  <a:r>
                    <a:rPr lang="en-US" sz="799" b="1" dirty="0">
                      <a:solidFill>
                        <a:srgbClr val="333333"/>
                      </a:solidFill>
                      <a:latin typeface="Barlow Condensed" panose="00000506000000000000" pitchFamily="2" charset="0"/>
                    </a:rPr>
                    <a:t>Reserve Fund Updates: </a:t>
                  </a:r>
                  <a:r>
                    <a:rPr lang="en-US" sz="799" dirty="0">
                      <a:solidFill>
                        <a:srgbClr val="333333"/>
                      </a:solidFill>
                      <a:latin typeface="Barlow Condensed"/>
                    </a:rPr>
                    <a:t>Discussing the status of the reserve fund, including any allocations or withdrawals, </a:t>
                  </a:r>
                  <a:br>
                    <a:rPr lang="en-US" sz="799" dirty="0">
                      <a:solidFill>
                        <a:srgbClr val="333333"/>
                      </a:solidFill>
                      <a:latin typeface="Barlow Condensed"/>
                    </a:rPr>
                  </a:br>
                  <a:r>
                    <a:rPr lang="en-US" sz="799" dirty="0">
                      <a:solidFill>
                        <a:srgbClr val="333333"/>
                      </a:solidFill>
                      <a:latin typeface="Barlow Condensed"/>
                    </a:rPr>
                    <a:t>to address long-term financial stability and community investments</a:t>
                  </a:r>
                </a:p>
              </p:txBody>
            </p:sp>
            <p:sp>
              <p:nvSpPr>
                <p:cNvPr id="55" name="TextBox 55"/>
                <p:cNvSpPr txBox="1"/>
                <p:nvPr/>
              </p:nvSpPr>
              <p:spPr>
                <a:xfrm>
                  <a:off x="5844747" y="4568183"/>
                  <a:ext cx="959119" cy="16030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r">
                    <a:lnSpc>
                      <a:spcPts val="1399"/>
                    </a:lnSpc>
                  </a:pPr>
                  <a:r>
                    <a:rPr lang="en-US" sz="999" i="1" dirty="0">
                      <a:solidFill>
                        <a:srgbClr val="3D3D3D"/>
                      </a:solidFill>
                      <a:latin typeface="Barlow Condensed" panose="00000506000000000000" pitchFamily="2" charset="0"/>
                    </a:rPr>
                    <a:t>30 min</a:t>
                  </a:r>
                </a:p>
              </p:txBody>
            </p:sp>
            <p:sp>
              <p:nvSpPr>
                <p:cNvPr id="56" name="TextBox 56"/>
                <p:cNvSpPr txBox="1"/>
                <p:nvPr/>
              </p:nvSpPr>
              <p:spPr>
                <a:xfrm>
                  <a:off x="2157850" y="4568183"/>
                  <a:ext cx="1813195" cy="16030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399"/>
                    </a:lnSpc>
                    <a:spcBef>
                      <a:spcPct val="0"/>
                    </a:spcBef>
                  </a:pPr>
                  <a:r>
                    <a:rPr lang="en-US" sz="999" b="1" dirty="0">
                      <a:solidFill>
                        <a:srgbClr val="DD5F2E"/>
                      </a:solidFill>
                      <a:latin typeface="Barlow Condensed" panose="00000506000000000000" pitchFamily="2" charset="0"/>
                    </a:rPr>
                    <a:t>01. Financial Overview</a:t>
                  </a:r>
                </a:p>
              </p:txBody>
            </p: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A2987D2D-7C74-3425-A9C1-6BE6C4399EDC}"/>
                  </a:ext>
                </a:extLst>
              </p:cNvPr>
              <p:cNvGrpSpPr/>
              <p:nvPr/>
            </p:nvGrpSpPr>
            <p:grpSpPr>
              <a:xfrm>
                <a:off x="2157850" y="5730782"/>
                <a:ext cx="4646016" cy="860295"/>
                <a:chOff x="2157850" y="5692678"/>
                <a:chExt cx="4646016" cy="860295"/>
              </a:xfrm>
            </p:grpSpPr>
            <p:sp>
              <p:nvSpPr>
                <p:cNvPr id="58" name="TextBox 58"/>
                <p:cNvSpPr txBox="1"/>
                <p:nvPr/>
              </p:nvSpPr>
              <p:spPr>
                <a:xfrm>
                  <a:off x="2157850" y="5946141"/>
                  <a:ext cx="4006987" cy="29104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172719" lvl="1" indent="-86360" algn="just">
                    <a:lnSpc>
                      <a:spcPts val="1159"/>
                    </a:lnSpc>
                    <a:buFont typeface="Arial"/>
                    <a:buChar char="•"/>
                  </a:pPr>
                  <a:r>
                    <a:rPr lang="en-US" sz="799" b="1" dirty="0">
                      <a:solidFill>
                        <a:srgbClr val="333333"/>
                      </a:solidFill>
                      <a:latin typeface="Barlow Condensed" panose="00000506000000000000" pitchFamily="2" charset="0"/>
                    </a:rPr>
                    <a:t>Guideline Updates: </a:t>
                  </a:r>
                  <a:r>
                    <a:rPr lang="en-US" sz="799" dirty="0">
                      <a:solidFill>
                        <a:srgbClr val="333333"/>
                      </a:solidFill>
                      <a:latin typeface="Barlow Condensed"/>
                    </a:rPr>
                    <a:t>Presenting proposed changes to architectural guidelines, ensuring residents are informed and seeking feedback to maintain neighborhood aesthetics and property values</a:t>
                  </a:r>
                </a:p>
              </p:txBody>
            </p:sp>
            <p:sp>
              <p:nvSpPr>
                <p:cNvPr id="59" name="TextBox 59"/>
                <p:cNvSpPr txBox="1"/>
                <p:nvPr/>
              </p:nvSpPr>
              <p:spPr>
                <a:xfrm>
                  <a:off x="2157850" y="6261932"/>
                  <a:ext cx="4006987" cy="29104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172719" lvl="1" indent="-86360" algn="just">
                    <a:lnSpc>
                      <a:spcPts val="1159"/>
                    </a:lnSpc>
                    <a:buFont typeface="Arial"/>
                    <a:buChar char="•"/>
                  </a:pPr>
                  <a:r>
                    <a:rPr lang="en-US" sz="799" b="1" dirty="0">
                      <a:solidFill>
                        <a:srgbClr val="333333"/>
                      </a:solidFill>
                      <a:latin typeface="Barlow Condensed" panose="00000506000000000000" pitchFamily="2" charset="0"/>
                    </a:rPr>
                    <a:t>Violation Resolution: </a:t>
                  </a:r>
                  <a:r>
                    <a:rPr lang="en-US" sz="799" dirty="0">
                      <a:solidFill>
                        <a:srgbClr val="333333"/>
                      </a:solidFill>
                      <a:latin typeface="Barlow Condensed"/>
                    </a:rPr>
                    <a:t>Addressing specific architectural violations, discussing the enforcement process, and exploring collaborative solutions for homeowners to comply with community standards</a:t>
                  </a:r>
                </a:p>
              </p:txBody>
            </p:sp>
            <p:sp>
              <p:nvSpPr>
                <p:cNvPr id="60" name="TextBox 60"/>
                <p:cNvSpPr txBox="1"/>
                <p:nvPr/>
              </p:nvSpPr>
              <p:spPr>
                <a:xfrm>
                  <a:off x="5844747" y="5692678"/>
                  <a:ext cx="959119" cy="16030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r">
                    <a:lnSpc>
                      <a:spcPts val="1399"/>
                    </a:lnSpc>
                  </a:pPr>
                  <a:r>
                    <a:rPr lang="en-US" sz="999" i="1" dirty="0">
                      <a:solidFill>
                        <a:srgbClr val="3D3D3D"/>
                      </a:solidFill>
                      <a:latin typeface="Barlow Condensed" panose="00000506000000000000" pitchFamily="2" charset="0"/>
                    </a:rPr>
                    <a:t>15 min</a:t>
                  </a:r>
                </a:p>
              </p:txBody>
            </p:sp>
            <p:sp>
              <p:nvSpPr>
                <p:cNvPr id="61" name="TextBox 61"/>
                <p:cNvSpPr txBox="1"/>
                <p:nvPr/>
              </p:nvSpPr>
              <p:spPr>
                <a:xfrm>
                  <a:off x="2157850" y="5692678"/>
                  <a:ext cx="1544200" cy="160300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399"/>
                    </a:lnSpc>
                    <a:spcBef>
                      <a:spcPct val="0"/>
                    </a:spcBef>
                  </a:pPr>
                  <a:r>
                    <a:rPr lang="en-US" sz="999" b="1" dirty="0">
                      <a:solidFill>
                        <a:srgbClr val="DD5F2E"/>
                      </a:solidFill>
                      <a:latin typeface="Barlow Condensed" panose="00000506000000000000" pitchFamily="2" charset="0"/>
                    </a:rPr>
                    <a:t>02. Architectural Control</a:t>
                  </a:r>
                </a:p>
              </p:txBody>
            </p:sp>
          </p:grp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CC527023-2AD0-BE2D-10BE-D832CFC0B902}"/>
                  </a:ext>
                </a:extLst>
              </p:cNvPr>
              <p:cNvGrpSpPr/>
              <p:nvPr/>
            </p:nvGrpSpPr>
            <p:grpSpPr>
              <a:xfrm>
                <a:off x="2157850" y="6855276"/>
                <a:ext cx="4646016" cy="860296"/>
                <a:chOff x="2157850" y="6817172"/>
                <a:chExt cx="4646016" cy="860296"/>
              </a:xfrm>
            </p:grpSpPr>
            <p:sp>
              <p:nvSpPr>
                <p:cNvPr id="63" name="TextBox 63"/>
                <p:cNvSpPr txBox="1"/>
                <p:nvPr/>
              </p:nvSpPr>
              <p:spPr>
                <a:xfrm>
                  <a:off x="2157850" y="7070636"/>
                  <a:ext cx="4006987" cy="29104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172719" lvl="1" indent="-86360" algn="just">
                    <a:lnSpc>
                      <a:spcPts val="1159"/>
                    </a:lnSpc>
                    <a:buFont typeface="Arial"/>
                    <a:buChar char="•"/>
                  </a:pPr>
                  <a:r>
                    <a:rPr lang="en-US" sz="799" b="1" dirty="0">
                      <a:solidFill>
                        <a:srgbClr val="333333"/>
                      </a:solidFill>
                      <a:latin typeface="Barlow Condensed" panose="00000506000000000000" pitchFamily="2" charset="0"/>
                    </a:rPr>
                    <a:t>Upcoming Events: </a:t>
                  </a:r>
                  <a:r>
                    <a:rPr lang="en-US" sz="799" dirty="0">
                      <a:solidFill>
                        <a:srgbClr val="333333"/>
                      </a:solidFill>
                      <a:latin typeface="Barlow Condensed"/>
                    </a:rPr>
                    <a:t>Highlighting upcoming social gatherings, educational workshops, and community-building activities to encourage resident participation and enhance neighborhood cohesion</a:t>
                  </a:r>
                </a:p>
              </p:txBody>
            </p:sp>
            <p:sp>
              <p:nvSpPr>
                <p:cNvPr id="64" name="TextBox 64"/>
                <p:cNvSpPr txBox="1"/>
                <p:nvPr/>
              </p:nvSpPr>
              <p:spPr>
                <a:xfrm>
                  <a:off x="2157850" y="7386427"/>
                  <a:ext cx="4006987" cy="29104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172719" lvl="1" indent="-86360" algn="just">
                    <a:lnSpc>
                      <a:spcPts val="1159"/>
                    </a:lnSpc>
                    <a:buFont typeface="Arial"/>
                    <a:buChar char="•"/>
                  </a:pPr>
                  <a:r>
                    <a:rPr lang="en-US" sz="799" b="1" dirty="0">
                      <a:solidFill>
                        <a:srgbClr val="333333"/>
                      </a:solidFill>
                      <a:latin typeface="Barlow Condensed" panose="00000506000000000000" pitchFamily="2" charset="0"/>
                    </a:rPr>
                    <a:t>Amenity Maintenance: </a:t>
                  </a:r>
                  <a:r>
                    <a:rPr lang="en-US" sz="799" dirty="0">
                      <a:solidFill>
                        <a:srgbClr val="333333"/>
                      </a:solidFill>
                      <a:latin typeface="Barlow Condensed"/>
                    </a:rPr>
                    <a:t>Discussing ongoing and upcoming maintenance projects for community amenities, ensuring they remain in optimal condition for residents' enjoyment</a:t>
                  </a:r>
                </a:p>
              </p:txBody>
            </p:sp>
            <p:sp>
              <p:nvSpPr>
                <p:cNvPr id="65" name="TextBox 65"/>
                <p:cNvSpPr txBox="1"/>
                <p:nvPr/>
              </p:nvSpPr>
              <p:spPr>
                <a:xfrm>
                  <a:off x="5844747" y="6817172"/>
                  <a:ext cx="959119" cy="16030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r">
                    <a:lnSpc>
                      <a:spcPts val="1399"/>
                    </a:lnSpc>
                  </a:pPr>
                  <a:r>
                    <a:rPr lang="en-US" sz="999" i="1" dirty="0">
                      <a:solidFill>
                        <a:srgbClr val="3D3D3D"/>
                      </a:solidFill>
                      <a:latin typeface="Barlow Condensed" panose="00000506000000000000" pitchFamily="2" charset="0"/>
                    </a:rPr>
                    <a:t>40 min</a:t>
                  </a:r>
                </a:p>
              </p:txBody>
            </p:sp>
            <p:sp>
              <p:nvSpPr>
                <p:cNvPr id="66" name="TextBox 66"/>
                <p:cNvSpPr txBox="1"/>
                <p:nvPr/>
              </p:nvSpPr>
              <p:spPr>
                <a:xfrm>
                  <a:off x="2157850" y="6817172"/>
                  <a:ext cx="1813195" cy="16030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399"/>
                    </a:lnSpc>
                    <a:spcBef>
                      <a:spcPct val="0"/>
                    </a:spcBef>
                  </a:pPr>
                  <a:r>
                    <a:rPr lang="en-US" sz="999" b="1" dirty="0">
                      <a:solidFill>
                        <a:srgbClr val="DD5F2E"/>
                      </a:solidFill>
                      <a:latin typeface="Barlow Condensed" panose="00000506000000000000" pitchFamily="2" charset="0"/>
                    </a:rPr>
                    <a:t>03. Community Events and Amenities</a:t>
                  </a:r>
                </a:p>
              </p:txBody>
            </p:sp>
          </p:grp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AE1DF203-3430-0CFE-D5A6-BFCE554D2D04}"/>
                  </a:ext>
                </a:extLst>
              </p:cNvPr>
              <p:cNvGrpSpPr/>
              <p:nvPr/>
            </p:nvGrpSpPr>
            <p:grpSpPr>
              <a:xfrm>
                <a:off x="2157850" y="7979771"/>
                <a:ext cx="4646016" cy="860295"/>
                <a:chOff x="2157850" y="7941667"/>
                <a:chExt cx="4646016" cy="860295"/>
              </a:xfrm>
            </p:grpSpPr>
            <p:sp>
              <p:nvSpPr>
                <p:cNvPr id="68" name="TextBox 68"/>
                <p:cNvSpPr txBox="1"/>
                <p:nvPr/>
              </p:nvSpPr>
              <p:spPr>
                <a:xfrm>
                  <a:off x="2157850" y="8195131"/>
                  <a:ext cx="4006987" cy="29104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172719" lvl="1" indent="-86360" algn="just">
                    <a:lnSpc>
                      <a:spcPts val="1159"/>
                    </a:lnSpc>
                    <a:buFont typeface="Arial"/>
                    <a:buChar char="•"/>
                  </a:pPr>
                  <a:r>
                    <a:rPr lang="en-US" sz="799" b="1" dirty="0">
                      <a:solidFill>
                        <a:srgbClr val="333333"/>
                      </a:solidFill>
                      <a:latin typeface="Barlow Condensed" panose="00000506000000000000" pitchFamily="2" charset="0"/>
                    </a:rPr>
                    <a:t>Neighborhood Watch Program: </a:t>
                  </a:r>
                  <a:r>
                    <a:rPr lang="en-US" sz="799" dirty="0">
                      <a:solidFill>
                        <a:srgbClr val="333333"/>
                      </a:solidFill>
                      <a:latin typeface="Barlow Condensed"/>
                    </a:rPr>
                    <a:t>Introducing updates on the neighborhood watch program, including recent incidents, preventive measures, and encouraging resident involvement in maintaining a secure environment</a:t>
                  </a:r>
                </a:p>
              </p:txBody>
            </p:sp>
            <p:sp>
              <p:nvSpPr>
                <p:cNvPr id="69" name="TextBox 69"/>
                <p:cNvSpPr txBox="1"/>
                <p:nvPr/>
              </p:nvSpPr>
              <p:spPr>
                <a:xfrm>
                  <a:off x="2157850" y="8510921"/>
                  <a:ext cx="4006987" cy="29104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172719" lvl="1" indent="-86360" algn="just">
                    <a:lnSpc>
                      <a:spcPts val="1159"/>
                    </a:lnSpc>
                    <a:buFont typeface="Arial"/>
                    <a:buChar char="•"/>
                  </a:pPr>
                  <a:r>
                    <a:rPr lang="en-US" sz="799" b="1" dirty="0">
                      <a:solidFill>
                        <a:srgbClr val="333333"/>
                      </a:solidFill>
                      <a:latin typeface="Barlow Condensed" panose="00000506000000000000" pitchFamily="2" charset="0"/>
                    </a:rPr>
                    <a:t>Emergency Preparedness: </a:t>
                  </a:r>
                  <a:r>
                    <a:rPr lang="en-US" sz="799" dirty="0">
                      <a:solidFill>
                        <a:srgbClr val="333333"/>
                      </a:solidFill>
                      <a:latin typeface="Barlow Condensed"/>
                    </a:rPr>
                    <a:t>Outlining emergency procedures, sharing safety tips, and discussing plans for disaster preparedness to ensure residents' well-being during unforeseen events</a:t>
                  </a:r>
                </a:p>
              </p:txBody>
            </p:sp>
            <p:sp>
              <p:nvSpPr>
                <p:cNvPr id="70" name="TextBox 70"/>
                <p:cNvSpPr txBox="1"/>
                <p:nvPr/>
              </p:nvSpPr>
              <p:spPr>
                <a:xfrm>
                  <a:off x="5844747" y="7941667"/>
                  <a:ext cx="959119" cy="16030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r">
                    <a:lnSpc>
                      <a:spcPts val="1399"/>
                    </a:lnSpc>
                  </a:pPr>
                  <a:r>
                    <a:rPr lang="en-US" sz="999" i="1" dirty="0">
                      <a:solidFill>
                        <a:srgbClr val="3D3D3D"/>
                      </a:solidFill>
                      <a:latin typeface="Barlow Condensed" panose="00000506000000000000" pitchFamily="2" charset="0"/>
                    </a:rPr>
                    <a:t>25 min</a:t>
                  </a:r>
                </a:p>
              </p:txBody>
            </p:sp>
            <p:sp>
              <p:nvSpPr>
                <p:cNvPr id="71" name="TextBox 71"/>
                <p:cNvSpPr txBox="1"/>
                <p:nvPr/>
              </p:nvSpPr>
              <p:spPr>
                <a:xfrm>
                  <a:off x="2157850" y="7941667"/>
                  <a:ext cx="1813195" cy="16030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399"/>
                    </a:lnSpc>
                    <a:spcBef>
                      <a:spcPct val="0"/>
                    </a:spcBef>
                  </a:pPr>
                  <a:r>
                    <a:rPr lang="en-US" sz="999" b="1" dirty="0">
                      <a:solidFill>
                        <a:srgbClr val="DD5F2E"/>
                      </a:solidFill>
                      <a:latin typeface="Barlow Condensed" panose="00000506000000000000" pitchFamily="2" charset="0"/>
                    </a:rPr>
                    <a:t>04. Security and Safety Measures</a:t>
                  </a:r>
                </a:p>
              </p:txBody>
            </p:sp>
          </p:grp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C424236C-BB60-E680-277C-1418B785075B}"/>
                  </a:ext>
                </a:extLst>
              </p:cNvPr>
              <p:cNvGrpSpPr/>
              <p:nvPr/>
            </p:nvGrpSpPr>
            <p:grpSpPr>
              <a:xfrm>
                <a:off x="2157850" y="9114268"/>
                <a:ext cx="4646016" cy="860295"/>
                <a:chOff x="2157850" y="9066162"/>
                <a:chExt cx="4646016" cy="860295"/>
              </a:xfrm>
            </p:grpSpPr>
            <p:sp>
              <p:nvSpPr>
                <p:cNvPr id="73" name="TextBox 73"/>
                <p:cNvSpPr txBox="1"/>
                <p:nvPr/>
              </p:nvSpPr>
              <p:spPr>
                <a:xfrm>
                  <a:off x="2157850" y="9319626"/>
                  <a:ext cx="4006987" cy="29104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172719" lvl="1" indent="-86360" algn="just">
                    <a:lnSpc>
                      <a:spcPts val="1159"/>
                    </a:lnSpc>
                    <a:buFont typeface="Arial"/>
                    <a:buChar char="•"/>
                  </a:pPr>
                  <a:r>
                    <a:rPr lang="en-US" sz="799" b="1" dirty="0">
                      <a:solidFill>
                        <a:srgbClr val="333333"/>
                      </a:solidFill>
                      <a:latin typeface="Barlow Condensed" panose="00000506000000000000" pitchFamily="2" charset="0"/>
                    </a:rPr>
                    <a:t>Digital Platforms: </a:t>
                  </a:r>
                  <a:r>
                    <a:rPr lang="en-US" sz="799" dirty="0">
                      <a:solidFill>
                        <a:srgbClr val="333333"/>
                      </a:solidFill>
                      <a:latin typeface="Barlow Condensed"/>
                    </a:rPr>
                    <a:t>Introducing new communication channels or updates to existing platforms, fostering efficient and transparent information sharing among residents and the HOA</a:t>
                  </a:r>
                </a:p>
              </p:txBody>
            </p:sp>
            <p:sp>
              <p:nvSpPr>
                <p:cNvPr id="74" name="TextBox 74"/>
                <p:cNvSpPr txBox="1"/>
                <p:nvPr/>
              </p:nvSpPr>
              <p:spPr>
                <a:xfrm>
                  <a:off x="2157850" y="9635416"/>
                  <a:ext cx="4006987" cy="29104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172719" lvl="1" indent="-86360" algn="just">
                    <a:lnSpc>
                      <a:spcPts val="1159"/>
                    </a:lnSpc>
                    <a:buFont typeface="Arial"/>
                    <a:buChar char="•"/>
                  </a:pPr>
                  <a:r>
                    <a:rPr lang="en-US" sz="799" b="1" dirty="0">
                      <a:solidFill>
                        <a:srgbClr val="333333"/>
                      </a:solidFill>
                      <a:latin typeface="Barlow Condensed" panose="00000506000000000000" pitchFamily="2" charset="0"/>
                    </a:rPr>
                    <a:t>Collaborative Community:</a:t>
                  </a:r>
                  <a:r>
                    <a:rPr lang="en-US" sz="799" b="1" dirty="0">
                      <a:solidFill>
                        <a:srgbClr val="333333"/>
                      </a:solidFill>
                      <a:latin typeface="Barlow Condensed"/>
                    </a:rPr>
                    <a:t> </a:t>
                  </a:r>
                  <a:r>
                    <a:rPr lang="en-US" sz="799" dirty="0">
                      <a:solidFill>
                        <a:srgbClr val="333333"/>
                      </a:solidFill>
                      <a:latin typeface="Barlow Condensed"/>
                    </a:rPr>
                    <a:t>Implementing a resident-centered feedback mechanism fosters active participation in decision-making, creating a structured system for voicing concerns and suggestions</a:t>
                  </a:r>
                </a:p>
              </p:txBody>
            </p:sp>
            <p:sp>
              <p:nvSpPr>
                <p:cNvPr id="75" name="TextBox 75"/>
                <p:cNvSpPr txBox="1"/>
                <p:nvPr/>
              </p:nvSpPr>
              <p:spPr>
                <a:xfrm>
                  <a:off x="5844747" y="9066162"/>
                  <a:ext cx="959119" cy="16030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r">
                    <a:lnSpc>
                      <a:spcPts val="1399"/>
                    </a:lnSpc>
                  </a:pPr>
                  <a:r>
                    <a:rPr lang="en-US" sz="999" i="1" dirty="0">
                      <a:solidFill>
                        <a:srgbClr val="3D3D3D"/>
                      </a:solidFill>
                      <a:latin typeface="Barlow Condensed" panose="00000506000000000000" pitchFamily="2" charset="0"/>
                    </a:rPr>
                    <a:t>30 min</a:t>
                  </a:r>
                </a:p>
              </p:txBody>
            </p:sp>
            <p:sp>
              <p:nvSpPr>
                <p:cNvPr id="76" name="TextBox 76"/>
                <p:cNvSpPr txBox="1"/>
                <p:nvPr/>
              </p:nvSpPr>
              <p:spPr>
                <a:xfrm>
                  <a:off x="2157850" y="9066162"/>
                  <a:ext cx="1813195" cy="16030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399"/>
                    </a:lnSpc>
                    <a:spcBef>
                      <a:spcPct val="0"/>
                    </a:spcBef>
                  </a:pPr>
                  <a:r>
                    <a:rPr lang="en-US" sz="999" b="1" dirty="0">
                      <a:solidFill>
                        <a:srgbClr val="DD5F2E"/>
                      </a:solidFill>
                      <a:latin typeface="Barlow Condensed" panose="00000506000000000000" pitchFamily="2" charset="0"/>
                    </a:rPr>
                    <a:t>05. Communication and Technology</a:t>
                  </a:r>
                </a:p>
              </p:txBody>
            </p:sp>
          </p:grp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4A45178B-22B8-6E23-263D-76EEC7CB1305}"/>
                </a:ext>
              </a:extLst>
            </p:cNvPr>
            <p:cNvGrpSpPr/>
            <p:nvPr/>
          </p:nvGrpSpPr>
          <p:grpSpPr>
            <a:xfrm>
              <a:off x="2085850" y="4152919"/>
              <a:ext cx="4718150" cy="4841806"/>
              <a:chOff x="2085850" y="4152919"/>
              <a:chExt cx="4718150" cy="4841806"/>
            </a:xfrm>
          </p:grpSpPr>
          <p:sp>
            <p:nvSpPr>
              <p:cNvPr id="6" name="AutoShape 6"/>
              <p:cNvSpPr/>
              <p:nvPr/>
            </p:nvSpPr>
            <p:spPr>
              <a:xfrm>
                <a:off x="2085850" y="4496745"/>
                <a:ext cx="4718150" cy="0"/>
              </a:xfrm>
              <a:prstGeom prst="line">
                <a:avLst/>
              </a:prstGeom>
              <a:ln w="9525" cap="flat">
                <a:solidFill>
                  <a:srgbClr val="737373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AutoShape 8"/>
              <p:cNvSpPr/>
              <p:nvPr/>
            </p:nvSpPr>
            <p:spPr>
              <a:xfrm>
                <a:off x="2085850" y="5621240"/>
                <a:ext cx="4718150" cy="0"/>
              </a:xfrm>
              <a:prstGeom prst="line">
                <a:avLst/>
              </a:prstGeom>
              <a:ln w="9525" cap="flat">
                <a:solidFill>
                  <a:srgbClr val="737373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AutoShape 10"/>
              <p:cNvSpPr/>
              <p:nvPr/>
            </p:nvSpPr>
            <p:spPr>
              <a:xfrm>
                <a:off x="2085850" y="6745735"/>
                <a:ext cx="4718150" cy="0"/>
              </a:xfrm>
              <a:prstGeom prst="line">
                <a:avLst/>
              </a:prstGeom>
              <a:ln w="9525" cap="flat">
                <a:solidFill>
                  <a:srgbClr val="737373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AutoShape 12"/>
              <p:cNvSpPr/>
              <p:nvPr/>
            </p:nvSpPr>
            <p:spPr>
              <a:xfrm>
                <a:off x="2085850" y="7870230"/>
                <a:ext cx="4718150" cy="0"/>
              </a:xfrm>
              <a:prstGeom prst="line">
                <a:avLst/>
              </a:prstGeom>
              <a:ln w="9525" cap="flat">
                <a:solidFill>
                  <a:srgbClr val="737373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AutoShape 14"/>
              <p:cNvSpPr/>
              <p:nvPr/>
            </p:nvSpPr>
            <p:spPr>
              <a:xfrm>
                <a:off x="2085850" y="8994725"/>
                <a:ext cx="4718150" cy="0"/>
              </a:xfrm>
              <a:prstGeom prst="line">
                <a:avLst/>
              </a:prstGeom>
              <a:ln w="9525" cap="flat">
                <a:solidFill>
                  <a:srgbClr val="737373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TextBox 52"/>
              <p:cNvSpPr txBox="1"/>
              <p:nvPr/>
            </p:nvSpPr>
            <p:spPr>
              <a:xfrm>
                <a:off x="2157850" y="4152919"/>
                <a:ext cx="1443134" cy="2282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960"/>
                  </a:lnSpc>
                </a:pPr>
                <a:r>
                  <a:rPr lang="en-US" sz="1400" b="1" dirty="0">
                    <a:solidFill>
                      <a:srgbClr val="DD5F2E"/>
                    </a:solidFill>
                    <a:latin typeface="Barlow Condensed" panose="00000506000000000000" pitchFamily="2" charset="0"/>
                  </a:rPr>
                  <a:t>Topics</a:t>
                </a: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17E95CF5-9D1F-5BE0-81B2-3D463D65F931}"/>
                </a:ext>
              </a:extLst>
            </p:cNvPr>
            <p:cNvGrpSpPr/>
            <p:nvPr/>
          </p:nvGrpSpPr>
          <p:grpSpPr>
            <a:xfrm>
              <a:off x="756000" y="4152919"/>
              <a:ext cx="1138830" cy="5864978"/>
              <a:chOff x="756000" y="4152919"/>
              <a:chExt cx="1138830" cy="5864978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756000" y="4501508"/>
                <a:ext cx="1138830" cy="5516389"/>
              </a:xfrm>
              <a:custGeom>
                <a:avLst/>
                <a:gdLst/>
                <a:ahLst/>
                <a:cxnLst/>
                <a:rect l="l" t="t" r="r" b="b"/>
                <a:pathLst>
                  <a:path w="408131" h="1976949">
                    <a:moveTo>
                      <a:pt x="0" y="0"/>
                    </a:moveTo>
                    <a:lnTo>
                      <a:pt x="408131" y="0"/>
                    </a:lnTo>
                    <a:lnTo>
                      <a:pt x="408131" y="1976949"/>
                    </a:lnTo>
                    <a:lnTo>
                      <a:pt x="0" y="1976949"/>
                    </a:lnTo>
                    <a:close/>
                  </a:path>
                </a:pathLst>
              </a:custGeom>
              <a:solidFill>
                <a:srgbClr val="DD5F2E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AutoShape 7"/>
              <p:cNvSpPr/>
              <p:nvPr/>
            </p:nvSpPr>
            <p:spPr>
              <a:xfrm>
                <a:off x="756000" y="5621240"/>
                <a:ext cx="1138830" cy="0"/>
              </a:xfrm>
              <a:prstGeom prst="line">
                <a:avLst/>
              </a:prstGeom>
              <a:ln w="9525" cap="flat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AutoShape 9"/>
              <p:cNvSpPr/>
              <p:nvPr/>
            </p:nvSpPr>
            <p:spPr>
              <a:xfrm>
                <a:off x="756000" y="6745735"/>
                <a:ext cx="1138830" cy="0"/>
              </a:xfrm>
              <a:prstGeom prst="line">
                <a:avLst/>
              </a:prstGeom>
              <a:ln w="9525" cap="flat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AutoShape 11"/>
              <p:cNvSpPr/>
              <p:nvPr/>
            </p:nvSpPr>
            <p:spPr>
              <a:xfrm>
                <a:off x="756000" y="7870230"/>
                <a:ext cx="1138830" cy="0"/>
              </a:xfrm>
              <a:prstGeom prst="line">
                <a:avLst/>
              </a:prstGeom>
              <a:ln w="9525" cap="flat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AutoShape 13"/>
              <p:cNvSpPr/>
              <p:nvPr/>
            </p:nvSpPr>
            <p:spPr>
              <a:xfrm>
                <a:off x="756000" y="8994725"/>
                <a:ext cx="1138830" cy="0"/>
              </a:xfrm>
              <a:prstGeom prst="line">
                <a:avLst/>
              </a:prstGeom>
              <a:ln w="9525" cap="flat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TextBox 51"/>
              <p:cNvSpPr txBox="1"/>
              <p:nvPr/>
            </p:nvSpPr>
            <p:spPr>
              <a:xfrm>
                <a:off x="953494" y="4152919"/>
                <a:ext cx="743842" cy="2282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960"/>
                  </a:lnSpc>
                </a:pPr>
                <a:r>
                  <a:rPr lang="en-US" sz="1400" b="1" dirty="0">
                    <a:solidFill>
                      <a:srgbClr val="DD5F2E"/>
                    </a:solidFill>
                    <a:latin typeface="Barlow Condensed" panose="00000506000000000000" pitchFamily="2" charset="0"/>
                  </a:rPr>
                  <a:t>Presenter</a:t>
                </a:r>
              </a:p>
            </p:txBody>
          </p:sp>
          <p:sp>
            <p:nvSpPr>
              <p:cNvPr id="57" name="TextBox 57"/>
              <p:cNvSpPr txBox="1"/>
              <p:nvPr/>
            </p:nvSpPr>
            <p:spPr>
              <a:xfrm>
                <a:off x="900154" y="4957393"/>
                <a:ext cx="850522" cy="1603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399"/>
                  </a:lnSpc>
                </a:pPr>
                <a:r>
                  <a:rPr lang="en-US" sz="999" b="1" dirty="0">
                    <a:solidFill>
                      <a:srgbClr val="FFFFFF"/>
                    </a:solidFill>
                    <a:latin typeface="Barlow Condensed" panose="00000506000000000000" pitchFamily="2" charset="0"/>
                  </a:rPr>
                  <a:t>Harper Sullivan</a:t>
                </a:r>
              </a:p>
            </p:txBody>
          </p:sp>
          <p:sp>
            <p:nvSpPr>
              <p:cNvPr id="62" name="TextBox 62"/>
              <p:cNvSpPr txBox="1"/>
              <p:nvPr/>
            </p:nvSpPr>
            <p:spPr>
              <a:xfrm>
                <a:off x="956342" y="5910438"/>
                <a:ext cx="738146" cy="51937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1399"/>
                  </a:lnSpc>
                </a:pPr>
                <a:r>
                  <a:rPr lang="en-US" sz="999" b="1" dirty="0">
                    <a:solidFill>
                      <a:srgbClr val="FFFFFF"/>
                    </a:solidFill>
                    <a:latin typeface="Barlow Condensed" panose="00000506000000000000" pitchFamily="2" charset="0"/>
                  </a:rPr>
                  <a:t>Ethan Walker, Olivia Carter, Lucas Bennett</a:t>
                </a:r>
              </a:p>
            </p:txBody>
          </p:sp>
          <p:sp>
            <p:nvSpPr>
              <p:cNvPr id="67" name="TextBox 67"/>
              <p:cNvSpPr txBox="1"/>
              <p:nvPr/>
            </p:nvSpPr>
            <p:spPr>
              <a:xfrm>
                <a:off x="995404" y="7034932"/>
                <a:ext cx="660021" cy="51752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399"/>
                  </a:lnSpc>
                </a:pPr>
                <a:r>
                  <a:rPr lang="en-US" sz="999" b="1" dirty="0">
                    <a:solidFill>
                      <a:srgbClr val="FFFFFF"/>
                    </a:solidFill>
                    <a:latin typeface="Barlow Condensed" panose="00000506000000000000" pitchFamily="2" charset="0"/>
                  </a:rPr>
                  <a:t>Zoe Mitchell, Mason Turner, Ava Foster</a:t>
                </a:r>
              </a:p>
            </p:txBody>
          </p:sp>
          <p:sp>
            <p:nvSpPr>
              <p:cNvPr id="72" name="TextBox 72"/>
              <p:cNvSpPr txBox="1"/>
              <p:nvPr/>
            </p:nvSpPr>
            <p:spPr>
              <a:xfrm>
                <a:off x="953494" y="8245152"/>
                <a:ext cx="743842" cy="34607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399"/>
                  </a:lnSpc>
                </a:pPr>
                <a:r>
                  <a:rPr lang="en-US" sz="999" b="1" dirty="0">
                    <a:solidFill>
                      <a:srgbClr val="FFFFFF"/>
                    </a:solidFill>
                    <a:latin typeface="Barlow Condensed" panose="00000506000000000000" pitchFamily="2" charset="0"/>
                  </a:rPr>
                  <a:t>Liam Anderson, Sophia Parker</a:t>
                </a:r>
              </a:p>
            </p:txBody>
          </p:sp>
          <p:sp>
            <p:nvSpPr>
              <p:cNvPr id="77" name="TextBox 77"/>
              <p:cNvSpPr txBox="1"/>
              <p:nvPr/>
            </p:nvSpPr>
            <p:spPr>
              <a:xfrm>
                <a:off x="953494" y="9316604"/>
                <a:ext cx="743842" cy="34607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399"/>
                  </a:lnSpc>
                </a:pPr>
                <a:r>
                  <a:rPr lang="en-US" sz="999" b="1" dirty="0">
                    <a:solidFill>
                      <a:srgbClr val="FFFFFF"/>
                    </a:solidFill>
                    <a:latin typeface="Barlow Condensed" panose="00000506000000000000" pitchFamily="2" charset="0"/>
                  </a:rPr>
                  <a:t>Noah Coleman, Grace Taylor</a:t>
                </a: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E0BCF8BB-5E90-F628-D883-D2B2C42C178D}"/>
                </a:ext>
              </a:extLst>
            </p:cNvPr>
            <p:cNvGrpSpPr/>
            <p:nvPr/>
          </p:nvGrpSpPr>
          <p:grpSpPr>
            <a:xfrm>
              <a:off x="754653" y="588378"/>
              <a:ext cx="6049347" cy="3032106"/>
              <a:chOff x="754653" y="588378"/>
              <a:chExt cx="6049347" cy="3032106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0E0FE032-D2CD-676A-3B4B-C1A9046CC5FA}"/>
                  </a:ext>
                </a:extLst>
              </p:cNvPr>
              <p:cNvGrpSpPr/>
              <p:nvPr/>
            </p:nvGrpSpPr>
            <p:grpSpPr>
              <a:xfrm>
                <a:off x="756000" y="588378"/>
                <a:ext cx="6048000" cy="1152534"/>
                <a:chOff x="756000" y="588378"/>
                <a:chExt cx="6048000" cy="1152534"/>
              </a:xfrm>
            </p:grpSpPr>
            <p:sp>
              <p:nvSpPr>
                <p:cNvPr id="16" name="TextBox 16"/>
                <p:cNvSpPr txBox="1"/>
                <p:nvPr/>
              </p:nvSpPr>
              <p:spPr>
                <a:xfrm>
                  <a:off x="2555815" y="1477378"/>
                  <a:ext cx="2448370" cy="26353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2325"/>
                    </a:lnSpc>
                    <a:spcBef>
                      <a:spcPct val="0"/>
                    </a:spcBef>
                  </a:pPr>
                  <a:r>
                    <a:rPr lang="en-US" sz="1650" spc="181" dirty="0">
                      <a:solidFill>
                        <a:srgbClr val="333333"/>
                      </a:solidFill>
                      <a:latin typeface="Barlow Condensed"/>
                    </a:rPr>
                    <a:t>COMPANY NAME</a:t>
                  </a:r>
                </a:p>
              </p:txBody>
            </p:sp>
            <p:sp>
              <p:nvSpPr>
                <p:cNvPr id="17" name="TextBox 17"/>
                <p:cNvSpPr txBox="1"/>
                <p:nvPr/>
              </p:nvSpPr>
              <p:spPr>
                <a:xfrm>
                  <a:off x="756000" y="588378"/>
                  <a:ext cx="6048000" cy="88165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7699"/>
                    </a:lnSpc>
                    <a:spcBef>
                      <a:spcPct val="0"/>
                    </a:spcBef>
                  </a:pPr>
                  <a:r>
                    <a:rPr lang="en-US" sz="5499" b="1" dirty="0">
                      <a:solidFill>
                        <a:srgbClr val="DD5F2E"/>
                      </a:solidFill>
                      <a:latin typeface="Barlow Condensed" panose="00000506000000000000" pitchFamily="2" charset="0"/>
                    </a:rPr>
                    <a:t>HOA MEETING AGENDA </a:t>
                  </a:r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FED6342-2B95-F55C-F2DD-82B5B01FAFE5}"/>
                  </a:ext>
                </a:extLst>
              </p:cNvPr>
              <p:cNvGrpSpPr/>
              <p:nvPr/>
            </p:nvGrpSpPr>
            <p:grpSpPr>
              <a:xfrm>
                <a:off x="754653" y="2070560"/>
                <a:ext cx="1829861" cy="641200"/>
                <a:chOff x="754653" y="2070560"/>
                <a:chExt cx="1829861" cy="641200"/>
              </a:xfrm>
            </p:grpSpPr>
            <p:sp>
              <p:nvSpPr>
                <p:cNvPr id="19" name="Freeform 19"/>
                <p:cNvSpPr/>
                <p:nvPr/>
              </p:nvSpPr>
              <p:spPr>
                <a:xfrm>
                  <a:off x="754653" y="2070560"/>
                  <a:ext cx="1829861" cy="64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723" h="191226">
                      <a:moveTo>
                        <a:pt x="0" y="0"/>
                      </a:moveTo>
                      <a:lnTo>
                        <a:pt x="545723" y="0"/>
                      </a:lnTo>
                      <a:lnTo>
                        <a:pt x="545723" y="191226"/>
                      </a:lnTo>
                      <a:lnTo>
                        <a:pt x="0" y="191226"/>
                      </a:ln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sq">
                  <a:solidFill>
                    <a:srgbClr val="DD5F2E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Freeform 22"/>
                <p:cNvSpPr/>
                <p:nvPr/>
              </p:nvSpPr>
              <p:spPr>
                <a:xfrm>
                  <a:off x="762525" y="2070560"/>
                  <a:ext cx="1814118" cy="32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139" h="114896">
                      <a:moveTo>
                        <a:pt x="0" y="0"/>
                      </a:moveTo>
                      <a:lnTo>
                        <a:pt x="650139" y="0"/>
                      </a:lnTo>
                      <a:lnTo>
                        <a:pt x="650139" y="114896"/>
                      </a:lnTo>
                      <a:lnTo>
                        <a:pt x="0" y="114896"/>
                      </a:lnTo>
                      <a:close/>
                    </a:path>
                  </a:pathLst>
                </a:custGeom>
                <a:solidFill>
                  <a:srgbClr val="DD5F2E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TextBox 24"/>
                <p:cNvSpPr txBox="1"/>
                <p:nvPr/>
              </p:nvSpPr>
              <p:spPr>
                <a:xfrm>
                  <a:off x="1380638" y="2136404"/>
                  <a:ext cx="577892" cy="16030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399"/>
                    </a:lnSpc>
                    <a:spcBef>
                      <a:spcPct val="0"/>
                    </a:spcBef>
                  </a:pPr>
                  <a:r>
                    <a:rPr lang="en-US" sz="999" b="1" dirty="0">
                      <a:solidFill>
                        <a:srgbClr val="FFFFFF"/>
                      </a:solidFill>
                      <a:latin typeface="Barlow Condensed" panose="00000506000000000000" pitchFamily="2" charset="0"/>
                    </a:rPr>
                    <a:t>Date &amp; Time </a:t>
                  </a:r>
                </a:p>
              </p:txBody>
            </p:sp>
            <p:sp>
              <p:nvSpPr>
                <p:cNvPr id="25" name="TextBox 25"/>
                <p:cNvSpPr txBox="1"/>
                <p:nvPr/>
              </p:nvSpPr>
              <p:spPr>
                <a:xfrm>
                  <a:off x="1003381" y="2470762"/>
                  <a:ext cx="1332406" cy="13996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159"/>
                    </a:lnSpc>
                    <a:spcBef>
                      <a:spcPct val="0"/>
                    </a:spcBef>
                  </a:pPr>
                  <a:r>
                    <a:rPr lang="en-US" sz="799" dirty="0">
                      <a:solidFill>
                        <a:srgbClr val="333333"/>
                      </a:solidFill>
                      <a:latin typeface="Barlow Condensed"/>
                    </a:rPr>
                    <a:t>15:00 Tuesday, December 5, 2023</a:t>
                  </a:r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C786960A-BF8F-444A-DCC6-A3700F5DEB44}"/>
                  </a:ext>
                </a:extLst>
              </p:cNvPr>
              <p:cNvGrpSpPr/>
              <p:nvPr/>
            </p:nvGrpSpPr>
            <p:grpSpPr>
              <a:xfrm>
                <a:off x="2865069" y="2070560"/>
                <a:ext cx="1829861" cy="641200"/>
                <a:chOff x="2865069" y="2070560"/>
                <a:chExt cx="1829861" cy="641200"/>
              </a:xfrm>
            </p:grpSpPr>
            <p:sp>
              <p:nvSpPr>
                <p:cNvPr id="27" name="Freeform 27"/>
                <p:cNvSpPr/>
                <p:nvPr/>
              </p:nvSpPr>
              <p:spPr>
                <a:xfrm>
                  <a:off x="2865069" y="2070560"/>
                  <a:ext cx="1829861" cy="64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723" h="191226">
                      <a:moveTo>
                        <a:pt x="0" y="0"/>
                      </a:moveTo>
                      <a:lnTo>
                        <a:pt x="545723" y="0"/>
                      </a:lnTo>
                      <a:lnTo>
                        <a:pt x="545723" y="191226"/>
                      </a:lnTo>
                      <a:lnTo>
                        <a:pt x="0" y="191226"/>
                      </a:ln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sq">
                  <a:solidFill>
                    <a:srgbClr val="DD5F2E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" name="Freeform 30"/>
                <p:cNvSpPr/>
                <p:nvPr/>
              </p:nvSpPr>
              <p:spPr>
                <a:xfrm>
                  <a:off x="2872941" y="2070560"/>
                  <a:ext cx="1814118" cy="32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139" h="114896">
                      <a:moveTo>
                        <a:pt x="0" y="0"/>
                      </a:moveTo>
                      <a:lnTo>
                        <a:pt x="650139" y="0"/>
                      </a:lnTo>
                      <a:lnTo>
                        <a:pt x="650139" y="114896"/>
                      </a:lnTo>
                      <a:lnTo>
                        <a:pt x="0" y="114896"/>
                      </a:lnTo>
                      <a:close/>
                    </a:path>
                  </a:pathLst>
                </a:custGeom>
                <a:solidFill>
                  <a:srgbClr val="DD5F2E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" name="TextBox 32"/>
                <p:cNvSpPr txBox="1"/>
                <p:nvPr/>
              </p:nvSpPr>
              <p:spPr>
                <a:xfrm>
                  <a:off x="3080411" y="2136404"/>
                  <a:ext cx="1399177" cy="16030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399"/>
                    </a:lnSpc>
                    <a:spcBef>
                      <a:spcPct val="0"/>
                    </a:spcBef>
                  </a:pPr>
                  <a:r>
                    <a:rPr lang="en-US" sz="999" b="1" dirty="0">
                      <a:solidFill>
                        <a:srgbClr val="FFFFFF"/>
                      </a:solidFill>
                      <a:latin typeface="Barlow Condensed" panose="00000506000000000000" pitchFamily="2" charset="0"/>
                    </a:rPr>
                    <a:t>Meeting Called by</a:t>
                  </a:r>
                </a:p>
              </p:txBody>
            </p:sp>
            <p:sp>
              <p:nvSpPr>
                <p:cNvPr id="33" name="TextBox 33"/>
                <p:cNvSpPr txBox="1"/>
                <p:nvPr/>
              </p:nvSpPr>
              <p:spPr>
                <a:xfrm>
                  <a:off x="3081758" y="2470762"/>
                  <a:ext cx="1396483" cy="13996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159"/>
                    </a:lnSpc>
                  </a:pPr>
                  <a:r>
                    <a:rPr lang="en-US" sz="799">
                      <a:solidFill>
                        <a:srgbClr val="333333"/>
                      </a:solidFill>
                      <a:latin typeface="Barlow Condensed"/>
                    </a:rPr>
                    <a:t>Harper Sullivan</a:t>
                  </a:r>
                </a:p>
              </p:txBody>
            </p: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D6713562-30A8-6A3B-0989-17C15B3FF548}"/>
                  </a:ext>
                </a:extLst>
              </p:cNvPr>
              <p:cNvGrpSpPr/>
              <p:nvPr/>
            </p:nvGrpSpPr>
            <p:grpSpPr>
              <a:xfrm>
                <a:off x="756000" y="2979284"/>
                <a:ext cx="6048000" cy="641200"/>
                <a:chOff x="756000" y="2979284"/>
                <a:chExt cx="6048000" cy="641200"/>
              </a:xfrm>
            </p:grpSpPr>
            <p:sp>
              <p:nvSpPr>
                <p:cNvPr id="35" name="Freeform 35"/>
                <p:cNvSpPr/>
                <p:nvPr/>
              </p:nvSpPr>
              <p:spPr>
                <a:xfrm>
                  <a:off x="756000" y="2979284"/>
                  <a:ext cx="6048000" cy="64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3706" h="191226">
                      <a:moveTo>
                        <a:pt x="0" y="0"/>
                      </a:moveTo>
                      <a:lnTo>
                        <a:pt x="1803706" y="0"/>
                      </a:lnTo>
                      <a:lnTo>
                        <a:pt x="1803706" y="191226"/>
                      </a:lnTo>
                      <a:lnTo>
                        <a:pt x="0" y="191226"/>
                      </a:ln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sq">
                  <a:solidFill>
                    <a:srgbClr val="DD5F2E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" name="Freeform 38"/>
                <p:cNvSpPr/>
                <p:nvPr/>
              </p:nvSpPr>
              <p:spPr>
                <a:xfrm>
                  <a:off x="756000" y="2979284"/>
                  <a:ext cx="6048000" cy="32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7467" h="114896">
                      <a:moveTo>
                        <a:pt x="0" y="0"/>
                      </a:moveTo>
                      <a:lnTo>
                        <a:pt x="2167467" y="0"/>
                      </a:lnTo>
                      <a:lnTo>
                        <a:pt x="2167467" y="114896"/>
                      </a:lnTo>
                      <a:lnTo>
                        <a:pt x="0" y="114896"/>
                      </a:lnTo>
                      <a:close/>
                    </a:path>
                  </a:pathLst>
                </a:custGeom>
                <a:solidFill>
                  <a:srgbClr val="DD5F2E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TextBox 40"/>
                <p:cNvSpPr txBox="1"/>
                <p:nvPr/>
              </p:nvSpPr>
              <p:spPr>
                <a:xfrm>
                  <a:off x="1504114" y="3045128"/>
                  <a:ext cx="4551772" cy="16030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399"/>
                    </a:lnSpc>
                    <a:spcBef>
                      <a:spcPct val="0"/>
                    </a:spcBef>
                  </a:pPr>
                  <a:r>
                    <a:rPr lang="en-US" sz="999" b="1" dirty="0">
                      <a:solidFill>
                        <a:srgbClr val="FFFFFF"/>
                      </a:solidFill>
                      <a:latin typeface="Barlow Condensed" panose="00000506000000000000" pitchFamily="2" charset="0"/>
                    </a:rPr>
                    <a:t>Attendees</a:t>
                  </a:r>
                </a:p>
              </p:txBody>
            </p:sp>
            <p:sp>
              <p:nvSpPr>
                <p:cNvPr id="41" name="TextBox 41"/>
                <p:cNvSpPr txBox="1"/>
                <p:nvPr/>
              </p:nvSpPr>
              <p:spPr>
                <a:xfrm>
                  <a:off x="933094" y="3379487"/>
                  <a:ext cx="5693811" cy="13996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159"/>
                    </a:lnSpc>
                    <a:spcBef>
                      <a:spcPct val="0"/>
                    </a:spcBef>
                  </a:pPr>
                  <a:r>
                    <a:rPr lang="en-US" sz="799" dirty="0">
                      <a:solidFill>
                        <a:srgbClr val="333333"/>
                      </a:solidFill>
                      <a:latin typeface="Barlow Condensed"/>
                    </a:rPr>
                    <a:t>Ethan Walker, Olivia Carter, Lucas Bennett, Zoe Mitchell, Mason Turner, Ava Foster, Liam Anderson, Sophia Parker, Noah Coleman, Grace Taylor</a:t>
                  </a:r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5ACE9CD8-4D3A-741D-AF8E-884C9711B90A}"/>
                  </a:ext>
                </a:extLst>
              </p:cNvPr>
              <p:cNvGrpSpPr/>
              <p:nvPr/>
            </p:nvGrpSpPr>
            <p:grpSpPr>
              <a:xfrm>
                <a:off x="4974139" y="2070560"/>
                <a:ext cx="1829861" cy="641200"/>
                <a:chOff x="4974139" y="2070560"/>
                <a:chExt cx="1829861" cy="641200"/>
              </a:xfrm>
            </p:grpSpPr>
            <p:sp>
              <p:nvSpPr>
                <p:cNvPr id="43" name="Freeform 43"/>
                <p:cNvSpPr/>
                <p:nvPr/>
              </p:nvSpPr>
              <p:spPr>
                <a:xfrm>
                  <a:off x="4974139" y="2070560"/>
                  <a:ext cx="1829861" cy="64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723" h="191226">
                      <a:moveTo>
                        <a:pt x="0" y="0"/>
                      </a:moveTo>
                      <a:lnTo>
                        <a:pt x="545723" y="0"/>
                      </a:lnTo>
                      <a:lnTo>
                        <a:pt x="545723" y="191226"/>
                      </a:lnTo>
                      <a:lnTo>
                        <a:pt x="0" y="191226"/>
                      </a:ln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sq">
                  <a:solidFill>
                    <a:srgbClr val="DD5F2E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Freeform 46"/>
                <p:cNvSpPr/>
                <p:nvPr/>
              </p:nvSpPr>
              <p:spPr>
                <a:xfrm>
                  <a:off x="4982011" y="2070560"/>
                  <a:ext cx="1814118" cy="32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139" h="114896">
                      <a:moveTo>
                        <a:pt x="0" y="0"/>
                      </a:moveTo>
                      <a:lnTo>
                        <a:pt x="650139" y="0"/>
                      </a:lnTo>
                      <a:lnTo>
                        <a:pt x="650139" y="114896"/>
                      </a:lnTo>
                      <a:lnTo>
                        <a:pt x="0" y="114896"/>
                      </a:lnTo>
                      <a:close/>
                    </a:path>
                  </a:pathLst>
                </a:custGeom>
                <a:solidFill>
                  <a:srgbClr val="DD5F2E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TextBox 48"/>
                <p:cNvSpPr txBox="1"/>
                <p:nvPr/>
              </p:nvSpPr>
              <p:spPr>
                <a:xfrm>
                  <a:off x="5600124" y="2136404"/>
                  <a:ext cx="577892" cy="16030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399"/>
                    </a:lnSpc>
                    <a:spcBef>
                      <a:spcPct val="0"/>
                    </a:spcBef>
                  </a:pPr>
                  <a:r>
                    <a:rPr lang="en-US" sz="999" b="1" dirty="0">
                      <a:solidFill>
                        <a:srgbClr val="FFFFFF"/>
                      </a:solidFill>
                      <a:latin typeface="Barlow Condensed" panose="00000506000000000000" pitchFamily="2" charset="0"/>
                    </a:rPr>
                    <a:t>Location</a:t>
                  </a:r>
                </a:p>
              </p:txBody>
            </p:sp>
            <p:sp>
              <p:nvSpPr>
                <p:cNvPr id="49" name="TextBox 49"/>
                <p:cNvSpPr txBox="1"/>
                <p:nvPr/>
              </p:nvSpPr>
              <p:spPr>
                <a:xfrm>
                  <a:off x="5105062" y="2470762"/>
                  <a:ext cx="1568015" cy="13996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159"/>
                    </a:lnSpc>
                    <a:spcBef>
                      <a:spcPct val="0"/>
                    </a:spcBef>
                  </a:pPr>
                  <a:r>
                    <a:rPr lang="en-US" sz="799" dirty="0">
                      <a:solidFill>
                        <a:srgbClr val="333333"/>
                      </a:solidFill>
                      <a:latin typeface="Barlow Condensed"/>
                    </a:rPr>
                    <a:t> 123 Anywhere Street, Any City, ST, 12345</a:t>
                  </a:r>
                </a:p>
              </p:txBody>
            </p:sp>
          </p:grpSp>
        </p:grpSp>
        <p:sp>
          <p:nvSpPr>
            <p:cNvPr id="50" name="TemplateLAB"/>
            <p:cNvSpPr/>
            <p:nvPr/>
          </p:nvSpPr>
          <p:spPr>
            <a:xfrm>
              <a:off x="756000" y="10157829"/>
              <a:ext cx="626438" cy="103362"/>
            </a:xfrm>
            <a:custGeom>
              <a:avLst/>
              <a:gdLst/>
              <a:ahLst/>
              <a:cxnLst/>
              <a:rect l="l" t="t" r="r" b="b"/>
              <a:pathLst>
                <a:path w="626438" h="103362">
                  <a:moveTo>
                    <a:pt x="0" y="0"/>
                  </a:moveTo>
                  <a:lnTo>
                    <a:pt x="626438" y="0"/>
                  </a:lnTo>
                  <a:lnTo>
                    <a:pt x="626438" y="103362"/>
                  </a:lnTo>
                  <a:lnTo>
                    <a:pt x="0" y="1033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370</Words>
  <Application>Microsoft Office PowerPoint</Application>
  <PresentationFormat>Custom</PresentationFormat>
  <Paragraphs>37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Arial</vt:lpstr>
      <vt:lpstr>Barlow Condensed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Meeting agenda templates 2</dc:title>
  <dc:creator>Hoang Anh</dc:creator>
  <cp:lastModifiedBy>Hoang Anh</cp:lastModifiedBy>
  <cp:revision>8</cp:revision>
  <dcterms:created xsi:type="dcterms:W3CDTF">2006-08-16T00:00:00Z</dcterms:created>
  <dcterms:modified xsi:type="dcterms:W3CDTF">2023-11-24T09:43:26Z</dcterms:modified>
  <dc:identifier>DAF1Ch5ikuQ</dc:identifier>
</cp:coreProperties>
</file>