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Almarai" pitchFamily="2" charset="-7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57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8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2">
            <a:extLst>
              <a:ext uri="{FF2B5EF4-FFF2-40B4-BE49-F238E27FC236}">
                <a16:creationId xmlns:a16="http://schemas.microsoft.com/office/drawing/2014/main" id="{F9F1A6AD-4DAC-84BF-49DA-4EC2504D245B}"/>
              </a:ext>
            </a:extLst>
          </p:cNvPr>
          <p:cNvGrpSpPr/>
          <p:nvPr/>
        </p:nvGrpSpPr>
        <p:grpSpPr>
          <a:xfrm>
            <a:off x="750682" y="791719"/>
            <a:ext cx="6055137" cy="9609512"/>
            <a:chOff x="752432" y="791719"/>
            <a:chExt cx="6055137" cy="960951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0C50715-CA51-48FC-BBB2-061CC24C8FA9}"/>
                </a:ext>
              </a:extLst>
            </p:cNvPr>
            <p:cNvGrpSpPr/>
            <p:nvPr/>
          </p:nvGrpSpPr>
          <p:grpSpPr>
            <a:xfrm>
              <a:off x="752432" y="8375727"/>
              <a:ext cx="6048000" cy="1560273"/>
              <a:chOff x="752432" y="3030736"/>
              <a:chExt cx="6048000" cy="1560273"/>
            </a:xfrm>
          </p:grpSpPr>
          <p:sp>
            <p:nvSpPr>
              <p:cNvPr id="63" name="Freeform 3">
                <a:extLst>
                  <a:ext uri="{FF2B5EF4-FFF2-40B4-BE49-F238E27FC236}">
                    <a16:creationId xmlns:a16="http://schemas.microsoft.com/office/drawing/2014/main" id="{F36E3757-B763-D67B-3AA7-9FF33A8E5425}"/>
                  </a:ext>
                </a:extLst>
              </p:cNvPr>
              <p:cNvSpPr/>
              <p:nvPr/>
            </p:nvSpPr>
            <p:spPr>
              <a:xfrm>
                <a:off x="752432" y="3030736"/>
                <a:ext cx="6048000" cy="1560273"/>
              </a:xfrm>
              <a:custGeom>
                <a:avLst/>
                <a:gdLst/>
                <a:ahLst/>
                <a:cxnLst/>
                <a:rect l="l" t="t" r="r" b="b"/>
                <a:pathLst>
                  <a:path w="2237075" h="577124">
                    <a:moveTo>
                      <a:pt x="14081" y="0"/>
                    </a:moveTo>
                    <a:lnTo>
                      <a:pt x="2222994" y="0"/>
                    </a:lnTo>
                    <a:cubicBezTo>
                      <a:pt x="2230771" y="0"/>
                      <a:pt x="2237075" y="6304"/>
                      <a:pt x="2237075" y="14081"/>
                    </a:cubicBezTo>
                    <a:lnTo>
                      <a:pt x="2237075" y="563043"/>
                    </a:lnTo>
                    <a:cubicBezTo>
                      <a:pt x="2237075" y="570820"/>
                      <a:pt x="2230771" y="577124"/>
                      <a:pt x="2222994" y="577124"/>
                    </a:cubicBezTo>
                    <a:lnTo>
                      <a:pt x="14081" y="577124"/>
                    </a:lnTo>
                    <a:cubicBezTo>
                      <a:pt x="6304" y="577124"/>
                      <a:pt x="0" y="570820"/>
                      <a:pt x="0" y="563043"/>
                    </a:cubicBezTo>
                    <a:lnTo>
                      <a:pt x="0" y="14081"/>
                    </a:lnTo>
                    <a:cubicBezTo>
                      <a:pt x="0" y="6304"/>
                      <a:pt x="6304" y="0"/>
                      <a:pt x="1408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D8038B4-F99D-DF93-7959-E400E8982877}"/>
                  </a:ext>
                </a:extLst>
              </p:cNvPr>
              <p:cNvGrpSpPr/>
              <p:nvPr/>
            </p:nvGrpSpPr>
            <p:grpSpPr>
              <a:xfrm>
                <a:off x="947865" y="3219830"/>
                <a:ext cx="5657134" cy="1182084"/>
                <a:chOff x="947864" y="3191053"/>
                <a:chExt cx="5657134" cy="1182084"/>
              </a:xfrm>
            </p:grpSpPr>
            <p:sp>
              <p:nvSpPr>
                <p:cNvPr id="65" name="AutoShape 5">
                  <a:extLst>
                    <a:ext uri="{FF2B5EF4-FFF2-40B4-BE49-F238E27FC236}">
                      <a16:creationId xmlns:a16="http://schemas.microsoft.com/office/drawing/2014/main" id="{C099D00A-8319-E647-3B25-E128C3B63226}"/>
                    </a:ext>
                  </a:extLst>
                </p:cNvPr>
                <p:cNvSpPr/>
                <p:nvPr/>
              </p:nvSpPr>
              <p:spPr>
                <a:xfrm>
                  <a:off x="947864" y="4059062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AutoShape 6">
                  <a:extLst>
                    <a:ext uri="{FF2B5EF4-FFF2-40B4-BE49-F238E27FC236}">
                      <a16:creationId xmlns:a16="http://schemas.microsoft.com/office/drawing/2014/main" id="{23E8AF4B-458A-6B5A-702E-FFEA36F1046A}"/>
                    </a:ext>
                  </a:extLst>
                </p:cNvPr>
                <p:cNvSpPr/>
                <p:nvPr/>
              </p:nvSpPr>
              <p:spPr>
                <a:xfrm>
                  <a:off x="1323099" y="3746500"/>
                  <a:ext cx="0" cy="622076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AutoShape 7">
                  <a:extLst>
                    <a:ext uri="{FF2B5EF4-FFF2-40B4-BE49-F238E27FC236}">
                      <a16:creationId xmlns:a16="http://schemas.microsoft.com/office/drawing/2014/main" id="{B6D39CB2-5FA0-957F-315D-80872FE15ED4}"/>
                    </a:ext>
                  </a:extLst>
                </p:cNvPr>
                <p:cNvSpPr/>
                <p:nvPr/>
              </p:nvSpPr>
              <p:spPr>
                <a:xfrm>
                  <a:off x="947864" y="3437616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utoShape 8">
                  <a:extLst>
                    <a:ext uri="{FF2B5EF4-FFF2-40B4-BE49-F238E27FC236}">
                      <a16:creationId xmlns:a16="http://schemas.microsoft.com/office/drawing/2014/main" id="{26D8201F-DC87-C74B-7A76-FD5D016076F8}"/>
                    </a:ext>
                  </a:extLst>
                </p:cNvPr>
                <p:cNvSpPr/>
                <p:nvPr/>
              </p:nvSpPr>
              <p:spPr>
                <a:xfrm>
                  <a:off x="947864" y="4373137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AutoShape 9">
                  <a:extLst>
                    <a:ext uri="{FF2B5EF4-FFF2-40B4-BE49-F238E27FC236}">
                      <a16:creationId xmlns:a16="http://schemas.microsoft.com/office/drawing/2014/main" id="{10BB10C5-F1E5-A68F-8505-A83FB42554DE}"/>
                    </a:ext>
                  </a:extLst>
                </p:cNvPr>
                <p:cNvSpPr/>
                <p:nvPr/>
              </p:nvSpPr>
              <p:spPr>
                <a:xfrm>
                  <a:off x="947864" y="3744986"/>
                  <a:ext cx="565696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TextBox 10">
                  <a:extLst>
                    <a:ext uri="{FF2B5EF4-FFF2-40B4-BE49-F238E27FC236}">
                      <a16:creationId xmlns:a16="http://schemas.microsoft.com/office/drawing/2014/main" id="{C0146FCE-CBCE-94E0-16FE-B56003181698}"/>
                    </a:ext>
                  </a:extLst>
                </p:cNvPr>
                <p:cNvSpPr txBox="1"/>
                <p:nvPr/>
              </p:nvSpPr>
              <p:spPr>
                <a:xfrm>
                  <a:off x="947864" y="3191053"/>
                  <a:ext cx="3277291" cy="1685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b="1" dirty="0">
                      <a:solidFill>
                        <a:srgbClr val="1D85A1"/>
                      </a:solidFill>
                      <a:latin typeface="Almarai" pitchFamily="2" charset="-78"/>
                      <a:cs typeface="Almarai" pitchFamily="2" charset="-78"/>
                    </a:rPr>
                    <a:t> EMBRACING INNOVATION FOR FUTURE GROWTH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715A4318-AE65-E4CA-143F-6B60644D5283}"/>
                    </a:ext>
                  </a:extLst>
                </p:cNvPr>
                <p:cNvGrpSpPr/>
                <p:nvPr/>
              </p:nvGrpSpPr>
              <p:grpSpPr>
                <a:xfrm>
                  <a:off x="1050414" y="3823041"/>
                  <a:ext cx="5217400" cy="154613"/>
                  <a:chOff x="1050414" y="3812936"/>
                  <a:chExt cx="5217400" cy="154613"/>
                </a:xfrm>
              </p:grpSpPr>
              <p:sp>
                <p:nvSpPr>
                  <p:cNvPr id="91" name="TextBox 11">
                    <a:extLst>
                      <a:ext uri="{FF2B5EF4-FFF2-40B4-BE49-F238E27FC236}">
                        <a16:creationId xmlns:a16="http://schemas.microsoft.com/office/drawing/2014/main" id="{A600BDDE-4A47-68A5-A07F-01098B78DD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3816289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01</a:t>
                    </a:r>
                  </a:p>
                </p:txBody>
              </p:sp>
              <p:sp>
                <p:nvSpPr>
                  <p:cNvPr id="92" name="TextBox 12">
                    <a:extLst>
                      <a:ext uri="{FF2B5EF4-FFF2-40B4-BE49-F238E27FC236}">
                        <a16:creationId xmlns:a16="http://schemas.microsoft.com/office/drawing/2014/main" id="{85B21BE5-D8DE-9AC7-6E5B-746F8F3C4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339" y="3812936"/>
                    <a:ext cx="4815475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323232"/>
                        </a:solidFill>
                        <a:latin typeface="Almarai"/>
                      </a:rPr>
                      <a:t>Assess current employee engagement levels and identify areas for improvement</a:t>
                    </a:r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578C7570-0979-D833-2714-78B29662BB47}"/>
                    </a:ext>
                  </a:extLst>
                </p:cNvPr>
                <p:cNvGrpSpPr/>
                <p:nvPr/>
              </p:nvGrpSpPr>
              <p:grpSpPr>
                <a:xfrm>
                  <a:off x="1050414" y="4137117"/>
                  <a:ext cx="5217400" cy="154613"/>
                  <a:chOff x="1050414" y="4121988"/>
                  <a:chExt cx="5217400" cy="154613"/>
                </a:xfrm>
              </p:grpSpPr>
              <p:sp>
                <p:nvSpPr>
                  <p:cNvPr id="89" name="TextBox 13">
                    <a:extLst>
                      <a:ext uri="{FF2B5EF4-FFF2-40B4-BE49-F238E27FC236}">
                        <a16:creationId xmlns:a16="http://schemas.microsoft.com/office/drawing/2014/main" id="{9E64857F-2045-ED4E-B9B2-BAEE55930B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4125341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02</a:t>
                    </a:r>
                  </a:p>
                </p:txBody>
              </p:sp>
              <p:sp>
                <p:nvSpPr>
                  <p:cNvPr id="90" name="TextBox 14">
                    <a:extLst>
                      <a:ext uri="{FF2B5EF4-FFF2-40B4-BE49-F238E27FC236}">
                        <a16:creationId xmlns:a16="http://schemas.microsoft.com/office/drawing/2014/main" id="{CE2D787C-31F1-3682-5A72-DEFEF1FE3234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339" y="4121988"/>
                    <a:ext cx="4815475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323232"/>
                        </a:solidFill>
                        <a:latin typeface="Almarai"/>
                      </a:rPr>
                      <a:t>Discuss initiatives for talent development, training, and fostering a positive workplace culture</a:t>
                    </a:r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FA2DD0C4-D662-65A3-C68E-90CBFEA00C48}"/>
                    </a:ext>
                  </a:extLst>
                </p:cNvPr>
                <p:cNvGrpSpPr/>
                <p:nvPr/>
              </p:nvGrpSpPr>
              <p:grpSpPr>
                <a:xfrm>
                  <a:off x="1050414" y="3515671"/>
                  <a:ext cx="5265988" cy="151260"/>
                  <a:chOff x="1050414" y="3507238"/>
                  <a:chExt cx="5265988" cy="151260"/>
                </a:xfrm>
              </p:grpSpPr>
              <p:sp>
                <p:nvSpPr>
                  <p:cNvPr id="87" name="TextBox 15">
                    <a:extLst>
                      <a:ext uri="{FF2B5EF4-FFF2-40B4-BE49-F238E27FC236}">
                        <a16:creationId xmlns:a16="http://schemas.microsoft.com/office/drawing/2014/main" id="{20A03829-7D50-6823-A7DD-CB317DAFD952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3507238"/>
                    <a:ext cx="1347194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Total time:  </a:t>
                    </a:r>
                    <a:r>
                      <a:rPr lang="en-US" sz="900" dirty="0">
                        <a:solidFill>
                          <a:srgbClr val="323232"/>
                        </a:solidFill>
                        <a:latin typeface="Almarai"/>
                      </a:rPr>
                      <a:t>40 minutes</a:t>
                    </a:r>
                  </a:p>
                </p:txBody>
              </p:sp>
              <p:sp>
                <p:nvSpPr>
                  <p:cNvPr id="88" name="TextBox 16">
                    <a:extLst>
                      <a:ext uri="{FF2B5EF4-FFF2-40B4-BE49-F238E27FC236}">
                        <a16:creationId xmlns:a16="http://schemas.microsoft.com/office/drawing/2014/main" id="{87157452-AC2F-EABE-D48A-C4AC12D3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3939794" y="3507270"/>
                    <a:ext cx="2376608" cy="15119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Presenter:  </a:t>
                    </a:r>
                    <a:r>
                      <a:rPr lang="en-US" sz="899" dirty="0">
                        <a:solidFill>
                          <a:srgbClr val="323232"/>
                        </a:solidFill>
                        <a:latin typeface="Almarai"/>
                      </a:rPr>
                      <a:t>Morgan Davis, Ethan Bennett</a:t>
                    </a:r>
                  </a:p>
                </p:txBody>
              </p:sp>
            </p:grp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94D21B1-75E3-F87D-D5D1-84D4911DCCD1}"/>
                </a:ext>
              </a:extLst>
            </p:cNvPr>
            <p:cNvGrpSpPr/>
            <p:nvPr/>
          </p:nvGrpSpPr>
          <p:grpSpPr>
            <a:xfrm>
              <a:off x="752432" y="6594064"/>
              <a:ext cx="6048000" cy="1560273"/>
              <a:chOff x="752432" y="3030736"/>
              <a:chExt cx="6048000" cy="1560273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3E489A72-C97E-538F-2AFE-5DEF3A2B4364}"/>
                  </a:ext>
                </a:extLst>
              </p:cNvPr>
              <p:cNvSpPr/>
              <p:nvPr/>
            </p:nvSpPr>
            <p:spPr>
              <a:xfrm>
                <a:off x="752432" y="3030736"/>
                <a:ext cx="6048000" cy="1560273"/>
              </a:xfrm>
              <a:custGeom>
                <a:avLst/>
                <a:gdLst/>
                <a:ahLst/>
                <a:cxnLst/>
                <a:rect l="l" t="t" r="r" b="b"/>
                <a:pathLst>
                  <a:path w="2237075" h="577124">
                    <a:moveTo>
                      <a:pt x="14081" y="0"/>
                    </a:moveTo>
                    <a:lnTo>
                      <a:pt x="2222994" y="0"/>
                    </a:lnTo>
                    <a:cubicBezTo>
                      <a:pt x="2230771" y="0"/>
                      <a:pt x="2237075" y="6304"/>
                      <a:pt x="2237075" y="14081"/>
                    </a:cubicBezTo>
                    <a:lnTo>
                      <a:pt x="2237075" y="563043"/>
                    </a:lnTo>
                    <a:cubicBezTo>
                      <a:pt x="2237075" y="570820"/>
                      <a:pt x="2230771" y="577124"/>
                      <a:pt x="2222994" y="577124"/>
                    </a:cubicBezTo>
                    <a:lnTo>
                      <a:pt x="14081" y="577124"/>
                    </a:lnTo>
                    <a:cubicBezTo>
                      <a:pt x="6304" y="577124"/>
                      <a:pt x="0" y="570820"/>
                      <a:pt x="0" y="563043"/>
                    </a:cubicBezTo>
                    <a:lnTo>
                      <a:pt x="0" y="14081"/>
                    </a:lnTo>
                    <a:cubicBezTo>
                      <a:pt x="0" y="6304"/>
                      <a:pt x="6304" y="0"/>
                      <a:pt x="1408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65434C4-981D-0E9E-2284-4824E3B24CC1}"/>
                  </a:ext>
                </a:extLst>
              </p:cNvPr>
              <p:cNvGrpSpPr/>
              <p:nvPr/>
            </p:nvGrpSpPr>
            <p:grpSpPr>
              <a:xfrm>
                <a:off x="947865" y="3219830"/>
                <a:ext cx="5657134" cy="1182084"/>
                <a:chOff x="947864" y="3191053"/>
                <a:chExt cx="5657134" cy="1182084"/>
              </a:xfrm>
            </p:grpSpPr>
            <p:sp>
              <p:nvSpPr>
                <p:cNvPr id="46" name="AutoShape 5">
                  <a:extLst>
                    <a:ext uri="{FF2B5EF4-FFF2-40B4-BE49-F238E27FC236}">
                      <a16:creationId xmlns:a16="http://schemas.microsoft.com/office/drawing/2014/main" id="{5CA69024-F6D7-9514-CFAE-2B418982DFED}"/>
                    </a:ext>
                  </a:extLst>
                </p:cNvPr>
                <p:cNvSpPr/>
                <p:nvPr/>
              </p:nvSpPr>
              <p:spPr>
                <a:xfrm>
                  <a:off x="947864" y="4059062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AutoShape 6">
                  <a:extLst>
                    <a:ext uri="{FF2B5EF4-FFF2-40B4-BE49-F238E27FC236}">
                      <a16:creationId xmlns:a16="http://schemas.microsoft.com/office/drawing/2014/main" id="{26217DF3-0C47-41C3-927D-20046A1204B4}"/>
                    </a:ext>
                  </a:extLst>
                </p:cNvPr>
                <p:cNvSpPr/>
                <p:nvPr/>
              </p:nvSpPr>
              <p:spPr>
                <a:xfrm>
                  <a:off x="1323099" y="3746500"/>
                  <a:ext cx="0" cy="622076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AutoShape 7">
                  <a:extLst>
                    <a:ext uri="{FF2B5EF4-FFF2-40B4-BE49-F238E27FC236}">
                      <a16:creationId xmlns:a16="http://schemas.microsoft.com/office/drawing/2014/main" id="{930F627C-0A26-FE36-722F-6382C6B2345E}"/>
                    </a:ext>
                  </a:extLst>
                </p:cNvPr>
                <p:cNvSpPr/>
                <p:nvPr/>
              </p:nvSpPr>
              <p:spPr>
                <a:xfrm>
                  <a:off x="947864" y="3437616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AutoShape 8">
                  <a:extLst>
                    <a:ext uri="{FF2B5EF4-FFF2-40B4-BE49-F238E27FC236}">
                      <a16:creationId xmlns:a16="http://schemas.microsoft.com/office/drawing/2014/main" id="{70DCF702-7CC8-8FCD-446A-87254529E360}"/>
                    </a:ext>
                  </a:extLst>
                </p:cNvPr>
                <p:cNvSpPr/>
                <p:nvPr/>
              </p:nvSpPr>
              <p:spPr>
                <a:xfrm>
                  <a:off x="947864" y="4373137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AutoShape 9">
                  <a:extLst>
                    <a:ext uri="{FF2B5EF4-FFF2-40B4-BE49-F238E27FC236}">
                      <a16:creationId xmlns:a16="http://schemas.microsoft.com/office/drawing/2014/main" id="{B27D589C-82BE-BBE0-5443-6DD1BE0B9E21}"/>
                    </a:ext>
                  </a:extLst>
                </p:cNvPr>
                <p:cNvSpPr/>
                <p:nvPr/>
              </p:nvSpPr>
              <p:spPr>
                <a:xfrm>
                  <a:off x="947864" y="3744986"/>
                  <a:ext cx="565696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Box 10">
                  <a:extLst>
                    <a:ext uri="{FF2B5EF4-FFF2-40B4-BE49-F238E27FC236}">
                      <a16:creationId xmlns:a16="http://schemas.microsoft.com/office/drawing/2014/main" id="{D6DEE369-5F5C-FA58-E560-616DB85CEB43}"/>
                    </a:ext>
                  </a:extLst>
                </p:cNvPr>
                <p:cNvSpPr txBox="1"/>
                <p:nvPr/>
              </p:nvSpPr>
              <p:spPr>
                <a:xfrm>
                  <a:off x="947864" y="3191053"/>
                  <a:ext cx="4735385" cy="16376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b="1" dirty="0">
                      <a:solidFill>
                        <a:srgbClr val="1D85A1"/>
                      </a:solidFill>
                      <a:latin typeface="Almarai" pitchFamily="2" charset="-78"/>
                      <a:cs typeface="Almarai" pitchFamily="2" charset="-78"/>
                    </a:rPr>
                    <a:t>STREAMLINING OPERATIONS AND ENHANCING EFFICIENCY</a:t>
                  </a: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17A5B15-44F4-2287-2FF3-FC2848EF5F6E}"/>
                    </a:ext>
                  </a:extLst>
                </p:cNvPr>
                <p:cNvGrpSpPr/>
                <p:nvPr/>
              </p:nvGrpSpPr>
              <p:grpSpPr>
                <a:xfrm>
                  <a:off x="1050414" y="3823041"/>
                  <a:ext cx="5217400" cy="154613"/>
                  <a:chOff x="1050414" y="3812936"/>
                  <a:chExt cx="5217400" cy="154613"/>
                </a:xfrm>
              </p:grpSpPr>
              <p:sp>
                <p:nvSpPr>
                  <p:cNvPr id="60" name="TextBox 11">
                    <a:extLst>
                      <a:ext uri="{FF2B5EF4-FFF2-40B4-BE49-F238E27FC236}">
                        <a16:creationId xmlns:a16="http://schemas.microsoft.com/office/drawing/2014/main" id="{C2F11995-4DB9-961C-D2BB-1F12B65E4E66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3816289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01</a:t>
                    </a:r>
                  </a:p>
                </p:txBody>
              </p:sp>
              <p:sp>
                <p:nvSpPr>
                  <p:cNvPr id="61" name="TextBox 12">
                    <a:extLst>
                      <a:ext uri="{FF2B5EF4-FFF2-40B4-BE49-F238E27FC236}">
                        <a16:creationId xmlns:a16="http://schemas.microsoft.com/office/drawing/2014/main" id="{3227FFE4-74B3-B4CF-031C-DAB7D0315D89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339" y="3812936"/>
                    <a:ext cx="4815475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323232"/>
                        </a:solidFill>
                        <a:latin typeface="Almarai"/>
                      </a:rPr>
                      <a:t>Evaluate current operational processes to identify bottlenecks and areas for improvement</a:t>
                    </a: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84640F1-4D37-E2F4-B590-26459849AADF}"/>
                    </a:ext>
                  </a:extLst>
                </p:cNvPr>
                <p:cNvGrpSpPr/>
                <p:nvPr/>
              </p:nvGrpSpPr>
              <p:grpSpPr>
                <a:xfrm>
                  <a:off x="1050414" y="4137117"/>
                  <a:ext cx="5217400" cy="154613"/>
                  <a:chOff x="1050414" y="4121988"/>
                  <a:chExt cx="5217400" cy="154613"/>
                </a:xfrm>
              </p:grpSpPr>
              <p:sp>
                <p:nvSpPr>
                  <p:cNvPr id="58" name="TextBox 13">
                    <a:extLst>
                      <a:ext uri="{FF2B5EF4-FFF2-40B4-BE49-F238E27FC236}">
                        <a16:creationId xmlns:a16="http://schemas.microsoft.com/office/drawing/2014/main" id="{4CD7BA7D-22C0-17C7-4199-642ACA23787F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4125341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02</a:t>
                    </a:r>
                  </a:p>
                </p:txBody>
              </p:sp>
              <p:sp>
                <p:nvSpPr>
                  <p:cNvPr id="59" name="TextBox 14">
                    <a:extLst>
                      <a:ext uri="{FF2B5EF4-FFF2-40B4-BE49-F238E27FC236}">
                        <a16:creationId xmlns:a16="http://schemas.microsoft.com/office/drawing/2014/main" id="{8D431EDB-8771-9C0D-94B3-F4F3DF9456C7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339" y="4121988"/>
                    <a:ext cx="4815475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323232"/>
                        </a:solidFill>
                        <a:latin typeface="Almarai"/>
                      </a:rPr>
                      <a:t>Discuss strategies for optimizing workflows and enhancing overall operational efficiency</a:t>
                    </a: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4983CE4-91FD-ED08-34D5-3CAB7F6292DE}"/>
                    </a:ext>
                  </a:extLst>
                </p:cNvPr>
                <p:cNvGrpSpPr/>
                <p:nvPr/>
              </p:nvGrpSpPr>
              <p:grpSpPr>
                <a:xfrm>
                  <a:off x="1050414" y="3515671"/>
                  <a:ext cx="5265988" cy="151260"/>
                  <a:chOff x="1050414" y="3507238"/>
                  <a:chExt cx="5265988" cy="151260"/>
                </a:xfrm>
              </p:grpSpPr>
              <p:sp>
                <p:nvSpPr>
                  <p:cNvPr id="56" name="TextBox 15">
                    <a:extLst>
                      <a:ext uri="{FF2B5EF4-FFF2-40B4-BE49-F238E27FC236}">
                        <a16:creationId xmlns:a16="http://schemas.microsoft.com/office/drawing/2014/main" id="{561D6666-6479-5F2B-4DAD-CD5C00E0BE85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3507238"/>
                    <a:ext cx="1347194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Total time:  </a:t>
                    </a:r>
                    <a:r>
                      <a:rPr lang="en-US" sz="900" dirty="0">
                        <a:solidFill>
                          <a:srgbClr val="323232"/>
                        </a:solidFill>
                        <a:latin typeface="Almarai"/>
                      </a:rPr>
                      <a:t>30 minutes</a:t>
                    </a:r>
                  </a:p>
                </p:txBody>
              </p:sp>
              <p:sp>
                <p:nvSpPr>
                  <p:cNvPr id="57" name="TextBox 16">
                    <a:extLst>
                      <a:ext uri="{FF2B5EF4-FFF2-40B4-BE49-F238E27FC236}">
                        <a16:creationId xmlns:a16="http://schemas.microsoft.com/office/drawing/2014/main" id="{2D3B6873-3309-B5D7-E0F9-C2C22432961B}"/>
                      </a:ext>
                    </a:extLst>
                  </p:cNvPr>
                  <p:cNvSpPr txBox="1"/>
                  <p:nvPr/>
                </p:nvSpPr>
                <p:spPr>
                  <a:xfrm>
                    <a:off x="3939794" y="3507270"/>
                    <a:ext cx="2376608" cy="15119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Presenter:  </a:t>
                    </a:r>
                    <a:r>
                      <a:rPr lang="en-US" sz="899" dirty="0">
                        <a:solidFill>
                          <a:srgbClr val="323232"/>
                        </a:solidFill>
                        <a:latin typeface="Almarai"/>
                      </a:rPr>
                      <a:t>Jessica Hayes, Cameron Reed</a:t>
                    </a:r>
                  </a:p>
                </p:txBody>
              </p:sp>
            </p:grp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24D150-5D00-8B8D-39C7-7963EF7CD094}"/>
                </a:ext>
              </a:extLst>
            </p:cNvPr>
            <p:cNvGrpSpPr/>
            <p:nvPr/>
          </p:nvGrpSpPr>
          <p:grpSpPr>
            <a:xfrm>
              <a:off x="752432" y="4812400"/>
              <a:ext cx="6048000" cy="1560273"/>
              <a:chOff x="752432" y="3030736"/>
              <a:chExt cx="6048000" cy="1560273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E9F9C2BD-D2E5-1515-68DF-BDAFBE989A0D}"/>
                  </a:ext>
                </a:extLst>
              </p:cNvPr>
              <p:cNvSpPr/>
              <p:nvPr/>
            </p:nvSpPr>
            <p:spPr>
              <a:xfrm>
                <a:off x="752432" y="3030736"/>
                <a:ext cx="6048000" cy="1560273"/>
              </a:xfrm>
              <a:custGeom>
                <a:avLst/>
                <a:gdLst/>
                <a:ahLst/>
                <a:cxnLst/>
                <a:rect l="l" t="t" r="r" b="b"/>
                <a:pathLst>
                  <a:path w="2237075" h="577124">
                    <a:moveTo>
                      <a:pt x="14081" y="0"/>
                    </a:moveTo>
                    <a:lnTo>
                      <a:pt x="2222994" y="0"/>
                    </a:lnTo>
                    <a:cubicBezTo>
                      <a:pt x="2230771" y="0"/>
                      <a:pt x="2237075" y="6304"/>
                      <a:pt x="2237075" y="14081"/>
                    </a:cubicBezTo>
                    <a:lnTo>
                      <a:pt x="2237075" y="563043"/>
                    </a:lnTo>
                    <a:cubicBezTo>
                      <a:pt x="2237075" y="570820"/>
                      <a:pt x="2230771" y="577124"/>
                      <a:pt x="2222994" y="577124"/>
                    </a:cubicBezTo>
                    <a:lnTo>
                      <a:pt x="14081" y="577124"/>
                    </a:lnTo>
                    <a:cubicBezTo>
                      <a:pt x="6304" y="577124"/>
                      <a:pt x="0" y="570820"/>
                      <a:pt x="0" y="563043"/>
                    </a:cubicBezTo>
                    <a:lnTo>
                      <a:pt x="0" y="14081"/>
                    </a:lnTo>
                    <a:cubicBezTo>
                      <a:pt x="0" y="6304"/>
                      <a:pt x="6304" y="0"/>
                      <a:pt x="1408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49B39E7-ED7E-1BD0-C33D-9B297ED89575}"/>
                  </a:ext>
                </a:extLst>
              </p:cNvPr>
              <p:cNvGrpSpPr/>
              <p:nvPr/>
            </p:nvGrpSpPr>
            <p:grpSpPr>
              <a:xfrm>
                <a:off x="947865" y="3219830"/>
                <a:ext cx="5657134" cy="1182084"/>
                <a:chOff x="947864" y="3191053"/>
                <a:chExt cx="5657134" cy="1182084"/>
              </a:xfrm>
            </p:grpSpPr>
            <p:sp>
              <p:nvSpPr>
                <p:cNvPr id="26" name="AutoShape 5">
                  <a:extLst>
                    <a:ext uri="{FF2B5EF4-FFF2-40B4-BE49-F238E27FC236}">
                      <a16:creationId xmlns:a16="http://schemas.microsoft.com/office/drawing/2014/main" id="{68B3598A-5739-0C14-4E9C-157B46E31CF3}"/>
                    </a:ext>
                  </a:extLst>
                </p:cNvPr>
                <p:cNvSpPr/>
                <p:nvPr/>
              </p:nvSpPr>
              <p:spPr>
                <a:xfrm>
                  <a:off x="947864" y="4059062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AutoShape 6">
                  <a:extLst>
                    <a:ext uri="{FF2B5EF4-FFF2-40B4-BE49-F238E27FC236}">
                      <a16:creationId xmlns:a16="http://schemas.microsoft.com/office/drawing/2014/main" id="{A5CAFE91-3937-680F-D38A-85E5D6CBF3DA}"/>
                    </a:ext>
                  </a:extLst>
                </p:cNvPr>
                <p:cNvSpPr/>
                <p:nvPr/>
              </p:nvSpPr>
              <p:spPr>
                <a:xfrm>
                  <a:off x="1323099" y="3746500"/>
                  <a:ext cx="0" cy="622076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AutoShape 7">
                  <a:extLst>
                    <a:ext uri="{FF2B5EF4-FFF2-40B4-BE49-F238E27FC236}">
                      <a16:creationId xmlns:a16="http://schemas.microsoft.com/office/drawing/2014/main" id="{1340983F-686C-09DC-5C18-F9FB9FCD4A85}"/>
                    </a:ext>
                  </a:extLst>
                </p:cNvPr>
                <p:cNvSpPr/>
                <p:nvPr/>
              </p:nvSpPr>
              <p:spPr>
                <a:xfrm>
                  <a:off x="947864" y="3437616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AutoShape 8">
                  <a:extLst>
                    <a:ext uri="{FF2B5EF4-FFF2-40B4-BE49-F238E27FC236}">
                      <a16:creationId xmlns:a16="http://schemas.microsoft.com/office/drawing/2014/main" id="{AA50038E-20C6-310F-8079-2E90D466D978}"/>
                    </a:ext>
                  </a:extLst>
                </p:cNvPr>
                <p:cNvSpPr/>
                <p:nvPr/>
              </p:nvSpPr>
              <p:spPr>
                <a:xfrm>
                  <a:off x="947864" y="4373137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AutoShape 9">
                  <a:extLst>
                    <a:ext uri="{FF2B5EF4-FFF2-40B4-BE49-F238E27FC236}">
                      <a16:creationId xmlns:a16="http://schemas.microsoft.com/office/drawing/2014/main" id="{106FAD53-A1B1-9BCA-368C-432591401B52}"/>
                    </a:ext>
                  </a:extLst>
                </p:cNvPr>
                <p:cNvSpPr/>
                <p:nvPr/>
              </p:nvSpPr>
              <p:spPr>
                <a:xfrm>
                  <a:off x="947864" y="3744986"/>
                  <a:ext cx="565696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Box 10">
                  <a:extLst>
                    <a:ext uri="{FF2B5EF4-FFF2-40B4-BE49-F238E27FC236}">
                      <a16:creationId xmlns:a16="http://schemas.microsoft.com/office/drawing/2014/main" id="{6B54DF49-6CDC-AF4E-3C6A-35B2BCC79291}"/>
                    </a:ext>
                  </a:extLst>
                </p:cNvPr>
                <p:cNvSpPr txBox="1"/>
                <p:nvPr/>
              </p:nvSpPr>
              <p:spPr>
                <a:xfrm>
                  <a:off x="947864" y="3191053"/>
                  <a:ext cx="3277291" cy="1685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b="1" dirty="0">
                      <a:solidFill>
                        <a:srgbClr val="1D85A1"/>
                      </a:solidFill>
                      <a:latin typeface="Almarai" pitchFamily="2" charset="-78"/>
                      <a:cs typeface="Almarai" pitchFamily="2" charset="-78"/>
                    </a:rPr>
                    <a:t> FINANCIAL HEALTH AND STRATEGIC PLANNING</a:t>
                  </a: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5F2DC494-9A2C-45E1-ECB3-F99DA07F4BC0}"/>
                    </a:ext>
                  </a:extLst>
                </p:cNvPr>
                <p:cNvGrpSpPr/>
                <p:nvPr/>
              </p:nvGrpSpPr>
              <p:grpSpPr>
                <a:xfrm>
                  <a:off x="1050414" y="3823041"/>
                  <a:ext cx="5217400" cy="154613"/>
                  <a:chOff x="1050414" y="3812936"/>
                  <a:chExt cx="5217400" cy="154613"/>
                </a:xfrm>
              </p:grpSpPr>
              <p:sp>
                <p:nvSpPr>
                  <p:cNvPr id="41" name="TextBox 11">
                    <a:extLst>
                      <a:ext uri="{FF2B5EF4-FFF2-40B4-BE49-F238E27FC236}">
                        <a16:creationId xmlns:a16="http://schemas.microsoft.com/office/drawing/2014/main" id="{D70EC090-C021-9D37-F688-4FD6435B4871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3816289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01</a:t>
                    </a:r>
                  </a:p>
                </p:txBody>
              </p:sp>
              <p:sp>
                <p:nvSpPr>
                  <p:cNvPr id="42" name="TextBox 12">
                    <a:extLst>
                      <a:ext uri="{FF2B5EF4-FFF2-40B4-BE49-F238E27FC236}">
                        <a16:creationId xmlns:a16="http://schemas.microsoft.com/office/drawing/2014/main" id="{E4308856-F92B-9619-09AF-91A4F485B0DE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339" y="3812936"/>
                    <a:ext cx="4815475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323232"/>
                        </a:solidFill>
                        <a:latin typeface="Almarai"/>
                      </a:rPr>
                      <a:t>Review financial statements to gauge performance and identify areas for improvement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D658F6D-14BB-2D4A-CC05-F6554AEB9C3F}"/>
                    </a:ext>
                  </a:extLst>
                </p:cNvPr>
                <p:cNvGrpSpPr/>
                <p:nvPr/>
              </p:nvGrpSpPr>
              <p:grpSpPr>
                <a:xfrm>
                  <a:off x="1050414" y="4137117"/>
                  <a:ext cx="5217400" cy="154613"/>
                  <a:chOff x="1050414" y="4121988"/>
                  <a:chExt cx="5217400" cy="154613"/>
                </a:xfrm>
              </p:grpSpPr>
              <p:sp>
                <p:nvSpPr>
                  <p:cNvPr id="39" name="TextBox 13">
                    <a:extLst>
                      <a:ext uri="{FF2B5EF4-FFF2-40B4-BE49-F238E27FC236}">
                        <a16:creationId xmlns:a16="http://schemas.microsoft.com/office/drawing/2014/main" id="{400878A6-A60A-F068-EF02-8DEA43A0A66D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4125341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02</a:t>
                    </a:r>
                  </a:p>
                </p:txBody>
              </p:sp>
              <p:sp>
                <p:nvSpPr>
                  <p:cNvPr id="40" name="TextBox 14">
                    <a:extLst>
                      <a:ext uri="{FF2B5EF4-FFF2-40B4-BE49-F238E27FC236}">
                        <a16:creationId xmlns:a16="http://schemas.microsoft.com/office/drawing/2014/main" id="{5597E90A-12A1-B873-0425-C6DF460E9406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339" y="4121988"/>
                    <a:ext cx="4815475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323232"/>
                        </a:solidFill>
                        <a:latin typeface="Almarai"/>
                      </a:rPr>
                      <a:t>Explore strategies for sustainable financial success through revenue growth and cost efficiency</a:t>
                    </a: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9C4245A-AE9F-F220-3203-EDE457373F5D}"/>
                    </a:ext>
                  </a:extLst>
                </p:cNvPr>
                <p:cNvGrpSpPr/>
                <p:nvPr/>
              </p:nvGrpSpPr>
              <p:grpSpPr>
                <a:xfrm>
                  <a:off x="1050414" y="3515671"/>
                  <a:ext cx="5265988" cy="151260"/>
                  <a:chOff x="1050414" y="3507238"/>
                  <a:chExt cx="5265988" cy="151260"/>
                </a:xfrm>
              </p:grpSpPr>
              <p:sp>
                <p:nvSpPr>
                  <p:cNvPr id="37" name="TextBox 15">
                    <a:extLst>
                      <a:ext uri="{FF2B5EF4-FFF2-40B4-BE49-F238E27FC236}">
                        <a16:creationId xmlns:a16="http://schemas.microsoft.com/office/drawing/2014/main" id="{1400CAEC-07AA-28DA-2A8E-015C10AF17BE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414" y="3507238"/>
                    <a:ext cx="1347194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Total time:  </a:t>
                    </a:r>
                    <a:r>
                      <a:rPr lang="en-US" sz="900" dirty="0">
                        <a:solidFill>
                          <a:srgbClr val="323232"/>
                        </a:solidFill>
                        <a:latin typeface="Almarai"/>
                      </a:rPr>
                      <a:t>20 minutes</a:t>
                    </a:r>
                  </a:p>
                </p:txBody>
              </p:sp>
              <p:sp>
                <p:nvSpPr>
                  <p:cNvPr id="38" name="TextBox 16">
                    <a:extLst>
                      <a:ext uri="{FF2B5EF4-FFF2-40B4-BE49-F238E27FC236}">
                        <a16:creationId xmlns:a16="http://schemas.microsoft.com/office/drawing/2014/main" id="{EA5CF986-E3CE-4BF4-C3F8-562DFED85A94}"/>
                      </a:ext>
                    </a:extLst>
                  </p:cNvPr>
                  <p:cNvSpPr txBox="1"/>
                  <p:nvPr/>
                </p:nvSpPr>
                <p:spPr>
                  <a:xfrm>
                    <a:off x="3939794" y="3507270"/>
                    <a:ext cx="2376608" cy="15119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Presenter:  </a:t>
                    </a:r>
                    <a:r>
                      <a:rPr lang="en-US" sz="899" u="none" strike="noStrike" dirty="0">
                        <a:solidFill>
                          <a:srgbClr val="323232"/>
                        </a:solidFill>
                        <a:latin typeface="Almarai"/>
                      </a:rPr>
                      <a:t>Olivia Foster, Nathan Palmer</a:t>
                    </a:r>
                    <a:endParaRPr lang="en-US" sz="899" dirty="0">
                      <a:solidFill>
                        <a:srgbClr val="323232"/>
                      </a:solidFill>
                      <a:latin typeface="Almarai"/>
                    </a:endParaRPr>
                  </a:p>
                </p:txBody>
              </p: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FB53DF6-9A2B-A943-DBB6-893AF9414D34}"/>
                </a:ext>
              </a:extLst>
            </p:cNvPr>
            <p:cNvGrpSpPr/>
            <p:nvPr/>
          </p:nvGrpSpPr>
          <p:grpSpPr>
            <a:xfrm>
              <a:off x="752432" y="3030736"/>
              <a:ext cx="6048000" cy="1560273"/>
              <a:chOff x="752432" y="3030736"/>
              <a:chExt cx="6048000" cy="156027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752432" y="3030736"/>
                <a:ext cx="6048000" cy="1560273"/>
              </a:xfrm>
              <a:custGeom>
                <a:avLst/>
                <a:gdLst/>
                <a:ahLst/>
                <a:cxnLst/>
                <a:rect l="l" t="t" r="r" b="b"/>
                <a:pathLst>
                  <a:path w="2237075" h="577124">
                    <a:moveTo>
                      <a:pt x="14081" y="0"/>
                    </a:moveTo>
                    <a:lnTo>
                      <a:pt x="2222994" y="0"/>
                    </a:lnTo>
                    <a:cubicBezTo>
                      <a:pt x="2230771" y="0"/>
                      <a:pt x="2237075" y="6304"/>
                      <a:pt x="2237075" y="14081"/>
                    </a:cubicBezTo>
                    <a:lnTo>
                      <a:pt x="2237075" y="563043"/>
                    </a:lnTo>
                    <a:cubicBezTo>
                      <a:pt x="2237075" y="570820"/>
                      <a:pt x="2230771" y="577124"/>
                      <a:pt x="2222994" y="577124"/>
                    </a:cubicBezTo>
                    <a:lnTo>
                      <a:pt x="14081" y="577124"/>
                    </a:lnTo>
                    <a:cubicBezTo>
                      <a:pt x="6304" y="577124"/>
                      <a:pt x="0" y="570820"/>
                      <a:pt x="0" y="563043"/>
                    </a:cubicBezTo>
                    <a:lnTo>
                      <a:pt x="0" y="14081"/>
                    </a:lnTo>
                    <a:cubicBezTo>
                      <a:pt x="0" y="6304"/>
                      <a:pt x="6304" y="0"/>
                      <a:pt x="1408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24C0A48-AF5D-D707-B0A6-9C9B5A6481D8}"/>
                  </a:ext>
                </a:extLst>
              </p:cNvPr>
              <p:cNvGrpSpPr/>
              <p:nvPr/>
            </p:nvGrpSpPr>
            <p:grpSpPr>
              <a:xfrm>
                <a:off x="947865" y="3219830"/>
                <a:ext cx="5657134" cy="1182084"/>
                <a:chOff x="947864" y="3191053"/>
                <a:chExt cx="5657134" cy="1182084"/>
              </a:xfrm>
            </p:grpSpPr>
            <p:sp>
              <p:nvSpPr>
                <p:cNvPr id="5" name="AutoShape 5"/>
                <p:cNvSpPr/>
                <p:nvPr/>
              </p:nvSpPr>
              <p:spPr>
                <a:xfrm>
                  <a:off x="947864" y="4059062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AutoShape 6"/>
                <p:cNvSpPr/>
                <p:nvPr/>
              </p:nvSpPr>
              <p:spPr>
                <a:xfrm>
                  <a:off x="1323099" y="3746500"/>
                  <a:ext cx="0" cy="622076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AutoShape 7"/>
                <p:cNvSpPr/>
                <p:nvPr/>
              </p:nvSpPr>
              <p:spPr>
                <a:xfrm>
                  <a:off x="947864" y="3437616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AutoShape 8"/>
                <p:cNvSpPr/>
                <p:nvPr/>
              </p:nvSpPr>
              <p:spPr>
                <a:xfrm>
                  <a:off x="947864" y="4373137"/>
                  <a:ext cx="565713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AutoShape 9"/>
                <p:cNvSpPr/>
                <p:nvPr/>
              </p:nvSpPr>
              <p:spPr>
                <a:xfrm>
                  <a:off x="947864" y="3744986"/>
                  <a:ext cx="5656964" cy="0"/>
                </a:xfrm>
                <a:prstGeom prst="line">
                  <a:avLst/>
                </a:prstGeom>
                <a:ln w="9525" cap="flat">
                  <a:solidFill>
                    <a:srgbClr val="D4D4E1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947864" y="3191053"/>
                  <a:ext cx="3277291" cy="1685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b="1" dirty="0">
                      <a:solidFill>
                        <a:srgbClr val="1D85A1"/>
                      </a:solidFill>
                      <a:latin typeface="Almarai" pitchFamily="2" charset="-78"/>
                      <a:cs typeface="Almarai" pitchFamily="2" charset="-78"/>
                    </a:rPr>
                    <a:t>MARKET ANALYSIS AND COMPETITOR OVERVIEW</a:t>
                  </a: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82ADD7CA-9A59-6DBA-8381-8671EDF1ED14}"/>
                    </a:ext>
                  </a:extLst>
                </p:cNvPr>
                <p:cNvGrpSpPr/>
                <p:nvPr/>
              </p:nvGrpSpPr>
              <p:grpSpPr>
                <a:xfrm>
                  <a:off x="1050414" y="3823041"/>
                  <a:ext cx="5217400" cy="157966"/>
                  <a:chOff x="1050414" y="3812936"/>
                  <a:chExt cx="5217400" cy="157966"/>
                </a:xfrm>
              </p:grpSpPr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1050414" y="3816289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01</a:t>
                    </a:r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1452339" y="3812936"/>
                    <a:ext cx="4815475" cy="1579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/>
                      </a:rPr>
                      <a:t>Assess current market trends to identify opportunities and threats</a:t>
                    </a: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98DD2D-647C-1FFA-A357-A41667DC5BD6}"/>
                    </a:ext>
                  </a:extLst>
                </p:cNvPr>
                <p:cNvGrpSpPr/>
                <p:nvPr/>
              </p:nvGrpSpPr>
              <p:grpSpPr>
                <a:xfrm>
                  <a:off x="1050414" y="4137117"/>
                  <a:ext cx="5217400" cy="157966"/>
                  <a:chOff x="1050414" y="4121988"/>
                  <a:chExt cx="5217400" cy="157966"/>
                </a:xfrm>
              </p:grpSpPr>
              <p:sp>
                <p:nvSpPr>
                  <p:cNvPr id="13" name="TextBox 13"/>
                  <p:cNvSpPr txBox="1"/>
                  <p:nvPr/>
                </p:nvSpPr>
                <p:spPr>
                  <a:xfrm>
                    <a:off x="1050414" y="4125341"/>
                    <a:ext cx="174899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02</a:t>
                    </a:r>
                  </a:p>
                </p:txBody>
              </p:sp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1452339" y="4121988"/>
                    <a:ext cx="4815475" cy="15796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323232"/>
                        </a:solidFill>
                        <a:latin typeface="Almarai"/>
                      </a:rPr>
                      <a:t>Analyze competitors' strategies and performance to enhance our competitive positioning</a:t>
                    </a: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9DE7FB5-D07A-39E9-A3E0-2FD126BA8BAD}"/>
                    </a:ext>
                  </a:extLst>
                </p:cNvPr>
                <p:cNvGrpSpPr/>
                <p:nvPr/>
              </p:nvGrpSpPr>
              <p:grpSpPr>
                <a:xfrm>
                  <a:off x="1050414" y="3515671"/>
                  <a:ext cx="5265988" cy="151260"/>
                  <a:chOff x="1050414" y="3507238"/>
                  <a:chExt cx="5265988" cy="151260"/>
                </a:xfrm>
              </p:grpSpPr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1050414" y="3507238"/>
                    <a:ext cx="1347194" cy="1512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Total time:  </a:t>
                    </a:r>
                    <a:r>
                      <a:rPr lang="en-US" sz="900" dirty="0">
                        <a:solidFill>
                          <a:srgbClr val="323232"/>
                        </a:solidFill>
                        <a:latin typeface="Almarai"/>
                      </a:rPr>
                      <a:t>15 minutes</a:t>
                    </a: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3939794" y="3507270"/>
                    <a:ext cx="2376608" cy="15119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323232"/>
                        </a:solidFill>
                        <a:latin typeface="Almarai" pitchFamily="2" charset="-78"/>
                      </a:rPr>
                      <a:t>Presenter:  </a:t>
                    </a:r>
                    <a:r>
                      <a:rPr lang="en-US" sz="899" dirty="0">
                        <a:solidFill>
                          <a:srgbClr val="323232"/>
                        </a:solidFill>
                        <a:latin typeface="Almarai"/>
                      </a:rPr>
                      <a:t>Rachel Mitchell</a:t>
                    </a:r>
                  </a:p>
                </p:txBody>
              </p:sp>
            </p:grp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1B628DE-459E-EAA0-14A8-2114F94327EF}"/>
                </a:ext>
              </a:extLst>
            </p:cNvPr>
            <p:cNvGrpSpPr/>
            <p:nvPr/>
          </p:nvGrpSpPr>
          <p:grpSpPr>
            <a:xfrm>
              <a:off x="752432" y="1803984"/>
              <a:ext cx="6055137" cy="995836"/>
              <a:chOff x="752432" y="1803984"/>
              <a:chExt cx="6055137" cy="995836"/>
            </a:xfrm>
          </p:grpSpPr>
          <p:sp>
            <p:nvSpPr>
              <p:cNvPr id="69" name="AutoShape 69"/>
              <p:cNvSpPr/>
              <p:nvPr/>
            </p:nvSpPr>
            <p:spPr>
              <a:xfrm>
                <a:off x="752432" y="1803984"/>
                <a:ext cx="6055137" cy="0"/>
              </a:xfrm>
              <a:prstGeom prst="line">
                <a:avLst/>
              </a:prstGeom>
              <a:ln w="1905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752432" y="2799820"/>
                <a:ext cx="6055137" cy="0"/>
              </a:xfrm>
              <a:prstGeom prst="line">
                <a:avLst/>
              </a:prstGeom>
              <a:ln w="1905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947865" y="2512829"/>
                <a:ext cx="5497386" cy="1512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b="1" dirty="0">
                    <a:solidFill>
                      <a:srgbClr val="FFFFFF"/>
                    </a:solidFill>
                    <a:latin typeface="Almarai" pitchFamily="2" charset="-78"/>
                  </a:rPr>
                  <a:t>Attendees: </a:t>
                </a:r>
                <a:r>
                  <a:rPr lang="en-US" sz="900" b="1" dirty="0">
                    <a:solidFill>
                      <a:srgbClr val="FFFFFF"/>
                    </a:solidFill>
                    <a:latin typeface="Almarai"/>
                  </a:rPr>
                  <a:t> </a:t>
                </a:r>
                <a:r>
                  <a:rPr lang="en-US" sz="900" dirty="0">
                    <a:solidFill>
                      <a:srgbClr val="FFFFFF"/>
                    </a:solidFill>
                    <a:latin typeface="Almarai"/>
                  </a:rPr>
                  <a:t>Olivia Foster,  Nathan Palmer,  Jessica Hayes,  Cameron Reed,  Morgan Davis,  Ethan Bennett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7BD9CA2-2001-5361-81B5-528E05B13BFF}"/>
                  </a:ext>
                </a:extLst>
              </p:cNvPr>
              <p:cNvGrpSpPr/>
              <p:nvPr/>
            </p:nvGrpSpPr>
            <p:grpSpPr>
              <a:xfrm>
                <a:off x="947864" y="1939717"/>
                <a:ext cx="5657135" cy="150823"/>
                <a:chOff x="947864" y="1939231"/>
                <a:chExt cx="5657135" cy="150823"/>
              </a:xfrm>
            </p:grpSpPr>
            <p:sp>
              <p:nvSpPr>
                <p:cNvPr id="73" name="TextBox 73"/>
                <p:cNvSpPr txBox="1"/>
                <p:nvPr/>
              </p:nvSpPr>
              <p:spPr>
                <a:xfrm>
                  <a:off x="947864" y="1939231"/>
                  <a:ext cx="2707997" cy="1508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60"/>
                    </a:lnSpc>
                  </a:pPr>
                  <a:r>
                    <a:rPr lang="en-US" sz="900" b="1" dirty="0">
                      <a:solidFill>
                        <a:srgbClr val="FFFFFF"/>
                      </a:solidFill>
                      <a:latin typeface="Almarai" pitchFamily="2" charset="-78"/>
                    </a:rPr>
                    <a:t>Date &amp; Time:  </a:t>
                  </a:r>
                  <a:r>
                    <a:rPr lang="en-US" sz="900" dirty="0">
                      <a:solidFill>
                        <a:srgbClr val="FFFFFF"/>
                      </a:solidFill>
                      <a:latin typeface="Almarai"/>
                    </a:rPr>
                    <a:t>15:00 Tuesday, November 21, 2023</a:t>
                  </a:r>
                </a:p>
              </p:txBody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4805710" y="1939231"/>
                  <a:ext cx="1799289" cy="1508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60"/>
                    </a:lnSpc>
                  </a:pPr>
                  <a:r>
                    <a:rPr lang="en-US" sz="900" b="1" dirty="0">
                      <a:solidFill>
                        <a:srgbClr val="FFFFFF"/>
                      </a:solidFill>
                      <a:latin typeface="Almarai" pitchFamily="2" charset="-78"/>
                    </a:rPr>
                    <a:t>Meeting Called by: </a:t>
                  </a:r>
                  <a:r>
                    <a:rPr lang="en-US" sz="900" b="1" dirty="0">
                      <a:solidFill>
                        <a:srgbClr val="FFFFFF"/>
                      </a:solidFill>
                      <a:latin typeface="Almarai"/>
                    </a:rPr>
                    <a:t> </a:t>
                  </a:r>
                  <a:r>
                    <a:rPr lang="en-US" sz="900" dirty="0">
                      <a:solidFill>
                        <a:srgbClr val="FFFFFF"/>
                      </a:solidFill>
                      <a:latin typeface="Almarai"/>
                    </a:rPr>
                    <a:t>Rachel Mitchell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491484D-EE6E-AA91-1D8A-BD00255F50B6}"/>
                  </a:ext>
                </a:extLst>
              </p:cNvPr>
              <p:cNvGrpSpPr/>
              <p:nvPr/>
            </p:nvGrpSpPr>
            <p:grpSpPr>
              <a:xfrm>
                <a:off x="947864" y="2226273"/>
                <a:ext cx="5657135" cy="150823"/>
                <a:chOff x="947864" y="2215775"/>
                <a:chExt cx="5657135" cy="150823"/>
              </a:xfrm>
            </p:grpSpPr>
            <p:sp>
              <p:nvSpPr>
                <p:cNvPr id="74" name="TextBox 74"/>
                <p:cNvSpPr txBox="1"/>
                <p:nvPr/>
              </p:nvSpPr>
              <p:spPr>
                <a:xfrm>
                  <a:off x="947864" y="2215775"/>
                  <a:ext cx="2836150" cy="1508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60"/>
                    </a:lnSpc>
                  </a:pPr>
                  <a:r>
                    <a:rPr lang="en-US" sz="900" b="1" dirty="0">
                      <a:solidFill>
                        <a:srgbClr val="FFFFFF"/>
                      </a:solidFill>
                      <a:latin typeface="Almarai" pitchFamily="2" charset="-78"/>
                    </a:rPr>
                    <a:t>Location: </a:t>
                  </a:r>
                  <a:r>
                    <a:rPr lang="en-US" sz="900" b="1" dirty="0">
                      <a:solidFill>
                        <a:srgbClr val="FFFFFF"/>
                      </a:solidFill>
                      <a:latin typeface="Almarai"/>
                    </a:rPr>
                    <a:t> </a:t>
                  </a:r>
                  <a:r>
                    <a:rPr lang="en-US" sz="900" dirty="0">
                      <a:solidFill>
                        <a:srgbClr val="FFFFFF"/>
                      </a:solidFill>
                      <a:latin typeface="Almarai"/>
                    </a:rPr>
                    <a:t>123 Anywhere Street, Any City, ST, 12345</a:t>
                  </a:r>
                </a:p>
              </p:txBody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4805710" y="2215775"/>
                  <a:ext cx="1799289" cy="1508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60"/>
                    </a:lnSpc>
                  </a:pPr>
                  <a:r>
                    <a:rPr lang="en-US" sz="900" b="1" dirty="0">
                      <a:solidFill>
                        <a:srgbClr val="FFFFFF"/>
                      </a:solidFill>
                      <a:latin typeface="Almarai" pitchFamily="2" charset="-78"/>
                    </a:rPr>
                    <a:t>Note taker:  </a:t>
                  </a:r>
                  <a:r>
                    <a:rPr lang="en-US" sz="900" dirty="0">
                      <a:solidFill>
                        <a:srgbClr val="FFFFFF"/>
                      </a:solidFill>
                      <a:latin typeface="Almarai"/>
                    </a:rPr>
                    <a:t>Liam Anderson</a:t>
                  </a: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1F59B3-4E13-5D6E-61A7-E10A5AAE15C2}"/>
                </a:ext>
              </a:extLst>
            </p:cNvPr>
            <p:cNvGrpSpPr/>
            <p:nvPr/>
          </p:nvGrpSpPr>
          <p:grpSpPr>
            <a:xfrm>
              <a:off x="752432" y="791719"/>
              <a:ext cx="6055137" cy="743793"/>
              <a:chOff x="752432" y="791719"/>
              <a:chExt cx="6055137" cy="743793"/>
            </a:xfrm>
          </p:grpSpPr>
          <p:sp>
            <p:nvSpPr>
              <p:cNvPr id="66" name="TextBox 66"/>
              <p:cNvSpPr txBox="1"/>
              <p:nvPr/>
            </p:nvSpPr>
            <p:spPr>
              <a:xfrm>
                <a:off x="752432" y="791719"/>
                <a:ext cx="4331332" cy="7437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18"/>
                  </a:lnSpc>
                </a:pPr>
                <a:r>
                  <a:rPr lang="en-US" sz="3000" b="1" dirty="0">
                    <a:solidFill>
                      <a:srgbClr val="FFFFFF"/>
                    </a:solidFill>
                    <a:latin typeface="Almarai" pitchFamily="2" charset="-78"/>
                  </a:rPr>
                  <a:t>EXECUTIVE </a:t>
                </a:r>
              </a:p>
              <a:p>
                <a:pPr>
                  <a:lnSpc>
                    <a:spcPts val="2918"/>
                  </a:lnSpc>
                </a:pPr>
                <a:r>
                  <a:rPr lang="en-US" sz="3000" b="1" dirty="0">
                    <a:solidFill>
                      <a:srgbClr val="FFFFFF"/>
                    </a:solidFill>
                    <a:latin typeface="Almarai" pitchFamily="2" charset="-78"/>
                  </a:rPr>
                  <a:t>MEETING AGENDA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9A8F294-8B88-F639-2EEE-CA558A73B7E3}"/>
                  </a:ext>
                </a:extLst>
              </p:cNvPr>
              <p:cNvGrpSpPr/>
              <p:nvPr/>
            </p:nvGrpSpPr>
            <p:grpSpPr>
              <a:xfrm>
                <a:off x="5435032" y="895326"/>
                <a:ext cx="1372537" cy="536579"/>
                <a:chOff x="5435032" y="896246"/>
                <a:chExt cx="1372537" cy="536579"/>
              </a:xfrm>
            </p:grpSpPr>
            <p:sp>
              <p:nvSpPr>
                <p:cNvPr id="67" name="TextBox 67"/>
                <p:cNvSpPr txBox="1"/>
                <p:nvPr/>
              </p:nvSpPr>
              <p:spPr>
                <a:xfrm>
                  <a:off x="6091386" y="984999"/>
                  <a:ext cx="716183" cy="35907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74"/>
                    </a:lnSpc>
                  </a:pPr>
                  <a:r>
                    <a:rPr lang="en-US" sz="1145" b="1" dirty="0">
                      <a:solidFill>
                        <a:srgbClr val="FFFFFF"/>
                      </a:solidFill>
                      <a:latin typeface="Almarai" pitchFamily="2" charset="-78"/>
                    </a:rPr>
                    <a:t>Company</a:t>
                  </a:r>
                </a:p>
                <a:p>
                  <a:pPr>
                    <a:lnSpc>
                      <a:spcPts val="1374"/>
                    </a:lnSpc>
                  </a:pPr>
                  <a:r>
                    <a:rPr lang="en-US" sz="1145" b="1" dirty="0">
                      <a:solidFill>
                        <a:srgbClr val="FFFFFF"/>
                      </a:solidFill>
                      <a:latin typeface="Almarai" pitchFamily="2" charset="-78"/>
                    </a:rPr>
                    <a:t>Name</a:t>
                  </a:r>
                </a:p>
              </p:txBody>
            </p:sp>
            <p:sp>
              <p:nvSpPr>
                <p:cNvPr id="68" name="Freeform 68"/>
                <p:cNvSpPr/>
                <p:nvPr/>
              </p:nvSpPr>
              <p:spPr>
                <a:xfrm>
                  <a:off x="5435032" y="896246"/>
                  <a:ext cx="536579" cy="5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38" h="715438">
                      <a:moveTo>
                        <a:pt x="0" y="0"/>
                      </a:moveTo>
                      <a:lnTo>
                        <a:pt x="715438" y="0"/>
                      </a:lnTo>
                      <a:lnTo>
                        <a:pt x="715438" y="715438"/>
                      </a:lnTo>
                      <a:lnTo>
                        <a:pt x="0" y="7154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TemplateLAB">
              <a:extLst>
                <a:ext uri="{FF2B5EF4-FFF2-40B4-BE49-F238E27FC236}">
                  <a16:creationId xmlns:a16="http://schemas.microsoft.com/office/drawing/2014/main" id="{FE89006A-A6CB-28DA-B3E3-2E39CD25B8FF}"/>
                </a:ext>
              </a:extLst>
            </p:cNvPr>
            <p:cNvSpPr/>
            <p:nvPr/>
          </p:nvSpPr>
          <p:spPr>
            <a:xfrm>
              <a:off x="3353948" y="10260634"/>
              <a:ext cx="852105" cy="140597"/>
            </a:xfrm>
            <a:custGeom>
              <a:avLst/>
              <a:gdLst/>
              <a:ahLst/>
              <a:cxnLst/>
              <a:rect l="l" t="t" r="r" b="b"/>
              <a:pathLst>
                <a:path w="852105" h="140597">
                  <a:moveTo>
                    <a:pt x="0" y="0"/>
                  </a:moveTo>
                  <a:lnTo>
                    <a:pt x="852104" y="0"/>
                  </a:lnTo>
                  <a:lnTo>
                    <a:pt x="852104" y="140597"/>
                  </a:lnTo>
                  <a:lnTo>
                    <a:pt x="0" y="140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34195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221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Almarai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9</cp:revision>
  <dcterms:created xsi:type="dcterms:W3CDTF">2006-08-16T00:00:00Z</dcterms:created>
  <dcterms:modified xsi:type="dcterms:W3CDTF">2023-11-24T04:10:59Z</dcterms:modified>
  <dc:identifier>DAF1Ch5ikuQ</dc:identifier>
</cp:coreProperties>
</file>