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6" d="100"/>
          <a:sy n="66" d="100"/>
        </p:scale>
        <p:origin x="798" y="48"/>
      </p:cViewPr>
      <p:guideLst>
        <p:guide orient="horz" pos="22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1D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3">
            <a:extLst>
              <a:ext uri="{FF2B5EF4-FFF2-40B4-BE49-F238E27FC236}">
                <a16:creationId xmlns:a16="http://schemas.microsoft.com/office/drawing/2014/main" id="{112DCD0B-0758-69F1-5307-21B0848E87EE}"/>
              </a:ext>
            </a:extLst>
          </p:cNvPr>
          <p:cNvGrpSpPr/>
          <p:nvPr/>
        </p:nvGrpSpPr>
        <p:grpSpPr>
          <a:xfrm>
            <a:off x="0" y="0"/>
            <a:ext cx="7560000" cy="10894921"/>
            <a:chOff x="0" y="0"/>
            <a:chExt cx="7560000" cy="10894921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2000"/>
              </a:blip>
              <a:stretch>
                <a:fillRect t="-3063" b="-3063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AutoShape 3"/>
            <p:cNvSpPr/>
            <p:nvPr/>
          </p:nvSpPr>
          <p:spPr>
            <a:xfrm>
              <a:off x="3199692" y="2557465"/>
              <a:ext cx="0" cy="8337456"/>
            </a:xfrm>
            <a:prstGeom prst="line">
              <a:avLst/>
            </a:prstGeom>
            <a:ln w="9525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6008565-0CDD-9082-A7C2-A58963B3A474}"/>
                </a:ext>
              </a:extLst>
            </p:cNvPr>
            <p:cNvGrpSpPr/>
            <p:nvPr/>
          </p:nvGrpSpPr>
          <p:grpSpPr>
            <a:xfrm>
              <a:off x="3601032" y="8803053"/>
              <a:ext cx="3261023" cy="1085610"/>
              <a:chOff x="3601032" y="2636822"/>
              <a:chExt cx="3261023" cy="1085610"/>
            </a:xfrm>
          </p:grpSpPr>
          <p:sp>
            <p:nvSpPr>
              <p:cNvPr id="85" name="AutoShape 5">
                <a:extLst>
                  <a:ext uri="{FF2B5EF4-FFF2-40B4-BE49-F238E27FC236}">
                    <a16:creationId xmlns:a16="http://schemas.microsoft.com/office/drawing/2014/main" id="{050EEE4B-4213-1FE1-6E7F-02E7871913CF}"/>
                  </a:ext>
                </a:extLst>
              </p:cNvPr>
              <p:cNvSpPr/>
              <p:nvPr/>
            </p:nvSpPr>
            <p:spPr>
              <a:xfrm>
                <a:off x="3601032" y="3067739"/>
                <a:ext cx="3204276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TextBox 19">
                <a:extLst>
                  <a:ext uri="{FF2B5EF4-FFF2-40B4-BE49-F238E27FC236}">
                    <a16:creationId xmlns:a16="http://schemas.microsoft.com/office/drawing/2014/main" id="{41EBF824-F0B0-D2EB-1C0B-BEA543A76798}"/>
                  </a:ext>
                </a:extLst>
              </p:cNvPr>
              <p:cNvSpPr txBox="1"/>
              <p:nvPr/>
            </p:nvSpPr>
            <p:spPr>
              <a:xfrm>
                <a:off x="3657779" y="3221207"/>
                <a:ext cx="3204276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Project Milestones and Deadlines</a:t>
                </a:r>
              </a:p>
            </p:txBody>
          </p:sp>
          <p:sp>
            <p:nvSpPr>
              <p:cNvPr id="87" name="TextBox 20">
                <a:extLst>
                  <a:ext uri="{FF2B5EF4-FFF2-40B4-BE49-F238E27FC236}">
                    <a16:creationId xmlns:a16="http://schemas.microsoft.com/office/drawing/2014/main" id="{2462CFB8-155F-6442-26CB-B7E90BA9DA7E}"/>
                  </a:ext>
                </a:extLst>
              </p:cNvPr>
              <p:cNvSpPr txBox="1"/>
              <p:nvPr/>
            </p:nvSpPr>
            <p:spPr>
              <a:xfrm>
                <a:off x="3657779" y="3381698"/>
                <a:ext cx="3147529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Outline the project timeline, set achievable milestones, and establish deadlines. Discuss potential challenges and devise strategies for successful project completion</a:t>
                </a: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CD47CDA8-2D6F-3C79-07C0-59D8C069444B}"/>
                  </a:ext>
                </a:extLst>
              </p:cNvPr>
              <p:cNvGrpSpPr/>
              <p:nvPr/>
            </p:nvGrpSpPr>
            <p:grpSpPr>
              <a:xfrm>
                <a:off x="3601032" y="2636822"/>
                <a:ext cx="3204276" cy="277448"/>
                <a:chOff x="3601032" y="2636822"/>
                <a:chExt cx="3204276" cy="277448"/>
              </a:xfrm>
            </p:grpSpPr>
            <p:sp>
              <p:nvSpPr>
                <p:cNvPr id="89" name="Freeform 6">
                  <a:extLst>
                    <a:ext uri="{FF2B5EF4-FFF2-40B4-BE49-F238E27FC236}">
                      <a16:creationId xmlns:a16="http://schemas.microsoft.com/office/drawing/2014/main" id="{DFDCB175-5948-A55D-7692-F76F4D91AE62}"/>
                    </a:ext>
                  </a:extLst>
                </p:cNvPr>
                <p:cNvSpPr/>
                <p:nvPr/>
              </p:nvSpPr>
              <p:spPr>
                <a:xfrm>
                  <a:off x="3601032" y="2736745"/>
                  <a:ext cx="103056" cy="10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6" h="103438">
                      <a:moveTo>
                        <a:pt x="0" y="0"/>
                      </a:moveTo>
                      <a:lnTo>
                        <a:pt x="103055" y="0"/>
                      </a:lnTo>
                      <a:lnTo>
                        <a:pt x="103055" y="103439"/>
                      </a:lnTo>
                      <a:lnTo>
                        <a:pt x="0" y="103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l="-36546" t="-36040"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TextBox 17">
                  <a:extLst>
                    <a:ext uri="{FF2B5EF4-FFF2-40B4-BE49-F238E27FC236}">
                      <a16:creationId xmlns:a16="http://schemas.microsoft.com/office/drawing/2014/main" id="{C2481CB9-EC9E-294A-80F6-D259FBEA21E2}"/>
                    </a:ext>
                  </a:extLst>
                </p:cNvPr>
                <p:cNvSpPr txBox="1"/>
                <p:nvPr/>
              </p:nvSpPr>
              <p:spPr>
                <a:xfrm>
                  <a:off x="3717192" y="2636822"/>
                  <a:ext cx="374497" cy="277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210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2" b="1" i="0" u="none" strike="noStrike" kern="1200" cap="none" spc="-105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30</a:t>
                  </a:r>
                </a:p>
              </p:txBody>
            </p:sp>
            <p:sp>
              <p:nvSpPr>
                <p:cNvPr id="91" name="TextBox 34">
                  <a:extLst>
                    <a:ext uri="{FF2B5EF4-FFF2-40B4-BE49-F238E27FC236}">
                      <a16:creationId xmlns:a16="http://schemas.microsoft.com/office/drawing/2014/main" id="{F1469F6F-86DA-D372-6ABD-196EF31B6C56}"/>
                    </a:ext>
                  </a:extLst>
                </p:cNvPr>
                <p:cNvSpPr txBox="1"/>
                <p:nvPr/>
              </p:nvSpPr>
              <p:spPr>
                <a:xfrm>
                  <a:off x="4128591" y="2755795"/>
                  <a:ext cx="381099" cy="1181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89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9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MIN</a:t>
                  </a:r>
                </a:p>
              </p:txBody>
            </p:sp>
            <p:sp>
              <p:nvSpPr>
                <p:cNvPr id="92" name="TextBox 18">
                  <a:extLst>
                    <a:ext uri="{FF2B5EF4-FFF2-40B4-BE49-F238E27FC236}">
                      <a16:creationId xmlns:a16="http://schemas.microsoft.com/office/drawing/2014/main" id="{A0C50F8F-9914-B014-A102-DF643BA50570}"/>
                    </a:ext>
                  </a:extLst>
                </p:cNvPr>
                <p:cNvSpPr txBox="1"/>
                <p:nvPr/>
              </p:nvSpPr>
              <p:spPr>
                <a:xfrm>
                  <a:off x="4509690" y="2753521"/>
                  <a:ext cx="229561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ELIJAH BENNETT</a:t>
                  </a:r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49A95E27-6615-A2B5-E9B3-CDCE6AADEA36}"/>
                </a:ext>
              </a:extLst>
            </p:cNvPr>
            <p:cNvGrpSpPr/>
            <p:nvPr/>
          </p:nvGrpSpPr>
          <p:grpSpPr>
            <a:xfrm>
              <a:off x="3601032" y="7261496"/>
              <a:ext cx="3261023" cy="1085610"/>
              <a:chOff x="3601032" y="2636822"/>
              <a:chExt cx="3261023" cy="1085610"/>
            </a:xfrm>
          </p:grpSpPr>
          <p:sp>
            <p:nvSpPr>
              <p:cNvPr id="76" name="AutoShape 5">
                <a:extLst>
                  <a:ext uri="{FF2B5EF4-FFF2-40B4-BE49-F238E27FC236}">
                    <a16:creationId xmlns:a16="http://schemas.microsoft.com/office/drawing/2014/main" id="{1501FFEC-7353-7D74-1C78-3D8E3240C269}"/>
                  </a:ext>
                </a:extLst>
              </p:cNvPr>
              <p:cNvSpPr/>
              <p:nvPr/>
            </p:nvSpPr>
            <p:spPr>
              <a:xfrm>
                <a:off x="3601032" y="3067739"/>
                <a:ext cx="3204276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TextBox 19">
                <a:extLst>
                  <a:ext uri="{FF2B5EF4-FFF2-40B4-BE49-F238E27FC236}">
                    <a16:creationId xmlns:a16="http://schemas.microsoft.com/office/drawing/2014/main" id="{3C0772BB-FF4E-C0E3-A56E-0170523461C2}"/>
                  </a:ext>
                </a:extLst>
              </p:cNvPr>
              <p:cNvSpPr txBox="1"/>
              <p:nvPr/>
            </p:nvSpPr>
            <p:spPr>
              <a:xfrm>
                <a:off x="3657779" y="3221207"/>
                <a:ext cx="3204276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Collaboration and Team Dynamics</a:t>
                </a:r>
              </a:p>
            </p:txBody>
          </p:sp>
          <p:sp>
            <p:nvSpPr>
              <p:cNvPr id="78" name="TextBox 20">
                <a:extLst>
                  <a:ext uri="{FF2B5EF4-FFF2-40B4-BE49-F238E27FC236}">
                    <a16:creationId xmlns:a16="http://schemas.microsoft.com/office/drawing/2014/main" id="{4A556737-010B-E941-C096-F93F861A8B3C}"/>
                  </a:ext>
                </a:extLst>
              </p:cNvPr>
              <p:cNvSpPr txBox="1"/>
              <p:nvPr/>
            </p:nvSpPr>
            <p:spPr>
              <a:xfrm>
                <a:off x="3657779" y="3381698"/>
                <a:ext cx="3147529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Foster a discussion on effective teamwork, communication, and roles within the creative process. Align on responsibilities and establish collaboration protocols</a:t>
                </a: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A125F08E-3823-D79F-44D3-EAC98A83D61F}"/>
                  </a:ext>
                </a:extLst>
              </p:cNvPr>
              <p:cNvGrpSpPr/>
              <p:nvPr/>
            </p:nvGrpSpPr>
            <p:grpSpPr>
              <a:xfrm>
                <a:off x="3601032" y="2636822"/>
                <a:ext cx="3204276" cy="277448"/>
                <a:chOff x="3601032" y="2636822"/>
                <a:chExt cx="3204276" cy="277448"/>
              </a:xfrm>
            </p:grpSpPr>
            <p:sp>
              <p:nvSpPr>
                <p:cNvPr id="80" name="Freeform 6">
                  <a:extLst>
                    <a:ext uri="{FF2B5EF4-FFF2-40B4-BE49-F238E27FC236}">
                      <a16:creationId xmlns:a16="http://schemas.microsoft.com/office/drawing/2014/main" id="{E46BCE49-8BE9-8886-E279-3CC5D812B451}"/>
                    </a:ext>
                  </a:extLst>
                </p:cNvPr>
                <p:cNvSpPr/>
                <p:nvPr/>
              </p:nvSpPr>
              <p:spPr>
                <a:xfrm>
                  <a:off x="3601032" y="2736745"/>
                  <a:ext cx="103056" cy="10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6" h="103438">
                      <a:moveTo>
                        <a:pt x="0" y="0"/>
                      </a:moveTo>
                      <a:lnTo>
                        <a:pt x="103055" y="0"/>
                      </a:lnTo>
                      <a:lnTo>
                        <a:pt x="103055" y="103439"/>
                      </a:lnTo>
                      <a:lnTo>
                        <a:pt x="0" y="103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l="-36546" t="-36040"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TextBox 17">
                  <a:extLst>
                    <a:ext uri="{FF2B5EF4-FFF2-40B4-BE49-F238E27FC236}">
                      <a16:creationId xmlns:a16="http://schemas.microsoft.com/office/drawing/2014/main" id="{B4579FCD-9E03-E473-745F-E8B75F1FD1A5}"/>
                    </a:ext>
                  </a:extLst>
                </p:cNvPr>
                <p:cNvSpPr txBox="1"/>
                <p:nvPr/>
              </p:nvSpPr>
              <p:spPr>
                <a:xfrm>
                  <a:off x="3717192" y="2636822"/>
                  <a:ext cx="374497" cy="277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210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2" b="1" i="0" u="none" strike="noStrike" kern="1200" cap="none" spc="-105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25</a:t>
                  </a:r>
                </a:p>
              </p:txBody>
            </p:sp>
            <p:sp>
              <p:nvSpPr>
                <p:cNvPr id="82" name="TextBox 34">
                  <a:extLst>
                    <a:ext uri="{FF2B5EF4-FFF2-40B4-BE49-F238E27FC236}">
                      <a16:creationId xmlns:a16="http://schemas.microsoft.com/office/drawing/2014/main" id="{018A5016-D2A9-409A-05C2-FC6341BB8C64}"/>
                    </a:ext>
                  </a:extLst>
                </p:cNvPr>
                <p:cNvSpPr txBox="1"/>
                <p:nvPr/>
              </p:nvSpPr>
              <p:spPr>
                <a:xfrm>
                  <a:off x="4128591" y="2755795"/>
                  <a:ext cx="381099" cy="1181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89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9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MIN</a:t>
                  </a:r>
                </a:p>
              </p:txBody>
            </p:sp>
            <p:sp>
              <p:nvSpPr>
                <p:cNvPr id="83" name="TextBox 18">
                  <a:extLst>
                    <a:ext uri="{FF2B5EF4-FFF2-40B4-BE49-F238E27FC236}">
                      <a16:creationId xmlns:a16="http://schemas.microsoft.com/office/drawing/2014/main" id="{27BB31A6-6E30-458A-B34F-7FD7C4585048}"/>
                    </a:ext>
                  </a:extLst>
                </p:cNvPr>
                <p:cNvSpPr txBox="1"/>
                <p:nvPr/>
              </p:nvSpPr>
              <p:spPr>
                <a:xfrm>
                  <a:off x="4509690" y="2753521"/>
                  <a:ext cx="229561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ISABELLA FOSTER</a:t>
                  </a:r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442F3B43-0B2F-1359-186D-959E12775765}"/>
                </a:ext>
              </a:extLst>
            </p:cNvPr>
            <p:cNvGrpSpPr/>
            <p:nvPr/>
          </p:nvGrpSpPr>
          <p:grpSpPr>
            <a:xfrm>
              <a:off x="3601032" y="5719938"/>
              <a:ext cx="3261023" cy="1085610"/>
              <a:chOff x="3601032" y="2636822"/>
              <a:chExt cx="3261023" cy="1085610"/>
            </a:xfrm>
          </p:grpSpPr>
          <p:sp>
            <p:nvSpPr>
              <p:cNvPr id="67" name="AutoShape 5">
                <a:extLst>
                  <a:ext uri="{FF2B5EF4-FFF2-40B4-BE49-F238E27FC236}">
                    <a16:creationId xmlns:a16="http://schemas.microsoft.com/office/drawing/2014/main" id="{DA38FD2F-C12C-7E06-59BF-E2FC1AE46448}"/>
                  </a:ext>
                </a:extLst>
              </p:cNvPr>
              <p:cNvSpPr/>
              <p:nvPr/>
            </p:nvSpPr>
            <p:spPr>
              <a:xfrm>
                <a:off x="3601032" y="3067739"/>
                <a:ext cx="3204276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TextBox 19">
                <a:extLst>
                  <a:ext uri="{FF2B5EF4-FFF2-40B4-BE49-F238E27FC236}">
                    <a16:creationId xmlns:a16="http://schemas.microsoft.com/office/drawing/2014/main" id="{85F61A28-858B-D1D3-A406-3D2CFD51E0FE}"/>
                  </a:ext>
                </a:extLst>
              </p:cNvPr>
              <p:cNvSpPr txBox="1"/>
              <p:nvPr/>
            </p:nvSpPr>
            <p:spPr>
              <a:xfrm>
                <a:off x="3657779" y="3221207"/>
                <a:ext cx="3204276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Design and Aesthetics</a:t>
                </a:r>
              </a:p>
            </p:txBody>
          </p:sp>
          <p:sp>
            <p:nvSpPr>
              <p:cNvPr id="69" name="TextBox 20">
                <a:extLst>
                  <a:ext uri="{FF2B5EF4-FFF2-40B4-BE49-F238E27FC236}">
                    <a16:creationId xmlns:a16="http://schemas.microsoft.com/office/drawing/2014/main" id="{19FE02E7-DD19-2238-E78D-611F29EF4753}"/>
                  </a:ext>
                </a:extLst>
              </p:cNvPr>
              <p:cNvSpPr txBox="1"/>
              <p:nvPr/>
            </p:nvSpPr>
            <p:spPr>
              <a:xfrm>
                <a:off x="3657779" y="3381698"/>
                <a:ext cx="3147529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Delve into the visual aspects of the project, exploring design principles, color schemes, and mood boards. Refine to detailed design elements</a:t>
                </a:r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EC06589-8C8D-69D1-07B7-07BD56A5FBD7}"/>
                  </a:ext>
                </a:extLst>
              </p:cNvPr>
              <p:cNvGrpSpPr/>
              <p:nvPr/>
            </p:nvGrpSpPr>
            <p:grpSpPr>
              <a:xfrm>
                <a:off x="3601032" y="2636822"/>
                <a:ext cx="3204276" cy="277448"/>
                <a:chOff x="3601032" y="2636822"/>
                <a:chExt cx="3204276" cy="277448"/>
              </a:xfrm>
            </p:grpSpPr>
            <p:sp>
              <p:nvSpPr>
                <p:cNvPr id="71" name="Freeform 6">
                  <a:extLst>
                    <a:ext uri="{FF2B5EF4-FFF2-40B4-BE49-F238E27FC236}">
                      <a16:creationId xmlns:a16="http://schemas.microsoft.com/office/drawing/2014/main" id="{667AA470-0FAB-D9F7-6344-51ED4E2B5B87}"/>
                    </a:ext>
                  </a:extLst>
                </p:cNvPr>
                <p:cNvSpPr/>
                <p:nvPr/>
              </p:nvSpPr>
              <p:spPr>
                <a:xfrm>
                  <a:off x="3601032" y="2736745"/>
                  <a:ext cx="103056" cy="10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6" h="103438">
                      <a:moveTo>
                        <a:pt x="0" y="0"/>
                      </a:moveTo>
                      <a:lnTo>
                        <a:pt x="103055" y="0"/>
                      </a:lnTo>
                      <a:lnTo>
                        <a:pt x="103055" y="103439"/>
                      </a:lnTo>
                      <a:lnTo>
                        <a:pt x="0" y="103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l="-36546" t="-36040"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TextBox 17">
                  <a:extLst>
                    <a:ext uri="{FF2B5EF4-FFF2-40B4-BE49-F238E27FC236}">
                      <a16:creationId xmlns:a16="http://schemas.microsoft.com/office/drawing/2014/main" id="{2921FE17-A414-4030-4690-C604A29703D8}"/>
                    </a:ext>
                  </a:extLst>
                </p:cNvPr>
                <p:cNvSpPr txBox="1"/>
                <p:nvPr/>
              </p:nvSpPr>
              <p:spPr>
                <a:xfrm>
                  <a:off x="3717192" y="2636822"/>
                  <a:ext cx="374497" cy="277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210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2" b="1" i="0" u="none" strike="noStrike" kern="1200" cap="none" spc="-105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20</a:t>
                  </a:r>
                </a:p>
              </p:txBody>
            </p:sp>
            <p:sp>
              <p:nvSpPr>
                <p:cNvPr id="73" name="TextBox 34">
                  <a:extLst>
                    <a:ext uri="{FF2B5EF4-FFF2-40B4-BE49-F238E27FC236}">
                      <a16:creationId xmlns:a16="http://schemas.microsoft.com/office/drawing/2014/main" id="{8AA9AA3D-E6D3-7596-D7B2-42394F4C3D1C}"/>
                    </a:ext>
                  </a:extLst>
                </p:cNvPr>
                <p:cNvSpPr txBox="1"/>
                <p:nvPr/>
              </p:nvSpPr>
              <p:spPr>
                <a:xfrm>
                  <a:off x="4128591" y="2755795"/>
                  <a:ext cx="381099" cy="1181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89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9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MIN</a:t>
                  </a:r>
                </a:p>
              </p:txBody>
            </p:sp>
            <p:sp>
              <p:nvSpPr>
                <p:cNvPr id="74" name="TextBox 18">
                  <a:extLst>
                    <a:ext uri="{FF2B5EF4-FFF2-40B4-BE49-F238E27FC236}">
                      <a16:creationId xmlns:a16="http://schemas.microsoft.com/office/drawing/2014/main" id="{74015447-DF23-EB89-A326-3274D0B759E3}"/>
                    </a:ext>
                  </a:extLst>
                </p:cNvPr>
                <p:cNvSpPr txBox="1"/>
                <p:nvPr/>
              </p:nvSpPr>
              <p:spPr>
                <a:xfrm>
                  <a:off x="4509690" y="2753521"/>
                  <a:ext cx="229561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BENJAMIN TURNER</a:t>
                  </a:r>
                </a:p>
              </p:txBody>
            </p:sp>
          </p:grp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9727957-4F6C-A04E-2016-84243907EF1D}"/>
                </a:ext>
              </a:extLst>
            </p:cNvPr>
            <p:cNvGrpSpPr/>
            <p:nvPr/>
          </p:nvGrpSpPr>
          <p:grpSpPr>
            <a:xfrm>
              <a:off x="3601032" y="4178380"/>
              <a:ext cx="3261023" cy="1085610"/>
              <a:chOff x="3601032" y="4178380"/>
              <a:chExt cx="3261023" cy="1085610"/>
            </a:xfrm>
          </p:grpSpPr>
          <p:sp>
            <p:nvSpPr>
              <p:cNvPr id="57" name="AutoShape 5">
                <a:extLst>
                  <a:ext uri="{FF2B5EF4-FFF2-40B4-BE49-F238E27FC236}">
                    <a16:creationId xmlns:a16="http://schemas.microsoft.com/office/drawing/2014/main" id="{3140C94A-A6A7-D90B-131C-D8256120B7BE}"/>
                  </a:ext>
                </a:extLst>
              </p:cNvPr>
              <p:cNvSpPr/>
              <p:nvPr/>
            </p:nvSpPr>
            <p:spPr>
              <a:xfrm>
                <a:off x="3601032" y="4609297"/>
                <a:ext cx="3204276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TextBox 19">
                <a:extLst>
                  <a:ext uri="{FF2B5EF4-FFF2-40B4-BE49-F238E27FC236}">
                    <a16:creationId xmlns:a16="http://schemas.microsoft.com/office/drawing/2014/main" id="{6B0BB87F-7017-FD49-9FF3-8ADCA1C0A139}"/>
                  </a:ext>
                </a:extLst>
              </p:cNvPr>
              <p:cNvSpPr txBox="1"/>
              <p:nvPr/>
            </p:nvSpPr>
            <p:spPr>
              <a:xfrm>
                <a:off x="3657779" y="4762765"/>
                <a:ext cx="3204276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Brainstorming and Ideation</a:t>
                </a:r>
              </a:p>
            </p:txBody>
          </p:sp>
          <p:sp>
            <p:nvSpPr>
              <p:cNvPr id="60" name="TextBox 20">
                <a:extLst>
                  <a:ext uri="{FF2B5EF4-FFF2-40B4-BE49-F238E27FC236}">
                    <a16:creationId xmlns:a16="http://schemas.microsoft.com/office/drawing/2014/main" id="{F06604A0-36B6-1065-7937-37082F848C7B}"/>
                  </a:ext>
                </a:extLst>
              </p:cNvPr>
              <p:cNvSpPr txBox="1"/>
              <p:nvPr/>
            </p:nvSpPr>
            <p:spPr>
              <a:xfrm>
                <a:off x="3657779" y="4923256"/>
                <a:ext cx="3147529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Engage in a collaborative brainstorming session to generate creative concepts. Narrow down ideas and identify key elements for exploration</a:t>
                </a: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CAEBB37E-D894-6ECB-7C7F-381E0416CB45}"/>
                  </a:ext>
                </a:extLst>
              </p:cNvPr>
              <p:cNvGrpSpPr/>
              <p:nvPr/>
            </p:nvGrpSpPr>
            <p:grpSpPr>
              <a:xfrm>
                <a:off x="3601032" y="4178380"/>
                <a:ext cx="3204276" cy="277448"/>
                <a:chOff x="3601032" y="2636822"/>
                <a:chExt cx="3204276" cy="277448"/>
              </a:xfrm>
            </p:grpSpPr>
            <p:sp>
              <p:nvSpPr>
                <p:cNvPr id="62" name="Freeform 6">
                  <a:extLst>
                    <a:ext uri="{FF2B5EF4-FFF2-40B4-BE49-F238E27FC236}">
                      <a16:creationId xmlns:a16="http://schemas.microsoft.com/office/drawing/2014/main" id="{F6623F9E-3775-E1EC-E255-B5169AB64C6F}"/>
                    </a:ext>
                  </a:extLst>
                </p:cNvPr>
                <p:cNvSpPr/>
                <p:nvPr/>
              </p:nvSpPr>
              <p:spPr>
                <a:xfrm>
                  <a:off x="3601032" y="2736745"/>
                  <a:ext cx="103056" cy="10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6" h="103438">
                      <a:moveTo>
                        <a:pt x="0" y="0"/>
                      </a:moveTo>
                      <a:lnTo>
                        <a:pt x="103055" y="0"/>
                      </a:lnTo>
                      <a:lnTo>
                        <a:pt x="103055" y="103439"/>
                      </a:lnTo>
                      <a:lnTo>
                        <a:pt x="0" y="103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l="-36546" t="-36040"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TextBox 17">
                  <a:extLst>
                    <a:ext uri="{FF2B5EF4-FFF2-40B4-BE49-F238E27FC236}">
                      <a16:creationId xmlns:a16="http://schemas.microsoft.com/office/drawing/2014/main" id="{E276059B-DA92-A590-818E-D1A4A29916BD}"/>
                    </a:ext>
                  </a:extLst>
                </p:cNvPr>
                <p:cNvSpPr txBox="1"/>
                <p:nvPr/>
              </p:nvSpPr>
              <p:spPr>
                <a:xfrm>
                  <a:off x="3717192" y="2636822"/>
                  <a:ext cx="374497" cy="277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210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2" b="1" i="0" u="none" strike="noStrike" kern="1200" cap="none" spc="-105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64" name="TextBox 34">
                  <a:extLst>
                    <a:ext uri="{FF2B5EF4-FFF2-40B4-BE49-F238E27FC236}">
                      <a16:creationId xmlns:a16="http://schemas.microsoft.com/office/drawing/2014/main" id="{8889996B-CA81-6CE6-90E6-FFEE255FA957}"/>
                    </a:ext>
                  </a:extLst>
                </p:cNvPr>
                <p:cNvSpPr txBox="1"/>
                <p:nvPr/>
              </p:nvSpPr>
              <p:spPr>
                <a:xfrm>
                  <a:off x="4128591" y="2755795"/>
                  <a:ext cx="381099" cy="1181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89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9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MIN</a:t>
                  </a:r>
                </a:p>
              </p:txBody>
            </p:sp>
            <p:sp>
              <p:nvSpPr>
                <p:cNvPr id="65" name="TextBox 18">
                  <a:extLst>
                    <a:ext uri="{FF2B5EF4-FFF2-40B4-BE49-F238E27FC236}">
                      <a16:creationId xmlns:a16="http://schemas.microsoft.com/office/drawing/2014/main" id="{B84E76F3-C121-C139-3333-58883A78F90F}"/>
                    </a:ext>
                  </a:extLst>
                </p:cNvPr>
                <p:cNvSpPr txBox="1"/>
                <p:nvPr/>
              </p:nvSpPr>
              <p:spPr>
                <a:xfrm>
                  <a:off x="4509690" y="2753521"/>
                  <a:ext cx="229561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SOPHIA REYNOLDS</a:t>
                  </a:r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0DA328E-C126-74A5-5EC5-FCCA4E308B12}"/>
                </a:ext>
              </a:extLst>
            </p:cNvPr>
            <p:cNvGrpSpPr/>
            <p:nvPr/>
          </p:nvGrpSpPr>
          <p:grpSpPr>
            <a:xfrm>
              <a:off x="3601032" y="2636822"/>
              <a:ext cx="3261023" cy="1085610"/>
              <a:chOff x="3601032" y="2636822"/>
              <a:chExt cx="3261023" cy="1085610"/>
            </a:xfrm>
          </p:grpSpPr>
          <p:sp>
            <p:nvSpPr>
              <p:cNvPr id="5" name="AutoShape 5"/>
              <p:cNvSpPr/>
              <p:nvPr/>
            </p:nvSpPr>
            <p:spPr>
              <a:xfrm>
                <a:off x="3601032" y="3067739"/>
                <a:ext cx="3204276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657779" y="3221207"/>
                <a:ext cx="3204276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Vision and Inspiration</a:t>
                </a:r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3657779" y="3381698"/>
                <a:ext cx="3147529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Discuss the overarching vision for upcoming projects, drawing inspiration from industry trends and innovative ideas. Refine to specific project goals</a:t>
                </a: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661D2EA-7126-31F3-43EB-4D4EED7AB46A}"/>
                  </a:ext>
                </a:extLst>
              </p:cNvPr>
              <p:cNvGrpSpPr/>
              <p:nvPr/>
            </p:nvGrpSpPr>
            <p:grpSpPr>
              <a:xfrm>
                <a:off x="3601032" y="2636822"/>
                <a:ext cx="3204276" cy="277448"/>
                <a:chOff x="3601032" y="2636822"/>
                <a:chExt cx="3204276" cy="277448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3601032" y="2736745"/>
                  <a:ext cx="103056" cy="103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6" h="103438">
                      <a:moveTo>
                        <a:pt x="0" y="0"/>
                      </a:moveTo>
                      <a:lnTo>
                        <a:pt x="103055" y="0"/>
                      </a:lnTo>
                      <a:lnTo>
                        <a:pt x="103055" y="103439"/>
                      </a:lnTo>
                      <a:lnTo>
                        <a:pt x="0" y="1034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 l="-36546" t="-36040"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TextBox 17"/>
                <p:cNvSpPr txBox="1"/>
                <p:nvPr/>
              </p:nvSpPr>
              <p:spPr>
                <a:xfrm>
                  <a:off x="3717192" y="2636822"/>
                  <a:ext cx="374497" cy="27744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2102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102" b="1" i="0" u="none" strike="noStrike" kern="1200" cap="none" spc="-105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4" name="TextBox 34"/>
                <p:cNvSpPr txBox="1"/>
                <p:nvPr/>
              </p:nvSpPr>
              <p:spPr>
                <a:xfrm>
                  <a:off x="4128591" y="2755795"/>
                  <a:ext cx="381099" cy="11811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899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99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MIN</a:t>
                  </a:r>
                </a:p>
              </p:txBody>
            </p:sp>
            <p:sp>
              <p:nvSpPr>
                <p:cNvPr id="18" name="TextBox 18"/>
                <p:cNvSpPr txBox="1"/>
                <p:nvPr/>
              </p:nvSpPr>
              <p:spPr>
                <a:xfrm>
                  <a:off x="4509690" y="2753521"/>
                  <a:ext cx="229561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OLIVER MITCHELL</a:t>
                  </a:r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4DB71313-8C08-F017-F082-96EF21AFCCCD}"/>
                </a:ext>
              </a:extLst>
            </p:cNvPr>
            <p:cNvGrpSpPr/>
            <p:nvPr/>
          </p:nvGrpSpPr>
          <p:grpSpPr>
            <a:xfrm>
              <a:off x="682651" y="9387437"/>
              <a:ext cx="1870168" cy="501225"/>
              <a:chOff x="682651" y="9387437"/>
              <a:chExt cx="1870168" cy="501225"/>
            </a:xfrm>
          </p:grpSpPr>
          <p:sp>
            <p:nvSpPr>
              <p:cNvPr id="51" name="TextBox 51"/>
              <p:cNvSpPr txBox="1"/>
              <p:nvPr/>
            </p:nvSpPr>
            <p:spPr>
              <a:xfrm>
                <a:off x="682651" y="9547928"/>
                <a:ext cx="1778368" cy="34073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Please Bring a notepad, laptop,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937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50" i="0" u="none" strike="noStrike" kern="1200" cap="none" spc="7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/>
                    <a:ea typeface="+mn-ea"/>
                    <a:cs typeface="+mn-cs"/>
                  </a:rPr>
                  <a:t>or tablet for effective note-taking during our meeting</a:t>
                </a:r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682651" y="9387437"/>
                <a:ext cx="1870168" cy="1188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ts val="9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NOTE</a:t>
                </a: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933AC07-65C6-807A-A490-3500E53B1ED3}"/>
                </a:ext>
              </a:extLst>
            </p:cNvPr>
            <p:cNvGrpSpPr/>
            <p:nvPr/>
          </p:nvGrpSpPr>
          <p:grpSpPr>
            <a:xfrm>
              <a:off x="682651" y="2763211"/>
              <a:ext cx="2128802" cy="2731611"/>
              <a:chOff x="682651" y="2763211"/>
              <a:chExt cx="2128802" cy="2731611"/>
            </a:xfrm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1F4CF21C-F008-E79A-5675-4F47FFB1ED6D}"/>
                  </a:ext>
                </a:extLst>
              </p:cNvPr>
              <p:cNvGrpSpPr/>
              <p:nvPr/>
            </p:nvGrpSpPr>
            <p:grpSpPr>
              <a:xfrm>
                <a:off x="682651" y="2763211"/>
                <a:ext cx="1870168" cy="272188"/>
                <a:chOff x="682651" y="2763211"/>
                <a:chExt cx="1870168" cy="272188"/>
              </a:xfrm>
            </p:grpSpPr>
            <p:sp>
              <p:nvSpPr>
                <p:cNvPr id="43" name="TextBox 43"/>
                <p:cNvSpPr txBox="1"/>
                <p:nvPr/>
              </p:nvSpPr>
              <p:spPr>
                <a:xfrm>
                  <a:off x="682651" y="2923702"/>
                  <a:ext cx="1778368" cy="11169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15:00 Tuesday, November 21, 2023</a:t>
                  </a:r>
                </a:p>
              </p:txBody>
            </p:sp>
            <p:sp>
              <p:nvSpPr>
                <p:cNvPr id="44" name="TextBox 44"/>
                <p:cNvSpPr txBox="1"/>
                <p:nvPr/>
              </p:nvSpPr>
              <p:spPr>
                <a:xfrm>
                  <a:off x="682651" y="2763211"/>
                  <a:ext cx="187016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DATE &amp; TIME</a:t>
                  </a: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2D4851F6-964B-4CC9-FFB1-7D232987D2C3}"/>
                  </a:ext>
                </a:extLst>
              </p:cNvPr>
              <p:cNvGrpSpPr/>
              <p:nvPr/>
            </p:nvGrpSpPr>
            <p:grpSpPr>
              <a:xfrm>
                <a:off x="682651" y="3430926"/>
                <a:ext cx="2128802" cy="270393"/>
                <a:chOff x="682651" y="3429728"/>
                <a:chExt cx="2128802" cy="270393"/>
              </a:xfrm>
            </p:grpSpPr>
            <p:sp>
              <p:nvSpPr>
                <p:cNvPr id="45" name="TextBox 45"/>
                <p:cNvSpPr txBox="1"/>
                <p:nvPr/>
              </p:nvSpPr>
              <p:spPr>
                <a:xfrm>
                  <a:off x="682651" y="3590219"/>
                  <a:ext cx="2024306" cy="1099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123 Anywhere Street, Any City, ST, 12345</a:t>
                  </a:r>
                </a:p>
              </p:txBody>
            </p:sp>
            <p:sp>
              <p:nvSpPr>
                <p:cNvPr id="46" name="TextBox 46"/>
                <p:cNvSpPr txBox="1"/>
                <p:nvPr/>
              </p:nvSpPr>
              <p:spPr>
                <a:xfrm>
                  <a:off x="682651" y="3429728"/>
                  <a:ext cx="2128802" cy="11702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Poppins Bold"/>
                      <a:cs typeface="+mn-cs"/>
                    </a:rPr>
                    <a:t>LOCA﻿TION</a:t>
                  </a: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513C6178-5DAE-51C9-ABEF-94E50C58E586}"/>
                  </a:ext>
                </a:extLst>
              </p:cNvPr>
              <p:cNvGrpSpPr/>
              <p:nvPr/>
            </p:nvGrpSpPr>
            <p:grpSpPr>
              <a:xfrm>
                <a:off x="682651" y="4096846"/>
                <a:ext cx="1870168" cy="270393"/>
                <a:chOff x="682651" y="4096246"/>
                <a:chExt cx="1870168" cy="270393"/>
              </a:xfrm>
            </p:grpSpPr>
            <p:sp>
              <p:nvSpPr>
                <p:cNvPr id="47" name="TextBox 47"/>
                <p:cNvSpPr txBox="1"/>
                <p:nvPr/>
              </p:nvSpPr>
              <p:spPr>
                <a:xfrm>
                  <a:off x="682651" y="4256737"/>
                  <a:ext cx="1778368" cy="1099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Rachel Mitchell, Luna Sky</a:t>
                  </a:r>
                </a:p>
              </p:txBody>
            </p:sp>
            <p:sp>
              <p:nvSpPr>
                <p:cNvPr id="48" name="TextBox 48"/>
                <p:cNvSpPr txBox="1"/>
                <p:nvPr/>
              </p:nvSpPr>
              <p:spPr>
                <a:xfrm>
                  <a:off x="682651" y="4096246"/>
                  <a:ext cx="187016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MEETING CALLED BY 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9C03134F-CECA-295C-C0ED-DC8FA6E8DABD}"/>
                  </a:ext>
                </a:extLst>
              </p:cNvPr>
              <p:cNvGrpSpPr/>
              <p:nvPr/>
            </p:nvGrpSpPr>
            <p:grpSpPr>
              <a:xfrm>
                <a:off x="682651" y="4762765"/>
                <a:ext cx="1870168" cy="732057"/>
                <a:chOff x="682651" y="4762765"/>
                <a:chExt cx="1870168" cy="732057"/>
              </a:xfrm>
            </p:grpSpPr>
            <p:sp>
              <p:nvSpPr>
                <p:cNvPr id="49" name="TextBox 49"/>
                <p:cNvSpPr txBox="1"/>
                <p:nvPr/>
              </p:nvSpPr>
              <p:spPr>
                <a:xfrm>
                  <a:off x="682651" y="4923255"/>
                  <a:ext cx="1778368" cy="57156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Oliver Mitchell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Sophia Reynolds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Benjamin Turner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Isabella Foster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ts val="937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50" i="0" u="none" strike="noStrike" kern="1200" cap="none" spc="72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/>
                      <a:ea typeface="+mn-ea"/>
                      <a:cs typeface="+mn-cs"/>
                    </a:rPr>
                    <a:t>Elijah Bennett</a:t>
                  </a:r>
                </a:p>
              </p:txBody>
            </p:sp>
            <p:sp>
              <p:nvSpPr>
                <p:cNvPr id="50" name="TextBox 50"/>
                <p:cNvSpPr txBox="1"/>
                <p:nvPr/>
              </p:nvSpPr>
              <p:spPr>
                <a:xfrm>
                  <a:off x="682651" y="4762765"/>
                  <a:ext cx="1870168" cy="118879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ts val="9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" panose="00000500000000000000" pitchFamily="2" charset="0"/>
                      <a:ea typeface="+mn-ea"/>
                      <a:cs typeface="+mn-cs"/>
                    </a:rPr>
                    <a:t>ATTENDEES</a:t>
                  </a:r>
                </a:p>
              </p:txBody>
            </p:sp>
          </p:grp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315D79C-DCDB-48B2-D438-5FE9EA0A2EE1}"/>
                </a:ext>
              </a:extLst>
            </p:cNvPr>
            <p:cNvGrpSpPr/>
            <p:nvPr/>
          </p:nvGrpSpPr>
          <p:grpSpPr>
            <a:xfrm>
              <a:off x="682651" y="794100"/>
              <a:ext cx="6194697" cy="1135781"/>
              <a:chOff x="682651" y="794100"/>
              <a:chExt cx="6194697" cy="1135781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96528258-8378-5A38-7537-C0C382A15ED3}"/>
                  </a:ext>
                </a:extLst>
              </p:cNvPr>
              <p:cNvGrpSpPr/>
              <p:nvPr/>
            </p:nvGrpSpPr>
            <p:grpSpPr>
              <a:xfrm>
                <a:off x="5767505" y="921689"/>
                <a:ext cx="1109843" cy="880603"/>
                <a:chOff x="5767505" y="937307"/>
                <a:chExt cx="1109843" cy="880603"/>
              </a:xfrm>
            </p:grpSpPr>
            <p:sp>
              <p:nvSpPr>
                <p:cNvPr id="4" name="Freeform 4"/>
                <p:cNvSpPr/>
                <p:nvPr/>
              </p:nvSpPr>
              <p:spPr>
                <a:xfrm>
                  <a:off x="6160560" y="937307"/>
                  <a:ext cx="323734" cy="429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734" h="429462">
                      <a:moveTo>
                        <a:pt x="0" y="0"/>
                      </a:moveTo>
                      <a:lnTo>
                        <a:pt x="323734" y="0"/>
                      </a:lnTo>
                      <a:lnTo>
                        <a:pt x="323734" y="429462"/>
                      </a:lnTo>
                      <a:lnTo>
                        <a:pt x="0" y="4294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6"/>
                <p:cNvSpPr txBox="1"/>
                <p:nvPr/>
              </p:nvSpPr>
              <p:spPr>
                <a:xfrm>
                  <a:off x="5767505" y="1470714"/>
                  <a:ext cx="1109843" cy="347196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ts val="13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30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 SemiBold" panose="00000700000000000000" pitchFamily="2" charset="0"/>
                      <a:ea typeface="+mn-ea"/>
                      <a:cs typeface="+mn-cs"/>
                    </a:rPr>
                    <a:t>Fauget</a:t>
                  </a:r>
                  <a:r>
                    <a:rPr kumimoji="0" lang="en-US" sz="130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Poppins SemiBold" panose="00000700000000000000" pitchFamily="2" charset="0"/>
                      <a:ea typeface="+mn-ea"/>
                      <a:cs typeface="+mn-cs"/>
                    </a:rPr>
                    <a:t> Creative</a:t>
                  </a:r>
                </a:p>
              </p:txBody>
            </p:sp>
          </p:grpSp>
          <p:sp>
            <p:nvSpPr>
              <p:cNvPr id="42" name="TextBox 42"/>
              <p:cNvSpPr txBox="1"/>
              <p:nvPr/>
            </p:nvSpPr>
            <p:spPr>
              <a:xfrm>
                <a:off x="682651" y="794100"/>
                <a:ext cx="4938157" cy="11357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422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1" i="0" u="none" strike="noStrike" kern="1200" cap="none" spc="-4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CREATIVE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4221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1" i="0" u="none" strike="noStrike" kern="1200" cap="none" spc="-42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+mn-cs"/>
                  </a:rPr>
                  <a:t>MEETING AGENDA</a:t>
                </a:r>
              </a:p>
            </p:txBody>
          </p:sp>
        </p:grpSp>
        <p:sp>
          <p:nvSpPr>
            <p:cNvPr id="15" name="TemplateLAB"/>
            <p:cNvSpPr/>
            <p:nvPr/>
          </p:nvSpPr>
          <p:spPr>
            <a:xfrm rot="5400000">
              <a:off x="438586" y="8854747"/>
              <a:ext cx="584588" cy="96457"/>
            </a:xfrm>
            <a:custGeom>
              <a:avLst/>
              <a:gdLst/>
              <a:ahLst/>
              <a:cxnLst/>
              <a:rect l="l" t="t" r="r" b="b"/>
              <a:pathLst>
                <a:path w="584588" h="96457">
                  <a:moveTo>
                    <a:pt x="0" y="0"/>
                  </a:moveTo>
                  <a:lnTo>
                    <a:pt x="584588" y="0"/>
                  </a:lnTo>
                  <a:lnTo>
                    <a:pt x="584588" y="96457"/>
                  </a:lnTo>
                  <a:lnTo>
                    <a:pt x="0" y="96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47684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212</Words>
  <Application>Microsoft Office PowerPoint</Application>
  <PresentationFormat>Custom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Poppins SemiBold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Meeting agenda templates 2</dc:title>
  <dc:creator>Hoang Anh</dc:creator>
  <cp:lastModifiedBy>Hoang Anh</cp:lastModifiedBy>
  <cp:revision>6</cp:revision>
  <dcterms:created xsi:type="dcterms:W3CDTF">2006-08-16T00:00:00Z</dcterms:created>
  <dcterms:modified xsi:type="dcterms:W3CDTF">2023-11-24T04:21:18Z</dcterms:modified>
  <dc:identifier>DAF1Ch5ikuQ</dc:identifier>
</cp:coreProperties>
</file>