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ublic Sans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6081" autoAdjust="0"/>
  </p:normalViewPr>
  <p:slideViewPr>
    <p:cSldViewPr>
      <p:cViewPr>
        <p:scale>
          <a:sx n="50" d="100"/>
          <a:sy n="50" d="100"/>
        </p:scale>
        <p:origin x="3276" y="690"/>
      </p:cViewPr>
      <p:guideLst>
        <p:guide orient="horz" pos="22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46CE0-6C49-42DB-868D-002C7B42C65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9CB99-20CB-4C66-9E52-3514EC6F9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3">
            <a:extLst>
              <a:ext uri="{FF2B5EF4-FFF2-40B4-BE49-F238E27FC236}">
                <a16:creationId xmlns:a16="http://schemas.microsoft.com/office/drawing/2014/main" id="{21EC4FE5-6FDB-E75A-AC48-225364F89360}"/>
              </a:ext>
            </a:extLst>
          </p:cNvPr>
          <p:cNvGrpSpPr/>
          <p:nvPr/>
        </p:nvGrpSpPr>
        <p:grpSpPr>
          <a:xfrm>
            <a:off x="756001" y="745200"/>
            <a:ext cx="6048000" cy="9515411"/>
            <a:chOff x="756001" y="745200"/>
            <a:chExt cx="6048000" cy="951541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9203F86-600B-6442-544B-D01A31C0BCA0}"/>
                </a:ext>
              </a:extLst>
            </p:cNvPr>
            <p:cNvGrpSpPr/>
            <p:nvPr/>
          </p:nvGrpSpPr>
          <p:grpSpPr>
            <a:xfrm>
              <a:off x="756001" y="8405160"/>
              <a:ext cx="6048000" cy="1530840"/>
              <a:chOff x="756000" y="8405160"/>
              <a:chExt cx="6048000" cy="153084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756000" y="8405160"/>
                <a:ext cx="6048000" cy="1530840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548619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548619"/>
                    </a:lnTo>
                    <a:lnTo>
                      <a:pt x="0" y="54861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1262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756000" y="8405160"/>
                <a:ext cx="6048000" cy="541676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94125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194125"/>
                    </a:lnTo>
                    <a:lnTo>
                      <a:pt x="0" y="194125"/>
                    </a:lnTo>
                    <a:close/>
                  </a:path>
                </a:pathLst>
              </a:custGeom>
              <a:solidFill>
                <a:srgbClr val="12628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925070" y="9109937"/>
                <a:ext cx="5709860" cy="3182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b="1" dirty="0">
                    <a:solidFill>
                      <a:srgbClr val="000000"/>
                    </a:solidFill>
                    <a:latin typeface="Public Sans" pitchFamily="2" charset="0"/>
                  </a:rPr>
                  <a:t>Talent Retention: </a:t>
                </a:r>
                <a:r>
                  <a:rPr lang="en-US" sz="900" dirty="0">
                    <a:solidFill>
                      <a:srgbClr val="000000"/>
                    </a:solidFill>
                    <a:latin typeface="Public Sans"/>
                  </a:rPr>
                  <a:t>Discussing strategies to retain top talent, ensuring a positive and inclusive workplace culture to enhance employee satisfaction and productivity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925070" y="9451277"/>
                <a:ext cx="5709860" cy="3182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b="1" dirty="0">
                    <a:solidFill>
                      <a:srgbClr val="000000"/>
                    </a:solidFill>
                    <a:latin typeface="Public Sans" pitchFamily="2" charset="0"/>
                  </a:rPr>
                  <a:t>Skill Development: </a:t>
                </a:r>
                <a:r>
                  <a:rPr lang="en-US" sz="900" dirty="0">
                    <a:solidFill>
                      <a:srgbClr val="000000"/>
                    </a:solidFill>
                    <a:latin typeface="Public Sans"/>
                  </a:rPr>
                  <a:t>Addressing employee training needs, fostering continuous learning, and aligning skill development with business requirements and future goals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925070" y="8562290"/>
                <a:ext cx="3570663" cy="1988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</a:pPr>
                <a:r>
                  <a:rPr lang="en-US" sz="1199" b="1" dirty="0">
                    <a:solidFill>
                      <a:srgbClr val="FFFFFF"/>
                    </a:solidFill>
                    <a:latin typeface="Public Sans" pitchFamily="2" charset="0"/>
                  </a:rPr>
                  <a:t>4. Employee Engagement and Development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5361125" y="8573511"/>
                <a:ext cx="1273805" cy="1763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527"/>
                  </a:lnSpc>
                </a:pPr>
                <a:r>
                  <a:rPr lang="en-US" sz="1100" i="1" dirty="0">
                    <a:solidFill>
                      <a:srgbClr val="FFFFFF"/>
                    </a:solidFill>
                    <a:latin typeface="Public Sans" pitchFamily="2" charset="0"/>
                  </a:rPr>
                  <a:t>40 min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30CA222-6FA5-ADB8-912A-BA3AF99D1ED5}"/>
                </a:ext>
              </a:extLst>
            </p:cNvPr>
            <p:cNvGrpSpPr/>
            <p:nvPr/>
          </p:nvGrpSpPr>
          <p:grpSpPr>
            <a:xfrm>
              <a:off x="756001" y="6636527"/>
              <a:ext cx="6048000" cy="1530840"/>
              <a:chOff x="756000" y="6636872"/>
              <a:chExt cx="6048000" cy="153084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756000" y="6636872"/>
                <a:ext cx="6048000" cy="1530840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548619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548619"/>
                    </a:lnTo>
                    <a:lnTo>
                      <a:pt x="0" y="54861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1262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756000" y="6636872"/>
                <a:ext cx="6048000" cy="541676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94125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194125"/>
                    </a:lnTo>
                    <a:lnTo>
                      <a:pt x="0" y="194125"/>
                    </a:lnTo>
                    <a:close/>
                  </a:path>
                </a:pathLst>
              </a:custGeom>
              <a:solidFill>
                <a:srgbClr val="12628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925070" y="7341649"/>
                <a:ext cx="5709860" cy="3182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b="1" dirty="0">
                    <a:solidFill>
                      <a:srgbClr val="000000"/>
                    </a:solidFill>
                    <a:latin typeface="Public Sans" pitchFamily="2" charset="0"/>
                  </a:rPr>
                  <a:t>Project Updates: </a:t>
                </a:r>
                <a:r>
                  <a:rPr lang="en-US" sz="900" dirty="0">
                    <a:solidFill>
                      <a:srgbClr val="000000"/>
                    </a:solidFill>
                    <a:latin typeface="Public Sans"/>
                  </a:rPr>
                  <a:t>Reviewing the progress of ongoing strategic initiatives, ensuring alignment with </a:t>
                </a:r>
                <a:br>
                  <a:rPr lang="en-US" sz="900" dirty="0">
                    <a:solidFill>
                      <a:srgbClr val="000000"/>
                    </a:solidFill>
                    <a:latin typeface="Public Sans"/>
                  </a:rPr>
                </a:br>
                <a:r>
                  <a:rPr lang="en-US" sz="900" dirty="0">
                    <a:solidFill>
                      <a:srgbClr val="000000"/>
                    </a:solidFill>
                    <a:latin typeface="Public Sans"/>
                  </a:rPr>
                  <a:t>long-term objectives and timelines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925070" y="7682990"/>
                <a:ext cx="5709860" cy="3182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b="1" dirty="0">
                    <a:solidFill>
                      <a:srgbClr val="000000"/>
                    </a:solidFill>
                    <a:latin typeface="Public Sans" pitchFamily="2" charset="0"/>
                  </a:rPr>
                  <a:t>Risk Management: </a:t>
                </a:r>
                <a:r>
                  <a:rPr lang="en-US" sz="900" dirty="0">
                    <a:solidFill>
                      <a:srgbClr val="000000"/>
                    </a:solidFill>
                    <a:latin typeface="Public Sans"/>
                  </a:rPr>
                  <a:t>Identifying potential risks associated with strategic projects, implementing mitigation plans to safeguard against unforeseen challenges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925070" y="6794002"/>
                <a:ext cx="3570663" cy="1988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</a:pPr>
                <a:r>
                  <a:rPr lang="en-US" sz="1199" b="1" dirty="0">
                    <a:solidFill>
                      <a:srgbClr val="FFFFFF"/>
                    </a:solidFill>
                    <a:latin typeface="Public Sans" pitchFamily="2" charset="0"/>
                  </a:rPr>
                  <a:t>3. Strategic Initiatives and Projects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5361125" y="6805223"/>
                <a:ext cx="1273805" cy="1763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527"/>
                  </a:lnSpc>
                </a:pPr>
                <a:r>
                  <a:rPr lang="en-US" sz="1100" i="1" dirty="0">
                    <a:solidFill>
                      <a:srgbClr val="FFFFFF"/>
                    </a:solidFill>
                    <a:latin typeface="Public Sans" pitchFamily="2" charset="0"/>
                  </a:rPr>
                  <a:t>30 min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38D2C52-0E83-71E7-66EA-E9B545255D65}"/>
                </a:ext>
              </a:extLst>
            </p:cNvPr>
            <p:cNvGrpSpPr/>
            <p:nvPr/>
          </p:nvGrpSpPr>
          <p:grpSpPr>
            <a:xfrm>
              <a:off x="756001" y="4867896"/>
              <a:ext cx="6048000" cy="1530840"/>
              <a:chOff x="756000" y="4868585"/>
              <a:chExt cx="6048000" cy="153084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756000" y="4868585"/>
                <a:ext cx="6048000" cy="1530840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548619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548619"/>
                    </a:lnTo>
                    <a:lnTo>
                      <a:pt x="0" y="54861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1262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756000" y="4868585"/>
                <a:ext cx="6048000" cy="541676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94125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194125"/>
                    </a:lnTo>
                    <a:lnTo>
                      <a:pt x="0" y="194125"/>
                    </a:lnTo>
                    <a:close/>
                  </a:path>
                </a:pathLst>
              </a:custGeom>
              <a:solidFill>
                <a:srgbClr val="12628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925070" y="5573362"/>
                <a:ext cx="5709860" cy="3182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b="1" dirty="0">
                    <a:solidFill>
                      <a:srgbClr val="000000"/>
                    </a:solidFill>
                    <a:latin typeface="Public Sans" pitchFamily="2" charset="0"/>
                  </a:rPr>
                  <a:t>Performance Metrics: </a:t>
                </a:r>
                <a:r>
                  <a:rPr lang="en-US" sz="900" dirty="0">
                    <a:solidFill>
                      <a:srgbClr val="000000"/>
                    </a:solidFill>
                    <a:latin typeface="Public Sans"/>
                  </a:rPr>
                  <a:t>Evaluating key operational indicators, optimizing processes for efficiency gains, and aligning strategies to organizational goals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925070" y="5914702"/>
                <a:ext cx="5709860" cy="3182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b="1" dirty="0">
                    <a:solidFill>
                      <a:srgbClr val="000000"/>
                    </a:solidFill>
                    <a:latin typeface="Public Sans" pitchFamily="2" charset="0"/>
                  </a:rPr>
                  <a:t>Market Positioning: </a:t>
                </a:r>
                <a:r>
                  <a:rPr lang="en-US" sz="900" dirty="0">
                    <a:solidFill>
                      <a:srgbClr val="000000"/>
                    </a:solidFill>
                    <a:latin typeface="Public Sans"/>
                  </a:rPr>
                  <a:t>Analyzing market trends, competition, and customer feedback to refine and enhance the company's market positioning and competitive advantage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925070" y="5025716"/>
                <a:ext cx="3570663" cy="1988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</a:pPr>
                <a:r>
                  <a:rPr lang="en-US" sz="1199" b="1" dirty="0">
                    <a:solidFill>
                      <a:srgbClr val="FFFFFF"/>
                    </a:solidFill>
                    <a:latin typeface="Public Sans" pitchFamily="2" charset="0"/>
                  </a:rPr>
                  <a:t>2. Operational Efficiency and Strategy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5361125" y="5036937"/>
                <a:ext cx="1273805" cy="1763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527"/>
                  </a:lnSpc>
                </a:pPr>
                <a:r>
                  <a:rPr lang="en-US" sz="1100" i="1" dirty="0">
                    <a:solidFill>
                      <a:srgbClr val="FFFFFF"/>
                    </a:solidFill>
                    <a:latin typeface="Public Sans" pitchFamily="2" charset="0"/>
                  </a:rPr>
                  <a:t>25 min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8E3E5E8-D357-3241-9E7D-8E097C0A8BA7}"/>
                </a:ext>
              </a:extLst>
            </p:cNvPr>
            <p:cNvGrpSpPr/>
            <p:nvPr/>
          </p:nvGrpSpPr>
          <p:grpSpPr>
            <a:xfrm>
              <a:off x="756001" y="3095670"/>
              <a:ext cx="6048000" cy="1534435"/>
              <a:chOff x="756000" y="3096702"/>
              <a:chExt cx="6048000" cy="153443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756000" y="3100297"/>
                <a:ext cx="6048000" cy="1530840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548619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548619"/>
                    </a:lnTo>
                    <a:lnTo>
                      <a:pt x="0" y="54861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1262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756000" y="3096702"/>
                <a:ext cx="6048000" cy="541676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94125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194125"/>
                    </a:lnTo>
                    <a:lnTo>
                      <a:pt x="0" y="194125"/>
                    </a:lnTo>
                    <a:close/>
                  </a:path>
                </a:pathLst>
              </a:custGeom>
              <a:solidFill>
                <a:srgbClr val="12628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925070" y="3805074"/>
                <a:ext cx="5709860" cy="3182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b="1" dirty="0">
                    <a:solidFill>
                      <a:srgbClr val="000000"/>
                    </a:solidFill>
                    <a:latin typeface="Public Sans" pitchFamily="2" charset="0"/>
                  </a:rPr>
                  <a:t>Financial Highlights: </a:t>
                </a:r>
                <a:r>
                  <a:rPr lang="en-US" sz="900" dirty="0">
                    <a:solidFill>
                      <a:srgbClr val="000000"/>
                    </a:solidFill>
                    <a:latin typeface="Public Sans"/>
                  </a:rPr>
                  <a:t>Assessing revenue growth and cost management strategies, ensuring financial stability through effective resource allocation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925070" y="4146415"/>
                <a:ext cx="5709860" cy="3182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b="1" dirty="0">
                    <a:solidFill>
                      <a:srgbClr val="000000"/>
                    </a:solidFill>
                    <a:latin typeface="Public Sans" pitchFamily="2" charset="0"/>
                  </a:rPr>
                  <a:t>Budgetary Concerns: </a:t>
                </a:r>
                <a:r>
                  <a:rPr lang="en-US" sz="900" dirty="0">
                    <a:solidFill>
                      <a:srgbClr val="000000"/>
                    </a:solidFill>
                    <a:latin typeface="Public Sans"/>
                  </a:rPr>
                  <a:t>Identifying and addressing any budgetary challenges, implementing corrective measures for sustainable financial health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925070" y="3253833"/>
                <a:ext cx="3570663" cy="1988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</a:pPr>
                <a:r>
                  <a:rPr lang="en-US" sz="1199" b="1" dirty="0">
                    <a:solidFill>
                      <a:srgbClr val="FFFFFF"/>
                    </a:solidFill>
                    <a:latin typeface="Public Sans" pitchFamily="2" charset="0"/>
                  </a:rPr>
                  <a:t>1. Financial Performance Review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5361125" y="3265054"/>
                <a:ext cx="1273805" cy="1763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527"/>
                  </a:lnSpc>
                </a:pPr>
                <a:r>
                  <a:rPr lang="en-US" sz="1100" i="1" dirty="0">
                    <a:solidFill>
                      <a:srgbClr val="FFFFFF"/>
                    </a:solidFill>
                    <a:latin typeface="Public Sans" pitchFamily="2" charset="0"/>
                  </a:rPr>
                  <a:t>15 min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1EB22E7-DDB7-1DE0-04C7-B54CEDC0EE20}"/>
                </a:ext>
              </a:extLst>
            </p:cNvPr>
            <p:cNvGrpSpPr/>
            <p:nvPr/>
          </p:nvGrpSpPr>
          <p:grpSpPr>
            <a:xfrm>
              <a:off x="756001" y="1897880"/>
              <a:ext cx="6048000" cy="959999"/>
              <a:chOff x="756000" y="1893326"/>
              <a:chExt cx="6048000" cy="959999"/>
            </a:xfrm>
          </p:grpSpPr>
          <p:sp>
            <p:nvSpPr>
              <p:cNvPr id="18" name="AutoShape 18"/>
              <p:cNvSpPr/>
              <p:nvPr/>
            </p:nvSpPr>
            <p:spPr>
              <a:xfrm>
                <a:off x="756000" y="1893326"/>
                <a:ext cx="6048000" cy="0"/>
              </a:xfrm>
              <a:prstGeom prst="line">
                <a:avLst/>
              </a:prstGeom>
              <a:ln w="25400" cap="flat">
                <a:solidFill>
                  <a:srgbClr val="12628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756000" y="2853325"/>
                <a:ext cx="6048000" cy="0"/>
              </a:xfrm>
              <a:prstGeom prst="line">
                <a:avLst/>
              </a:prstGeom>
              <a:ln w="25400" cap="flat">
                <a:solidFill>
                  <a:srgbClr val="12628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231CF42-3503-538A-960C-542EF1797FBB}"/>
                  </a:ext>
                </a:extLst>
              </p:cNvPr>
              <p:cNvGrpSpPr/>
              <p:nvPr/>
            </p:nvGrpSpPr>
            <p:grpSpPr>
              <a:xfrm>
                <a:off x="779057" y="2137165"/>
                <a:ext cx="6024943" cy="472321"/>
                <a:chOff x="779057" y="2131943"/>
                <a:chExt cx="6024943" cy="472321"/>
              </a:xfrm>
            </p:grpSpPr>
            <p:sp>
              <p:nvSpPr>
                <p:cNvPr id="20" name="TextBox 20"/>
                <p:cNvSpPr txBox="1"/>
                <p:nvPr/>
              </p:nvSpPr>
              <p:spPr>
                <a:xfrm>
                  <a:off x="779057" y="2131943"/>
                  <a:ext cx="2565685" cy="1404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89"/>
                    </a:lnSpc>
                    <a:spcBef>
                      <a:spcPct val="0"/>
                    </a:spcBef>
                  </a:pPr>
                  <a:r>
                    <a:rPr lang="en-US" sz="849" b="1" dirty="0">
                      <a:solidFill>
                        <a:srgbClr val="000000"/>
                      </a:solidFill>
                      <a:latin typeface="Public Sans" pitchFamily="2" charset="0"/>
                    </a:rPr>
                    <a:t>Day &amp; Date: </a:t>
                  </a:r>
                  <a:r>
                    <a:rPr lang="en-US" sz="849" dirty="0">
                      <a:solidFill>
                        <a:srgbClr val="000000"/>
                      </a:solidFill>
                      <a:latin typeface="Public Sans"/>
                    </a:rPr>
                    <a:t>Monday, December 4, 2023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779057" y="2463841"/>
                  <a:ext cx="2099354" cy="1404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89"/>
                    </a:lnSpc>
                    <a:spcBef>
                      <a:spcPct val="0"/>
                    </a:spcBef>
                  </a:pPr>
                  <a:r>
                    <a:rPr lang="en-US" sz="849" b="1" u="none" strike="noStrike" dirty="0">
                      <a:solidFill>
                        <a:srgbClr val="000000"/>
                      </a:solidFill>
                      <a:latin typeface="Public Sans" pitchFamily="2" charset="0"/>
                    </a:rPr>
                    <a:t>Location: </a:t>
                  </a:r>
                  <a:r>
                    <a:rPr lang="en-US" sz="849" u="none" strike="noStrike" dirty="0">
                      <a:solidFill>
                        <a:srgbClr val="000000"/>
                      </a:solidFill>
                      <a:latin typeface="Public Sans"/>
                    </a:rPr>
                    <a:t>Infinite Sky Conference Oasis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779057" y="2297892"/>
                  <a:ext cx="819880" cy="1404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89"/>
                    </a:lnSpc>
                    <a:spcBef>
                      <a:spcPct val="0"/>
                    </a:spcBef>
                  </a:pPr>
                  <a:r>
                    <a:rPr lang="en-US" sz="849" b="1" u="none" strike="noStrike" dirty="0">
                      <a:solidFill>
                        <a:srgbClr val="000000"/>
                      </a:solidFill>
                      <a:latin typeface="Public Sans" pitchFamily="2" charset="0"/>
                    </a:rPr>
                    <a:t>Time: </a:t>
                  </a:r>
                  <a:r>
                    <a:rPr lang="en-US" sz="849" u="none" strike="noStrike" dirty="0">
                      <a:solidFill>
                        <a:srgbClr val="000000"/>
                      </a:solidFill>
                      <a:latin typeface="Public Sans"/>
                    </a:rPr>
                    <a:t>9:00 A.M</a:t>
                  </a:r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4558856" y="2131943"/>
                  <a:ext cx="2245144" cy="1404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89"/>
                    </a:lnSpc>
                    <a:spcBef>
                      <a:spcPct val="0"/>
                    </a:spcBef>
                  </a:pPr>
                  <a:r>
                    <a:rPr lang="en-US" sz="849" b="1" u="none" strike="noStrike" dirty="0">
                      <a:solidFill>
                        <a:srgbClr val="000000"/>
                      </a:solidFill>
                      <a:latin typeface="Public Sans" pitchFamily="2" charset="0"/>
                    </a:rPr>
                    <a:t>Meeting Called by: </a:t>
                  </a:r>
                  <a:r>
                    <a:rPr lang="en-US" sz="849" u="none" strike="noStrike" dirty="0" err="1">
                      <a:solidFill>
                        <a:srgbClr val="000000"/>
                      </a:solidFill>
                      <a:latin typeface="Public Sans"/>
                    </a:rPr>
                    <a:t>Zephyria</a:t>
                  </a:r>
                  <a:r>
                    <a:rPr lang="en-US" sz="849" u="none" strike="noStrike" dirty="0">
                      <a:solidFill>
                        <a:srgbClr val="000000"/>
                      </a:solidFill>
                      <a:latin typeface="Public Sans"/>
                    </a:rPr>
                    <a:t> Vale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4558856" y="2463841"/>
                  <a:ext cx="2245144" cy="1404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89"/>
                    </a:lnSpc>
                    <a:spcBef>
                      <a:spcPct val="0"/>
                    </a:spcBef>
                  </a:pPr>
                  <a:r>
                    <a:rPr lang="en-US" sz="849" b="1" u="none" strike="noStrike" dirty="0">
                      <a:solidFill>
                        <a:srgbClr val="000000"/>
                      </a:solidFill>
                      <a:latin typeface="Public Sans" pitchFamily="2" charset="0"/>
                    </a:rPr>
                    <a:t>Meeting purpose: </a:t>
                  </a:r>
                  <a:r>
                    <a:rPr lang="en-US" sz="849" u="none" strike="noStrike" dirty="0">
                      <a:solidFill>
                        <a:srgbClr val="000000"/>
                      </a:solidFill>
                      <a:latin typeface="Public Sans"/>
                    </a:rPr>
                    <a:t>Strategic Alignment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4558856" y="2297876"/>
                  <a:ext cx="2245144" cy="1404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89"/>
                    </a:lnSpc>
                    <a:spcBef>
                      <a:spcPct val="0"/>
                    </a:spcBef>
                  </a:pPr>
                  <a:r>
                    <a:rPr lang="en-US" sz="849" b="1" u="none" strike="noStrike" dirty="0">
                      <a:solidFill>
                        <a:srgbClr val="000000"/>
                      </a:solidFill>
                      <a:latin typeface="Public Sans" pitchFamily="2" charset="0"/>
                    </a:rPr>
                    <a:t>Note taker: </a:t>
                  </a:r>
                  <a:r>
                    <a:rPr lang="en-US" sz="849" u="none" strike="noStrike" dirty="0" err="1">
                      <a:solidFill>
                        <a:srgbClr val="000000"/>
                      </a:solidFill>
                      <a:latin typeface="Public Sans"/>
                    </a:rPr>
                    <a:t>Liora</a:t>
                  </a:r>
                  <a:r>
                    <a:rPr lang="en-US" sz="849" u="none" strike="noStrike" dirty="0">
                      <a:solidFill>
                        <a:srgbClr val="000000"/>
                      </a:solidFill>
                      <a:latin typeface="Public Sans"/>
                    </a:rPr>
                    <a:t> Danvers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7D4A3-1BB7-1493-044A-90028A0D3F03}"/>
                </a:ext>
              </a:extLst>
            </p:cNvPr>
            <p:cNvGrpSpPr/>
            <p:nvPr/>
          </p:nvGrpSpPr>
          <p:grpSpPr>
            <a:xfrm>
              <a:off x="756001" y="745200"/>
              <a:ext cx="6048000" cy="914889"/>
              <a:chOff x="756000" y="745200"/>
              <a:chExt cx="6048000" cy="91488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6145301" y="756000"/>
                <a:ext cx="497947" cy="529731"/>
              </a:xfrm>
              <a:prstGeom prst="rect">
                <a:avLst/>
              </a:pr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5779456" y="1442893"/>
                <a:ext cx="1024544" cy="1272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053"/>
                  </a:lnSpc>
                </a:pPr>
                <a:r>
                  <a:rPr lang="en-US" sz="752" b="1" dirty="0">
                    <a:solidFill>
                      <a:srgbClr val="000000"/>
                    </a:solidFill>
                    <a:latin typeface="Public Sans" pitchFamily="2" charset="0"/>
                  </a:rPr>
                  <a:t>COMPANY NAME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756000" y="745200"/>
                <a:ext cx="4250374" cy="9148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538"/>
                  </a:lnSpc>
                </a:pPr>
                <a:r>
                  <a:rPr lang="en-US" sz="3100" b="1" dirty="0">
                    <a:solidFill>
                      <a:srgbClr val="126284"/>
                    </a:solidFill>
                    <a:latin typeface="Public Sans" pitchFamily="2" charset="0"/>
                  </a:rPr>
                  <a:t>BOARD </a:t>
                </a:r>
              </a:p>
              <a:p>
                <a:pPr>
                  <a:lnSpc>
                    <a:spcPts val="3538"/>
                  </a:lnSpc>
                </a:pPr>
                <a:r>
                  <a:rPr lang="en-US" sz="3100" b="1" dirty="0">
                    <a:solidFill>
                      <a:srgbClr val="126284"/>
                    </a:solidFill>
                    <a:latin typeface="Public Sans" pitchFamily="2" charset="0"/>
                  </a:rPr>
                  <a:t>MEETING AGENDA</a:t>
                </a:r>
              </a:p>
            </p:txBody>
          </p:sp>
        </p:grpSp>
        <p:sp>
          <p:nvSpPr>
            <p:cNvPr id="54" name="TemplateLAB"/>
            <p:cNvSpPr/>
            <p:nvPr/>
          </p:nvSpPr>
          <p:spPr>
            <a:xfrm>
              <a:off x="3342991" y="10116975"/>
              <a:ext cx="870519" cy="143636"/>
            </a:xfrm>
            <a:custGeom>
              <a:avLst/>
              <a:gdLst/>
              <a:ahLst/>
              <a:cxnLst/>
              <a:rect l="l" t="t" r="r" b="b"/>
              <a:pathLst>
                <a:path w="870519" h="143636">
                  <a:moveTo>
                    <a:pt x="0" y="0"/>
                  </a:moveTo>
                  <a:lnTo>
                    <a:pt x="870518" y="0"/>
                  </a:lnTo>
                  <a:lnTo>
                    <a:pt x="870518" y="143636"/>
                  </a:lnTo>
                  <a:lnTo>
                    <a:pt x="0" y="143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235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Public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</dc:title>
  <dc:creator>Hoang Anh</dc:creator>
  <cp:lastModifiedBy>Hoang Anh</cp:lastModifiedBy>
  <cp:revision>5</cp:revision>
  <dcterms:created xsi:type="dcterms:W3CDTF">2006-08-16T00:00:00Z</dcterms:created>
  <dcterms:modified xsi:type="dcterms:W3CDTF">2023-11-17T03:22:00Z</dcterms:modified>
  <dc:identifier>DAF0TzegUSY</dc:identifier>
</cp:coreProperties>
</file>