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Barlow Condensed" panose="00000506000000000000" pitchFamily="2" charset="0"/>
      <p:regular r:id="rId4"/>
      <p:bold r:id="rId5"/>
      <p:italic r:id="rId6"/>
      <p:boldItalic r:id="rId7"/>
    </p:embeddedFont>
    <p:embeddedFont>
      <p:font typeface="Barlow Condensed SemiBold" panose="00000706000000000000" pitchFamily="2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50" d="100"/>
          <a:sy n="150" d="100"/>
        </p:scale>
        <p:origin x="1224" y="-5730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717A-F050-4F66-9D42-4168EBE425E1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E7E89-7787-4ACE-B1F6-425115BE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7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E7E89-7787-4ACE-B1F6-425115BEC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">
            <a:extLst>
              <a:ext uri="{FF2B5EF4-FFF2-40B4-BE49-F238E27FC236}">
                <a16:creationId xmlns:a16="http://schemas.microsoft.com/office/drawing/2014/main" id="{81E1012C-E962-BE63-0D2D-744140A1BE94}"/>
              </a:ext>
            </a:extLst>
          </p:cNvPr>
          <p:cNvGrpSpPr/>
          <p:nvPr/>
        </p:nvGrpSpPr>
        <p:grpSpPr>
          <a:xfrm>
            <a:off x="712501" y="705994"/>
            <a:ext cx="6189949" cy="9545457"/>
            <a:chOff x="712501" y="705994"/>
            <a:chExt cx="6189949" cy="954545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C59D708-027F-B4C4-5E1F-8DFBCA4B92A7}"/>
                </a:ext>
              </a:extLst>
            </p:cNvPr>
            <p:cNvGrpSpPr/>
            <p:nvPr/>
          </p:nvGrpSpPr>
          <p:grpSpPr>
            <a:xfrm>
              <a:off x="756000" y="2751575"/>
              <a:ext cx="6146450" cy="466683"/>
              <a:chOff x="756000" y="2751575"/>
              <a:chExt cx="6146450" cy="466683"/>
            </a:xfrm>
          </p:grpSpPr>
          <p:sp>
            <p:nvSpPr>
              <p:cNvPr id="116" name="TextBox 116"/>
              <p:cNvSpPr txBox="1"/>
              <p:nvPr/>
            </p:nvSpPr>
            <p:spPr>
              <a:xfrm>
                <a:off x="3902610" y="2751575"/>
                <a:ext cx="1183988" cy="1933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FF"/>
                    </a:solidFill>
                    <a:latin typeface="Barlow Condensed"/>
                  </a:rPr>
                  <a:t>Project start</a:t>
                </a:r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3902610" y="3009226"/>
                <a:ext cx="1183988" cy="2090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820"/>
                  </a:lnSpc>
                  <a:spcBef>
                    <a:spcPct val="0"/>
                  </a:spcBef>
                </a:pPr>
                <a:r>
                  <a:rPr lang="en-US" sz="1400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December 15, 2025</a:t>
                </a:r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5415147" y="2751575"/>
                <a:ext cx="1487303" cy="19335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FF"/>
                    </a:solidFill>
                    <a:latin typeface="Barlow Condensed"/>
                  </a:rPr>
                  <a:t>Location</a:t>
                </a:r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5415147" y="3009226"/>
                <a:ext cx="1487303" cy="2090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820"/>
                  </a:lnSpc>
                  <a:spcBef>
                    <a:spcPct val="0"/>
                  </a:spcBef>
                </a:pPr>
                <a:r>
                  <a:rPr lang="en-US" sz="1400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Luminescent Meadows</a:t>
                </a:r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756000" y="2751576"/>
                <a:ext cx="1450669" cy="1933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FF"/>
                    </a:solidFill>
                    <a:latin typeface="Barlow Condensed"/>
                  </a:rPr>
                  <a:t>Name project</a:t>
                </a:r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756000" y="3009226"/>
                <a:ext cx="1450669" cy="2090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820"/>
                  </a:lnSpc>
                </a:pPr>
                <a:r>
                  <a:rPr lang="en-US" sz="1400" dirty="0" err="1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NovaFusion</a:t>
                </a:r>
                <a:r>
                  <a:rPr lang="en-US" sz="1400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 Innovations</a:t>
                </a:r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2603501" y="2751576"/>
                <a:ext cx="915918" cy="19335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FFFFFF"/>
                    </a:solidFill>
                    <a:latin typeface="Barlow Condensed"/>
                  </a:rPr>
                  <a:t>Lead project</a:t>
                </a:r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2603501" y="3009226"/>
                <a:ext cx="915918" cy="2090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820"/>
                  </a:lnSpc>
                  <a:spcBef>
                    <a:spcPct val="0"/>
                  </a:spcBef>
                </a:pPr>
                <a:r>
                  <a:rPr lang="en-US" sz="1400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Grace Manning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881010E-B70F-E2E1-2ECF-71DE06FB5572}"/>
                </a:ext>
              </a:extLst>
            </p:cNvPr>
            <p:cNvGrpSpPr/>
            <p:nvPr/>
          </p:nvGrpSpPr>
          <p:grpSpPr>
            <a:xfrm>
              <a:off x="712501" y="705994"/>
              <a:ext cx="6131497" cy="1657216"/>
              <a:chOff x="712501" y="705994"/>
              <a:chExt cx="6131497" cy="1657216"/>
            </a:xfrm>
          </p:grpSpPr>
          <p:sp>
            <p:nvSpPr>
              <p:cNvPr id="105" name="TextBox 105"/>
              <p:cNvSpPr txBox="1"/>
              <p:nvPr/>
            </p:nvSpPr>
            <p:spPr>
              <a:xfrm>
                <a:off x="712501" y="1105910"/>
                <a:ext cx="6131497" cy="12573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9450"/>
                  </a:lnSpc>
                </a:pPr>
                <a:r>
                  <a:rPr lang="en-US" sz="9000" b="1" spc="-89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TEAM CHARTER</a:t>
                </a:r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744888" y="705994"/>
                <a:ext cx="1280762" cy="255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240"/>
                  </a:lnSpc>
                  <a:spcBef>
                    <a:spcPct val="0"/>
                  </a:spcBef>
                </a:pPr>
                <a:r>
                  <a:rPr lang="en-US" sz="1400" b="1" spc="140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TEAM NAME</a:t>
                </a:r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5226050" y="736499"/>
                <a:ext cx="1578671" cy="255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2240"/>
                  </a:lnSpc>
                  <a:spcBef>
                    <a:spcPct val="0"/>
                  </a:spcBef>
                </a:pPr>
                <a:r>
                  <a:rPr lang="en-US" sz="1400" b="1" spc="140" dirty="0">
                    <a:solidFill>
                      <a:srgbClr val="FFFFFF"/>
                    </a:solidFill>
                    <a:latin typeface="Barlow Condensed" panose="00000506000000000000" pitchFamily="2" charset="0"/>
                  </a:rPr>
                  <a:t>2023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551816F-132A-1CCE-A953-C0B9E2BEBB11}"/>
                </a:ext>
              </a:extLst>
            </p:cNvPr>
            <p:cNvGrpSpPr/>
            <p:nvPr/>
          </p:nvGrpSpPr>
          <p:grpSpPr>
            <a:xfrm>
              <a:off x="754250" y="7717769"/>
              <a:ext cx="6048000" cy="2218231"/>
              <a:chOff x="742124" y="7717769"/>
              <a:chExt cx="6048000" cy="221823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742124" y="7724581"/>
                <a:ext cx="1044883" cy="2211255"/>
              </a:xfrm>
              <a:custGeom>
                <a:avLst/>
                <a:gdLst/>
                <a:ahLst/>
                <a:cxnLst/>
                <a:rect l="l" t="t" r="r" b="b"/>
                <a:pathLst>
                  <a:path w="518672" h="1097650">
                    <a:moveTo>
                      <a:pt x="0" y="0"/>
                    </a:moveTo>
                    <a:lnTo>
                      <a:pt x="518672" y="0"/>
                    </a:lnTo>
                    <a:lnTo>
                      <a:pt x="518672" y="1097650"/>
                    </a:lnTo>
                    <a:lnTo>
                      <a:pt x="0" y="10976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1865877" y="7724581"/>
                <a:ext cx="4924247" cy="2211255"/>
              </a:xfrm>
              <a:custGeom>
                <a:avLst/>
                <a:gdLst/>
                <a:ahLst/>
                <a:cxnLst/>
                <a:rect l="l" t="t" r="r" b="b"/>
                <a:pathLst>
                  <a:path w="2444358" h="1097650">
                    <a:moveTo>
                      <a:pt x="0" y="0"/>
                    </a:moveTo>
                    <a:lnTo>
                      <a:pt x="2444358" y="0"/>
                    </a:lnTo>
                    <a:lnTo>
                      <a:pt x="2444358" y="1097650"/>
                    </a:lnTo>
                    <a:lnTo>
                      <a:pt x="0" y="10976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1865877" y="8166831"/>
                <a:ext cx="4924083" cy="0"/>
              </a:xfrm>
              <a:prstGeom prst="line">
                <a:avLst/>
              </a:prstGeom>
              <a:ln w="9525" cap="flat">
                <a:solidFill>
                  <a:srgbClr val="DD503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1865877" y="8609082"/>
                <a:ext cx="4924083" cy="0"/>
              </a:xfrm>
              <a:prstGeom prst="line">
                <a:avLst/>
              </a:prstGeom>
              <a:ln w="9525" cap="flat">
                <a:solidFill>
                  <a:srgbClr val="DD503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1865877" y="9044521"/>
                <a:ext cx="4924083" cy="0"/>
              </a:xfrm>
              <a:prstGeom prst="line">
                <a:avLst/>
              </a:prstGeom>
              <a:ln w="9525" cap="flat">
                <a:solidFill>
                  <a:srgbClr val="DD503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1865877" y="9493585"/>
                <a:ext cx="4924083" cy="0"/>
              </a:xfrm>
              <a:prstGeom prst="line">
                <a:avLst/>
              </a:prstGeom>
              <a:ln w="9525" cap="flat">
                <a:solidFill>
                  <a:srgbClr val="DD503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3507292" y="7717769"/>
                <a:ext cx="0" cy="1776179"/>
              </a:xfrm>
              <a:prstGeom prst="line">
                <a:avLst/>
              </a:prstGeom>
              <a:ln w="9525" cap="flat">
                <a:solidFill>
                  <a:srgbClr val="DD503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5148707" y="7724581"/>
                <a:ext cx="0" cy="2211419"/>
              </a:xfrm>
              <a:prstGeom prst="line">
                <a:avLst/>
              </a:prstGeom>
              <a:ln w="9525" cap="flat">
                <a:solidFill>
                  <a:srgbClr val="DD503C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97065" y="8615896"/>
                <a:ext cx="935001" cy="428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400" b="1" spc="70" dirty="0">
                    <a:solidFill>
                      <a:srgbClr val="000000"/>
                    </a:solidFill>
                    <a:latin typeface="Barlow Condensed" panose="00000506000000000000" pitchFamily="2" charset="0"/>
                  </a:rPr>
                  <a:t>PROJECT BUDGET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00E8A9F-A03D-C428-D88E-5E22EBCF8961}"/>
                  </a:ext>
                </a:extLst>
              </p:cNvPr>
              <p:cNvGrpSpPr/>
              <p:nvPr/>
            </p:nvGrpSpPr>
            <p:grpSpPr>
              <a:xfrm>
                <a:off x="3714761" y="7887388"/>
                <a:ext cx="1226477" cy="1897855"/>
                <a:chOff x="3714762" y="7887388"/>
                <a:chExt cx="1226477" cy="1897855"/>
              </a:xfrm>
            </p:grpSpPr>
            <p:sp>
              <p:nvSpPr>
                <p:cNvPr id="49" name="TextBox 49"/>
                <p:cNvSpPr txBox="1"/>
                <p:nvPr/>
              </p:nvSpPr>
              <p:spPr>
                <a:xfrm>
                  <a:off x="4016502" y="7887388"/>
                  <a:ext cx="622998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u="none" strike="noStrike" spc="49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Quantity</a:t>
                  </a: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4016502" y="9644179"/>
                  <a:ext cx="622998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spc="49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TOTAL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>
                  <a:off x="3714762" y="8317891"/>
                  <a:ext cx="1226477" cy="1500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spc="49">
                      <a:solidFill>
                        <a:srgbClr val="000000"/>
                      </a:solidFill>
                      <a:latin typeface="Barlow Condensed"/>
                    </a:rPr>
                    <a:t>2 campaigns</a:t>
                  </a:r>
                </a:p>
              </p:txBody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3714762" y="8756349"/>
                  <a:ext cx="1226477" cy="1500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spc="49">
                      <a:solidFill>
                        <a:srgbClr val="000000"/>
                      </a:solidFill>
                      <a:latin typeface="Barlow Condensed"/>
                    </a:rPr>
                    <a:t>5 studies</a:t>
                  </a:r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3714762" y="9192046"/>
                  <a:ext cx="1226477" cy="15001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spc="49">
                      <a:solidFill>
                        <a:srgbClr val="000000"/>
                      </a:solidFill>
                      <a:latin typeface="Barlow Condensed"/>
                    </a:rPr>
                    <a:t>10 workshops</a:t>
                  </a:r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8DDD90F-F52C-0E4B-1EE6-2EA941C4DD02}"/>
                  </a:ext>
                </a:extLst>
              </p:cNvPr>
              <p:cNvGrpSpPr/>
              <p:nvPr/>
            </p:nvGrpSpPr>
            <p:grpSpPr>
              <a:xfrm>
                <a:off x="2073346" y="7875174"/>
                <a:ext cx="1226477" cy="1467817"/>
                <a:chOff x="2074555" y="7875174"/>
                <a:chExt cx="1226477" cy="1467817"/>
              </a:xfrm>
            </p:grpSpPr>
            <p:sp>
              <p:nvSpPr>
                <p:cNvPr id="51" name="TextBox 51"/>
                <p:cNvSpPr txBox="1"/>
                <p:nvPr/>
              </p:nvSpPr>
              <p:spPr>
                <a:xfrm>
                  <a:off x="2376294" y="7875174"/>
                  <a:ext cx="622998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b="1" spc="49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Budget</a:t>
                  </a:r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>
                  <a:off x="2074555" y="8317425"/>
                  <a:ext cx="1226477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Marketing</a:t>
                  </a:r>
                </a:p>
              </p:txBody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2074555" y="8759676"/>
                  <a:ext cx="1226477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Research</a:t>
                  </a:r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2074555" y="9201927"/>
                  <a:ext cx="1226477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Training</a:t>
                  </a: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CDAAF37A-9DB1-A72E-61AF-FF4BCE6C2F24}"/>
                  </a:ext>
                </a:extLst>
              </p:cNvPr>
              <p:cNvGrpSpPr/>
              <p:nvPr/>
            </p:nvGrpSpPr>
            <p:grpSpPr>
              <a:xfrm>
                <a:off x="5356176" y="7867610"/>
                <a:ext cx="1226477" cy="1904337"/>
                <a:chOff x="5353003" y="7867610"/>
                <a:chExt cx="1226477" cy="1904337"/>
              </a:xfrm>
            </p:grpSpPr>
            <p:sp>
              <p:nvSpPr>
                <p:cNvPr id="57" name="TextBox 57"/>
                <p:cNvSpPr txBox="1"/>
                <p:nvPr/>
              </p:nvSpPr>
              <p:spPr>
                <a:xfrm>
                  <a:off x="5353003" y="8315510"/>
                  <a:ext cx="1226477" cy="1524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spc="49">
                      <a:solidFill>
                        <a:srgbClr val="000000"/>
                      </a:solidFill>
                      <a:latin typeface="Barlow Condensed"/>
                    </a:rPr>
                    <a:t>$10,000</a:t>
                  </a:r>
                </a:p>
              </p:txBody>
            </p:sp>
            <p:sp>
              <p:nvSpPr>
                <p:cNvPr id="58" name="TextBox 58"/>
                <p:cNvSpPr txBox="1"/>
                <p:nvPr/>
              </p:nvSpPr>
              <p:spPr>
                <a:xfrm>
                  <a:off x="5353003" y="8753968"/>
                  <a:ext cx="1226477" cy="1524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spc="49">
                      <a:solidFill>
                        <a:srgbClr val="000000"/>
                      </a:solidFill>
                      <a:latin typeface="Barlow Condensed"/>
                    </a:rPr>
                    <a:t>$7,500</a:t>
                  </a:r>
                </a:p>
              </p:txBody>
            </p:sp>
            <p:sp>
              <p:nvSpPr>
                <p:cNvPr id="59" name="TextBox 59"/>
                <p:cNvSpPr txBox="1"/>
                <p:nvPr/>
              </p:nvSpPr>
              <p:spPr>
                <a:xfrm>
                  <a:off x="5353003" y="9189665"/>
                  <a:ext cx="1226477" cy="15240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spc="49">
                      <a:solidFill>
                        <a:srgbClr val="000000"/>
                      </a:solidFill>
                      <a:latin typeface="Barlow Condensed"/>
                    </a:rPr>
                    <a:t>$6,000</a:t>
                  </a:r>
                </a:p>
              </p:txBody>
            </p:sp>
            <p:sp>
              <p:nvSpPr>
                <p:cNvPr id="60" name="TextBox 60"/>
                <p:cNvSpPr txBox="1"/>
                <p:nvPr/>
              </p:nvSpPr>
              <p:spPr>
                <a:xfrm>
                  <a:off x="5353003" y="9630883"/>
                  <a:ext cx="1226477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99"/>
                    </a:lnSpc>
                  </a:pPr>
                  <a:r>
                    <a:rPr lang="en-US" sz="999" b="1" spc="49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$23,500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5654742" y="7867610"/>
                  <a:ext cx="622998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199"/>
                    </a:lnSpc>
                    <a:spcBef>
                      <a:spcPct val="0"/>
                    </a:spcBef>
                  </a:pPr>
                  <a:r>
                    <a:rPr lang="en-US" sz="999" b="1" u="none" strike="noStrike" spc="49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TOTAL</a:t>
                  </a:r>
                </a:p>
              </p:txBody>
            </p:sp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B26239CB-F2C1-51BB-782A-A2B56555FB66}"/>
                </a:ext>
              </a:extLst>
            </p:cNvPr>
            <p:cNvGrpSpPr/>
            <p:nvPr/>
          </p:nvGrpSpPr>
          <p:grpSpPr>
            <a:xfrm>
              <a:off x="754250" y="5093845"/>
              <a:ext cx="6048000" cy="2211255"/>
              <a:chOff x="756000" y="5101585"/>
              <a:chExt cx="6048000" cy="2211255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1879753" y="5101585"/>
                <a:ext cx="4924247" cy="2211255"/>
              </a:xfrm>
              <a:custGeom>
                <a:avLst/>
                <a:gdLst/>
                <a:ahLst/>
                <a:cxnLst/>
                <a:rect l="l" t="t" r="r" b="b"/>
                <a:pathLst>
                  <a:path w="2444358" h="1097650">
                    <a:moveTo>
                      <a:pt x="0" y="0"/>
                    </a:moveTo>
                    <a:lnTo>
                      <a:pt x="2444358" y="0"/>
                    </a:lnTo>
                    <a:lnTo>
                      <a:pt x="2444358" y="1097650"/>
                    </a:lnTo>
                    <a:lnTo>
                      <a:pt x="0" y="10976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756000" y="5101585"/>
                <a:ext cx="1044883" cy="2211255"/>
              </a:xfrm>
              <a:custGeom>
                <a:avLst/>
                <a:gdLst/>
                <a:ahLst/>
                <a:cxnLst/>
                <a:rect l="l" t="t" r="r" b="b"/>
                <a:pathLst>
                  <a:path w="518672" h="1097650">
                    <a:moveTo>
                      <a:pt x="0" y="0"/>
                    </a:moveTo>
                    <a:lnTo>
                      <a:pt x="518672" y="0"/>
                    </a:lnTo>
                    <a:lnTo>
                      <a:pt x="518672" y="1097650"/>
                    </a:lnTo>
                    <a:lnTo>
                      <a:pt x="0" y="10976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810941" y="5992900"/>
                <a:ext cx="935001" cy="4286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400" b="1" spc="70" dirty="0">
                    <a:solidFill>
                      <a:srgbClr val="000000"/>
                    </a:solidFill>
                    <a:latin typeface="Barlow Condensed" panose="00000506000000000000" pitchFamily="2" charset="0"/>
                  </a:rPr>
                  <a:t>PROJECT MILESTONE</a:t>
                </a: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46BCDF06-232A-5CF7-2E88-74E7C9B096B9}"/>
                  </a:ext>
                </a:extLst>
              </p:cNvPr>
              <p:cNvGrpSpPr/>
              <p:nvPr/>
            </p:nvGrpSpPr>
            <p:grpSpPr>
              <a:xfrm>
                <a:off x="2023722" y="5377709"/>
                <a:ext cx="4636293" cy="1659007"/>
                <a:chOff x="2023722" y="5371850"/>
                <a:chExt cx="4636293" cy="1659007"/>
              </a:xfrm>
            </p:grpSpPr>
            <p:sp>
              <p:nvSpPr>
                <p:cNvPr id="70" name="Freeform 70"/>
                <p:cNvSpPr/>
                <p:nvPr/>
              </p:nvSpPr>
              <p:spPr>
                <a:xfrm rot="10800000">
                  <a:off x="2645171" y="5949178"/>
                  <a:ext cx="498650" cy="24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650" h="249325">
                      <a:moveTo>
                        <a:pt x="0" y="0"/>
                      </a:moveTo>
                      <a:lnTo>
                        <a:pt x="498650" y="0"/>
                      </a:lnTo>
                      <a:lnTo>
                        <a:pt x="498650" y="249325"/>
                      </a:lnTo>
                      <a:lnTo>
                        <a:pt x="0" y="2493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71"/>
                <p:cNvSpPr/>
                <p:nvPr/>
              </p:nvSpPr>
              <p:spPr>
                <a:xfrm>
                  <a:off x="2023722" y="6191844"/>
                  <a:ext cx="392241" cy="196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41" h="196121">
                      <a:moveTo>
                        <a:pt x="0" y="0"/>
                      </a:moveTo>
                      <a:lnTo>
                        <a:pt x="392241" y="0"/>
                      </a:lnTo>
                      <a:lnTo>
                        <a:pt x="392241" y="196121"/>
                      </a:lnTo>
                      <a:lnTo>
                        <a:pt x="0" y="1961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72"/>
                <p:cNvSpPr/>
                <p:nvPr/>
              </p:nvSpPr>
              <p:spPr>
                <a:xfrm rot="10800000">
                  <a:off x="6267774" y="6013035"/>
                  <a:ext cx="392241" cy="196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241" h="196121">
                      <a:moveTo>
                        <a:pt x="0" y="0"/>
                      </a:moveTo>
                      <a:lnTo>
                        <a:pt x="392242" y="0"/>
                      </a:lnTo>
                      <a:lnTo>
                        <a:pt x="392242" y="196121"/>
                      </a:lnTo>
                      <a:lnTo>
                        <a:pt x="0" y="1961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73"/>
                <p:cNvSpPr/>
                <p:nvPr/>
              </p:nvSpPr>
              <p:spPr>
                <a:xfrm rot="10800000">
                  <a:off x="5542698" y="5959831"/>
                  <a:ext cx="498650" cy="24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650" h="249325">
                      <a:moveTo>
                        <a:pt x="0" y="0"/>
                      </a:moveTo>
                      <a:lnTo>
                        <a:pt x="498649" y="0"/>
                      </a:lnTo>
                      <a:lnTo>
                        <a:pt x="498649" y="249325"/>
                      </a:lnTo>
                      <a:lnTo>
                        <a:pt x="0" y="2493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74"/>
                <p:cNvSpPr/>
                <p:nvPr/>
              </p:nvSpPr>
              <p:spPr>
                <a:xfrm rot="10800000">
                  <a:off x="4092544" y="5954504"/>
                  <a:ext cx="498650" cy="24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650" h="249325">
                      <a:moveTo>
                        <a:pt x="0" y="0"/>
                      </a:moveTo>
                      <a:lnTo>
                        <a:pt x="498650" y="0"/>
                      </a:lnTo>
                      <a:lnTo>
                        <a:pt x="498650" y="249325"/>
                      </a:lnTo>
                      <a:lnTo>
                        <a:pt x="0" y="2493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75"/>
                <p:cNvSpPr/>
                <p:nvPr/>
              </p:nvSpPr>
              <p:spPr>
                <a:xfrm>
                  <a:off x="3380431" y="6197171"/>
                  <a:ext cx="485685" cy="2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85" h="242843">
                      <a:moveTo>
                        <a:pt x="0" y="0"/>
                      </a:moveTo>
                      <a:lnTo>
                        <a:pt x="485686" y="0"/>
                      </a:lnTo>
                      <a:lnTo>
                        <a:pt x="485686" y="242843"/>
                      </a:lnTo>
                      <a:lnTo>
                        <a:pt x="0" y="2428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76"/>
                <p:cNvSpPr/>
                <p:nvPr/>
              </p:nvSpPr>
              <p:spPr>
                <a:xfrm>
                  <a:off x="4817621" y="6203829"/>
                  <a:ext cx="485685" cy="242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85" h="242843">
                      <a:moveTo>
                        <a:pt x="0" y="0"/>
                      </a:moveTo>
                      <a:lnTo>
                        <a:pt x="485685" y="0"/>
                      </a:lnTo>
                      <a:lnTo>
                        <a:pt x="485685" y="242843"/>
                      </a:lnTo>
                      <a:lnTo>
                        <a:pt x="0" y="2428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AutoShape 77"/>
                <p:cNvSpPr/>
                <p:nvPr/>
              </p:nvSpPr>
              <p:spPr>
                <a:xfrm>
                  <a:off x="6267774" y="6310357"/>
                  <a:ext cx="392241" cy="0"/>
                </a:xfrm>
                <a:prstGeom prst="line">
                  <a:avLst/>
                </a:prstGeom>
                <a:ln w="57150" cap="flat">
                  <a:solidFill>
                    <a:srgbClr val="DD503C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AutoShape 78"/>
                <p:cNvSpPr/>
                <p:nvPr/>
              </p:nvSpPr>
              <p:spPr>
                <a:xfrm>
                  <a:off x="2023722" y="6104068"/>
                  <a:ext cx="392241" cy="0"/>
                </a:xfrm>
                <a:prstGeom prst="line">
                  <a:avLst/>
                </a:prstGeom>
                <a:ln w="57150" cap="flat">
                  <a:solidFill>
                    <a:srgbClr val="DD503C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AutoShape 80"/>
                <p:cNvSpPr/>
                <p:nvPr/>
              </p:nvSpPr>
              <p:spPr>
                <a:xfrm flipV="1">
                  <a:off x="2525572" y="6281782"/>
                  <a:ext cx="0" cy="570129"/>
                </a:xfrm>
                <a:prstGeom prst="line">
                  <a:avLst/>
                </a:prstGeom>
                <a:ln w="9525" cap="rnd">
                  <a:solidFill>
                    <a:srgbClr val="DD503C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81"/>
                <p:cNvSpPr/>
                <p:nvPr/>
              </p:nvSpPr>
              <p:spPr>
                <a:xfrm>
                  <a:off x="2460629" y="6885860"/>
                  <a:ext cx="137665" cy="137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65" h="137665">
                      <a:moveTo>
                        <a:pt x="0" y="0"/>
                      </a:moveTo>
                      <a:lnTo>
                        <a:pt x="137664" y="0"/>
                      </a:lnTo>
                      <a:lnTo>
                        <a:pt x="137664" y="137665"/>
                      </a:lnTo>
                      <a:lnTo>
                        <a:pt x="0" y="1376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TextBox 82"/>
                <p:cNvSpPr txBox="1"/>
                <p:nvPr/>
              </p:nvSpPr>
              <p:spPr>
                <a:xfrm>
                  <a:off x="2645171" y="6771106"/>
                  <a:ext cx="737473" cy="2597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04"/>
                    </a:lnSpc>
                  </a:pPr>
                  <a:r>
                    <a:rPr lang="en-US" sz="503" b="1" i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Uncover Opportunities </a:t>
                  </a:r>
                </a:p>
                <a:p>
                  <a:pPr>
                    <a:lnSpc>
                      <a:spcPts val="704"/>
                    </a:lnSpc>
                  </a:pPr>
                  <a:r>
                    <a:rPr lang="en-US" sz="503" dirty="0">
                      <a:solidFill>
                        <a:srgbClr val="000000"/>
                      </a:solidFill>
                      <a:latin typeface="Barlow Condensed"/>
                    </a:rPr>
                    <a:t>In this phase, we'll delve into market research and ideation</a:t>
                  </a:r>
                </a:p>
              </p:txBody>
            </p:sp>
            <p:sp>
              <p:nvSpPr>
                <p:cNvPr id="83" name="TextBox 83"/>
                <p:cNvSpPr txBox="1"/>
                <p:nvPr/>
              </p:nvSpPr>
              <p:spPr>
                <a:xfrm>
                  <a:off x="2645171" y="6623917"/>
                  <a:ext cx="696841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979"/>
                    </a:lnSpc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RESEARCH PHASE</a:t>
                  </a:r>
                </a:p>
              </p:txBody>
            </p:sp>
            <p:sp>
              <p:nvSpPr>
                <p:cNvPr id="84" name="AutoShape 84"/>
                <p:cNvSpPr/>
                <p:nvPr/>
              </p:nvSpPr>
              <p:spPr>
                <a:xfrm flipV="1">
                  <a:off x="3968137" y="6281782"/>
                  <a:ext cx="0" cy="570129"/>
                </a:xfrm>
                <a:prstGeom prst="line">
                  <a:avLst/>
                </a:prstGeom>
                <a:ln w="9525" cap="rnd">
                  <a:solidFill>
                    <a:srgbClr val="DD503C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85"/>
                <p:cNvSpPr/>
                <p:nvPr/>
              </p:nvSpPr>
              <p:spPr>
                <a:xfrm>
                  <a:off x="3903194" y="6885860"/>
                  <a:ext cx="137665" cy="137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65" h="137665">
                      <a:moveTo>
                        <a:pt x="0" y="0"/>
                      </a:moveTo>
                      <a:lnTo>
                        <a:pt x="137664" y="0"/>
                      </a:lnTo>
                      <a:lnTo>
                        <a:pt x="137664" y="137665"/>
                      </a:lnTo>
                      <a:lnTo>
                        <a:pt x="0" y="1376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TextBox 86"/>
                <p:cNvSpPr txBox="1"/>
                <p:nvPr/>
              </p:nvSpPr>
              <p:spPr>
                <a:xfrm>
                  <a:off x="4087736" y="6771106"/>
                  <a:ext cx="783193" cy="2597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04"/>
                    </a:lnSpc>
                  </a:pPr>
                  <a:r>
                    <a:rPr lang="en-US" sz="503" b="1" i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Building Prototypes </a:t>
                  </a:r>
                </a:p>
                <a:p>
                  <a:pPr>
                    <a:lnSpc>
                      <a:spcPts val="704"/>
                    </a:lnSpc>
                  </a:pPr>
                  <a:r>
                    <a:rPr lang="en-US" sz="503" dirty="0">
                      <a:solidFill>
                        <a:srgbClr val="000000"/>
                      </a:solidFill>
                      <a:latin typeface="Barlow Condensed"/>
                    </a:rPr>
                    <a:t>This phase focuses on building and testing prototypes for feasibility</a:t>
                  </a:r>
                </a:p>
              </p:txBody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4087736" y="6623917"/>
                  <a:ext cx="753306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79"/>
                    </a:lnSpc>
                    <a:spcBef>
                      <a:spcPct val="0"/>
                    </a:spcBef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DEVELOPMENT SPRINT</a:t>
                  </a:r>
                </a:p>
              </p:txBody>
            </p:sp>
            <p:sp>
              <p:nvSpPr>
                <p:cNvPr id="88" name="AutoShape 88"/>
                <p:cNvSpPr/>
                <p:nvPr/>
              </p:nvSpPr>
              <p:spPr>
                <a:xfrm flipV="1">
                  <a:off x="5410702" y="6281782"/>
                  <a:ext cx="0" cy="570129"/>
                </a:xfrm>
                <a:prstGeom prst="line">
                  <a:avLst/>
                </a:prstGeom>
                <a:ln w="9525" cap="rnd">
                  <a:solidFill>
                    <a:srgbClr val="DD503C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89"/>
                <p:cNvSpPr/>
                <p:nvPr/>
              </p:nvSpPr>
              <p:spPr>
                <a:xfrm>
                  <a:off x="5345759" y="6885860"/>
                  <a:ext cx="137665" cy="137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65" h="137665">
                      <a:moveTo>
                        <a:pt x="0" y="0"/>
                      </a:moveTo>
                      <a:lnTo>
                        <a:pt x="137664" y="0"/>
                      </a:lnTo>
                      <a:lnTo>
                        <a:pt x="137664" y="137665"/>
                      </a:lnTo>
                      <a:lnTo>
                        <a:pt x="0" y="1376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TextBox 90"/>
                <p:cNvSpPr txBox="1"/>
                <p:nvPr/>
              </p:nvSpPr>
              <p:spPr>
                <a:xfrm>
                  <a:off x="5530301" y="6771106"/>
                  <a:ext cx="787003" cy="2597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04"/>
                    </a:lnSpc>
                  </a:pPr>
                  <a:r>
                    <a:rPr lang="en-US" sz="503" b="1" i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Ready for Launch </a:t>
                  </a:r>
                </a:p>
                <a:p>
                  <a:pPr>
                    <a:lnSpc>
                      <a:spcPts val="704"/>
                    </a:lnSpc>
                  </a:pPr>
                  <a:r>
                    <a:rPr lang="en-US" sz="503" dirty="0">
                      <a:solidFill>
                        <a:srgbClr val="000000"/>
                      </a:solidFill>
                      <a:latin typeface="Barlow Condensed"/>
                    </a:rPr>
                    <a:t>This phase prepares for the official </a:t>
                  </a:r>
                  <a:r>
                    <a:rPr lang="en-US" sz="503" dirty="0" err="1">
                      <a:solidFill>
                        <a:srgbClr val="000000"/>
                      </a:solidFill>
                      <a:latin typeface="Barlow Condensed"/>
                    </a:rPr>
                    <a:t>NovaFusion</a:t>
                  </a:r>
                  <a:r>
                    <a:rPr lang="en-US" sz="503" dirty="0">
                      <a:solidFill>
                        <a:srgbClr val="000000"/>
                      </a:solidFill>
                      <a:latin typeface="Barlow Condensed"/>
                    </a:rPr>
                    <a:t> Innovations launch</a:t>
                  </a:r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5530301" y="6623917"/>
                  <a:ext cx="747439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79"/>
                    </a:lnSpc>
                    <a:spcBef>
                      <a:spcPct val="0"/>
                    </a:spcBef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LAUNCH PREPARATION</a:t>
                  </a:r>
                </a:p>
              </p:txBody>
            </p:sp>
            <p:sp>
              <p:nvSpPr>
                <p:cNvPr id="92" name="TextBox 92"/>
                <p:cNvSpPr txBox="1"/>
                <p:nvPr/>
              </p:nvSpPr>
              <p:spPr>
                <a:xfrm>
                  <a:off x="2683935" y="6032032"/>
                  <a:ext cx="421122" cy="1032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910"/>
                    </a:lnSpc>
                  </a:pPr>
                  <a:r>
                    <a:rPr lang="en-US" sz="650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WEEK 1</a:t>
                  </a:r>
                </a:p>
              </p:txBody>
            </p:sp>
            <p:sp>
              <p:nvSpPr>
                <p:cNvPr id="93" name="TextBox 93"/>
                <p:cNvSpPr txBox="1"/>
                <p:nvPr/>
              </p:nvSpPr>
              <p:spPr>
                <a:xfrm>
                  <a:off x="4131308" y="6032032"/>
                  <a:ext cx="421122" cy="1032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WEEK 3</a:t>
                  </a:r>
                </a:p>
              </p:txBody>
            </p:sp>
            <p:sp>
              <p:nvSpPr>
                <p:cNvPr id="94" name="TextBox 94"/>
                <p:cNvSpPr txBox="1"/>
                <p:nvPr/>
              </p:nvSpPr>
              <p:spPr>
                <a:xfrm>
                  <a:off x="5581461" y="6032032"/>
                  <a:ext cx="421122" cy="1032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WEEK 5</a:t>
                  </a:r>
                </a:p>
              </p:txBody>
            </p:sp>
            <p:sp>
              <p:nvSpPr>
                <p:cNvPr id="95" name="TextBox 95"/>
                <p:cNvSpPr txBox="1"/>
                <p:nvPr/>
              </p:nvSpPr>
              <p:spPr>
                <a:xfrm>
                  <a:off x="3412713" y="6244221"/>
                  <a:ext cx="421122" cy="1032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WEEK 2</a:t>
                  </a:r>
                </a:p>
              </p:txBody>
            </p:sp>
            <p:sp>
              <p:nvSpPr>
                <p:cNvPr id="96" name="TextBox 96"/>
                <p:cNvSpPr txBox="1"/>
                <p:nvPr/>
              </p:nvSpPr>
              <p:spPr>
                <a:xfrm>
                  <a:off x="4849902" y="6244221"/>
                  <a:ext cx="421122" cy="10323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09"/>
                    </a:lnSpc>
                    <a:spcBef>
                      <a:spcPct val="0"/>
                    </a:spcBef>
                  </a:pPr>
                  <a:r>
                    <a:rPr lang="en-US" sz="649" b="1" dirty="0">
                      <a:solidFill>
                        <a:srgbClr val="FFFFFF"/>
                      </a:solidFill>
                      <a:latin typeface="Barlow Condensed" panose="00000506000000000000" pitchFamily="2" charset="0"/>
                    </a:rPr>
                    <a:t>WEEK 4</a:t>
                  </a:r>
                </a:p>
              </p:txBody>
            </p:sp>
            <p:sp>
              <p:nvSpPr>
                <p:cNvPr id="97" name="Freeform 97"/>
                <p:cNvSpPr/>
                <p:nvPr/>
              </p:nvSpPr>
              <p:spPr>
                <a:xfrm>
                  <a:off x="3181819" y="5390900"/>
                  <a:ext cx="137665" cy="137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65" h="137665">
                      <a:moveTo>
                        <a:pt x="0" y="0"/>
                      </a:moveTo>
                      <a:lnTo>
                        <a:pt x="137664" y="0"/>
                      </a:lnTo>
                      <a:lnTo>
                        <a:pt x="137664" y="137665"/>
                      </a:lnTo>
                      <a:lnTo>
                        <a:pt x="0" y="1376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AutoShape 98"/>
                <p:cNvSpPr/>
                <p:nvPr/>
              </p:nvSpPr>
              <p:spPr>
                <a:xfrm>
                  <a:off x="3254976" y="5562513"/>
                  <a:ext cx="0" cy="570129"/>
                </a:xfrm>
                <a:prstGeom prst="line">
                  <a:avLst/>
                </a:prstGeom>
                <a:ln w="9525" cap="rnd">
                  <a:solidFill>
                    <a:srgbClr val="DD503C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TextBox 99"/>
                <p:cNvSpPr txBox="1"/>
                <p:nvPr/>
              </p:nvSpPr>
              <p:spPr>
                <a:xfrm>
                  <a:off x="3398477" y="5519040"/>
                  <a:ext cx="732831" cy="2597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04"/>
                    </a:lnSpc>
                  </a:pPr>
                  <a:r>
                    <a:rPr lang="en-US" sz="503" b="1" i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Conceptualize Solutions </a:t>
                  </a:r>
                </a:p>
                <a:p>
                  <a:pPr>
                    <a:lnSpc>
                      <a:spcPts val="704"/>
                    </a:lnSpc>
                  </a:pPr>
                  <a:r>
                    <a:rPr lang="en-US" sz="503" dirty="0">
                      <a:solidFill>
                        <a:srgbClr val="000000"/>
                      </a:solidFill>
                      <a:latin typeface="Barlow Condensed"/>
                    </a:rPr>
                    <a:t>We'll create detailed plans for our innovative products and services</a:t>
                  </a:r>
                </a:p>
              </p:txBody>
            </p:sp>
            <p:sp>
              <p:nvSpPr>
                <p:cNvPr id="100" name="TextBox 100"/>
                <p:cNvSpPr txBox="1"/>
                <p:nvPr/>
              </p:nvSpPr>
              <p:spPr>
                <a:xfrm>
                  <a:off x="3398477" y="5371850"/>
                  <a:ext cx="1001724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79"/>
                    </a:lnSpc>
                    <a:spcBef>
                      <a:spcPct val="0"/>
                    </a:spcBef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DESIGN BLUEPRINT</a:t>
                  </a:r>
                </a:p>
              </p:txBody>
            </p:sp>
            <p:sp>
              <p:nvSpPr>
                <p:cNvPr id="101" name="Freeform 101"/>
                <p:cNvSpPr/>
                <p:nvPr/>
              </p:nvSpPr>
              <p:spPr>
                <a:xfrm>
                  <a:off x="4624384" y="5390900"/>
                  <a:ext cx="137665" cy="137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65" h="137665">
                      <a:moveTo>
                        <a:pt x="0" y="0"/>
                      </a:moveTo>
                      <a:lnTo>
                        <a:pt x="137664" y="0"/>
                      </a:lnTo>
                      <a:lnTo>
                        <a:pt x="137664" y="137665"/>
                      </a:lnTo>
                      <a:lnTo>
                        <a:pt x="0" y="13766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AutoShape 102"/>
                <p:cNvSpPr/>
                <p:nvPr/>
              </p:nvSpPr>
              <p:spPr>
                <a:xfrm>
                  <a:off x="4697541" y="5562513"/>
                  <a:ext cx="0" cy="570129"/>
                </a:xfrm>
                <a:prstGeom prst="line">
                  <a:avLst/>
                </a:prstGeom>
                <a:ln w="9525" cap="rnd">
                  <a:solidFill>
                    <a:srgbClr val="DD503C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TextBox 103"/>
                <p:cNvSpPr txBox="1"/>
                <p:nvPr/>
              </p:nvSpPr>
              <p:spPr>
                <a:xfrm>
                  <a:off x="4841042" y="5519040"/>
                  <a:ext cx="866418" cy="25975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04"/>
                    </a:lnSpc>
                  </a:pPr>
                  <a:r>
                    <a:rPr lang="en-US" sz="503" b="1" i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Enhance Prototypes </a:t>
                  </a:r>
                </a:p>
                <a:p>
                  <a:pPr>
                    <a:lnSpc>
                      <a:spcPts val="704"/>
                    </a:lnSpc>
                  </a:pPr>
                  <a:r>
                    <a:rPr lang="en-US" sz="503" dirty="0">
                      <a:solidFill>
                        <a:srgbClr val="000000"/>
                      </a:solidFill>
                      <a:latin typeface="Barlow Condensed"/>
                    </a:rPr>
                    <a:t>We'll refine and optimize the prototypes based on feedback and testing</a:t>
                  </a:r>
                </a:p>
              </p:txBody>
            </p:sp>
            <p:sp>
              <p:nvSpPr>
                <p:cNvPr id="104" name="TextBox 104"/>
                <p:cNvSpPr txBox="1"/>
                <p:nvPr/>
              </p:nvSpPr>
              <p:spPr>
                <a:xfrm>
                  <a:off x="4841042" y="5371850"/>
                  <a:ext cx="1001724" cy="11413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979"/>
                    </a:lnSpc>
                    <a:spcBef>
                      <a:spcPct val="0"/>
                    </a:spcBef>
                  </a:pPr>
                  <a:r>
                    <a:rPr lang="en-US" sz="699" b="1" dirty="0">
                      <a:solidFill>
                        <a:srgbClr val="000000"/>
                      </a:solidFill>
                      <a:latin typeface="Barlow Condensed" panose="00000506000000000000" pitchFamily="2" charset="0"/>
                    </a:rPr>
                    <a:t>REFINEMENT ITERATION</a:t>
                  </a:r>
                </a:p>
              </p:txBody>
            </p:sp>
            <p:sp>
              <p:nvSpPr>
                <p:cNvPr id="118" name="AutoShape 69">
                  <a:extLst>
                    <a:ext uri="{FF2B5EF4-FFF2-40B4-BE49-F238E27FC236}">
                      <a16:creationId xmlns:a16="http://schemas.microsoft.com/office/drawing/2014/main" id="{5730FC95-709F-328A-FF91-378E4860BA01}"/>
                    </a:ext>
                  </a:extLst>
                </p:cNvPr>
                <p:cNvSpPr/>
                <p:nvPr/>
              </p:nvSpPr>
              <p:spPr>
                <a:xfrm>
                  <a:off x="2026776" y="6197171"/>
                  <a:ext cx="4633239" cy="13317"/>
                </a:xfrm>
                <a:prstGeom prst="line">
                  <a:avLst/>
                </a:prstGeom>
                <a:ln w="9525" cap="rnd">
                  <a:solidFill>
                    <a:srgbClr val="DD503C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1B9C092-ED59-9FF1-2046-89081CF7DC32}"/>
                </a:ext>
              </a:extLst>
            </p:cNvPr>
            <p:cNvGrpSpPr/>
            <p:nvPr/>
          </p:nvGrpSpPr>
          <p:grpSpPr>
            <a:xfrm>
              <a:off x="754250" y="3637739"/>
              <a:ext cx="6048000" cy="1036625"/>
              <a:chOff x="756000" y="3653219"/>
              <a:chExt cx="6048000" cy="10366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56000" y="3653219"/>
                <a:ext cx="1044884" cy="1036625"/>
              </a:xfrm>
              <a:custGeom>
                <a:avLst/>
                <a:gdLst/>
                <a:ahLst/>
                <a:cxnLst/>
                <a:rect l="l" t="t" r="r" b="b"/>
                <a:pathLst>
                  <a:path w="518672" h="514572">
                    <a:moveTo>
                      <a:pt x="0" y="0"/>
                    </a:moveTo>
                    <a:lnTo>
                      <a:pt x="518672" y="0"/>
                    </a:lnTo>
                    <a:lnTo>
                      <a:pt x="518672" y="514572"/>
                    </a:lnTo>
                    <a:lnTo>
                      <a:pt x="0" y="5145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1879753" y="3653219"/>
                <a:ext cx="4924247" cy="1036625"/>
              </a:xfrm>
              <a:custGeom>
                <a:avLst/>
                <a:gdLst/>
                <a:ahLst/>
                <a:cxnLst/>
                <a:rect l="l" t="t" r="r" b="b"/>
                <a:pathLst>
                  <a:path w="2444358" h="514572">
                    <a:moveTo>
                      <a:pt x="0" y="0"/>
                    </a:moveTo>
                    <a:lnTo>
                      <a:pt x="2444358" y="0"/>
                    </a:lnTo>
                    <a:lnTo>
                      <a:pt x="2444358" y="514572"/>
                    </a:lnTo>
                    <a:lnTo>
                      <a:pt x="0" y="5145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47266EAB-D167-AD87-B3C0-4D34DECF124F}"/>
                  </a:ext>
                </a:extLst>
              </p:cNvPr>
              <p:cNvGrpSpPr/>
              <p:nvPr/>
            </p:nvGrpSpPr>
            <p:grpSpPr>
              <a:xfrm>
                <a:off x="2208419" y="3824402"/>
                <a:ext cx="4595581" cy="694258"/>
                <a:chOff x="2208419" y="3820831"/>
                <a:chExt cx="4595581" cy="694258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208419" y="3998961"/>
                  <a:ext cx="83966" cy="8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503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2208419" y="3820831"/>
                  <a:ext cx="1164276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99"/>
                    </a:lnSpc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 SemiBold" panose="00000706000000000000" pitchFamily="2" charset="0"/>
                    </a:rPr>
                    <a:t>Grace Manning</a:t>
                  </a:r>
                </a:p>
              </p:txBody>
            </p:sp>
            <p:sp>
              <p:nvSpPr>
                <p:cNvPr id="11" name="TextBox 11"/>
                <p:cNvSpPr txBox="1"/>
                <p:nvPr/>
              </p:nvSpPr>
              <p:spPr>
                <a:xfrm>
                  <a:off x="2329260" y="3982633"/>
                  <a:ext cx="833024" cy="11086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839"/>
                    </a:lnSpc>
                  </a:pPr>
                  <a:r>
                    <a:rPr lang="en-US" sz="699" spc="34" dirty="0">
                      <a:solidFill>
                        <a:srgbClr val="000000"/>
                      </a:solidFill>
                      <a:latin typeface="Barlow Condensed"/>
                    </a:rPr>
                    <a:t>Team Facilitator</a:t>
                  </a:r>
                </a:p>
              </p:txBody>
            </p:sp>
            <p:sp>
              <p:nvSpPr>
                <p:cNvPr id="13" name="Freeform 13"/>
                <p:cNvSpPr/>
                <p:nvPr/>
              </p:nvSpPr>
              <p:spPr>
                <a:xfrm>
                  <a:off x="3924071" y="3998961"/>
                  <a:ext cx="83966" cy="8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503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3924071" y="3820831"/>
                  <a:ext cx="1164276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99"/>
                    </a:lnSpc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 SemiBold" panose="00000706000000000000" pitchFamily="2" charset="0"/>
                    </a:rPr>
                    <a:t>Ethan Baxter</a:t>
                  </a: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4044913" y="3982633"/>
                  <a:ext cx="833024" cy="1133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39"/>
                    </a:lnSpc>
                    <a:spcBef>
                      <a:spcPct val="0"/>
                    </a:spcBef>
                  </a:pPr>
                  <a:r>
                    <a:rPr lang="en-US" sz="699" u="none" strike="noStrike" spc="34" dirty="0">
                      <a:solidFill>
                        <a:srgbClr val="000000"/>
                      </a:solidFill>
                      <a:latin typeface="Barlow Condensed"/>
                    </a:rPr>
                    <a:t>Technical Advisor</a:t>
                  </a:r>
                </a:p>
              </p:txBody>
            </p:sp>
            <p:sp>
              <p:nvSpPr>
                <p:cNvPr id="18" name="Freeform 18"/>
                <p:cNvSpPr/>
                <p:nvPr/>
              </p:nvSpPr>
              <p:spPr>
                <a:xfrm>
                  <a:off x="5639724" y="3998961"/>
                  <a:ext cx="83966" cy="8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503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5639724" y="3820831"/>
                  <a:ext cx="1164276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99"/>
                    </a:lnSpc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 SemiBold" panose="00000706000000000000" pitchFamily="2" charset="0"/>
                    </a:rPr>
                    <a:t>Aria Santiago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5760566" y="3982633"/>
                  <a:ext cx="833024" cy="1133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39"/>
                    </a:lnSpc>
                    <a:spcBef>
                      <a:spcPct val="0"/>
                    </a:spcBef>
                  </a:pPr>
                  <a:r>
                    <a:rPr lang="en-US" sz="699" u="none" strike="noStrike" spc="34">
                      <a:solidFill>
                        <a:srgbClr val="000000"/>
                      </a:solidFill>
                      <a:latin typeface="Barlow Condensed"/>
                    </a:rPr>
                    <a:t>Marketing Specialist</a:t>
                  </a:r>
                </a:p>
              </p:txBody>
            </p:sp>
            <p:sp>
              <p:nvSpPr>
                <p:cNvPr id="23" name="Freeform 23"/>
                <p:cNvSpPr/>
                <p:nvPr/>
              </p:nvSpPr>
              <p:spPr>
                <a:xfrm>
                  <a:off x="2208419" y="4418061"/>
                  <a:ext cx="83966" cy="8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503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2208419" y="4239931"/>
                  <a:ext cx="1164276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99"/>
                    </a:lnSpc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 SemiBold" panose="00000706000000000000" pitchFamily="2" charset="0"/>
                    </a:rPr>
                    <a:t>Oliver Bennett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2329260" y="4401734"/>
                  <a:ext cx="833024" cy="1133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39"/>
                    </a:lnSpc>
                    <a:spcBef>
                      <a:spcPct val="0"/>
                    </a:spcBef>
                  </a:pPr>
                  <a:r>
                    <a:rPr lang="en-US" sz="699" u="none" strike="noStrike" spc="34">
                      <a:solidFill>
                        <a:srgbClr val="000000"/>
                      </a:solidFill>
                      <a:latin typeface="Barlow Condensed"/>
                    </a:rPr>
                    <a:t>Process Analyst</a:t>
                  </a:r>
                </a:p>
              </p:txBody>
            </p:sp>
            <p:sp>
              <p:nvSpPr>
                <p:cNvPr id="28" name="Freeform 28"/>
                <p:cNvSpPr/>
                <p:nvPr/>
              </p:nvSpPr>
              <p:spPr>
                <a:xfrm>
                  <a:off x="3924071" y="4418061"/>
                  <a:ext cx="83966" cy="8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503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3924071" y="4239931"/>
                  <a:ext cx="1164276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99"/>
                    </a:lnSpc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 SemiBold" panose="00000706000000000000" pitchFamily="2" charset="0"/>
                    </a:rPr>
                    <a:t>Nina Foster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4044913" y="4401734"/>
                  <a:ext cx="833024" cy="1133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39"/>
                    </a:lnSpc>
                    <a:spcBef>
                      <a:spcPct val="0"/>
                    </a:spcBef>
                  </a:pPr>
                  <a:r>
                    <a:rPr lang="en-US" sz="699" u="none" strike="noStrike" spc="34">
                      <a:solidFill>
                        <a:srgbClr val="000000"/>
                      </a:solidFill>
                      <a:latin typeface="Barlow Condensed"/>
                    </a:rPr>
                    <a:t>Market Researcher</a:t>
                  </a:r>
                </a:p>
              </p:txBody>
            </p:sp>
            <p:sp>
              <p:nvSpPr>
                <p:cNvPr id="33" name="Freeform 33"/>
                <p:cNvSpPr/>
                <p:nvPr/>
              </p:nvSpPr>
              <p:spPr>
                <a:xfrm>
                  <a:off x="5639724" y="4418061"/>
                  <a:ext cx="83966" cy="8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DD503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5639724" y="4239931"/>
                  <a:ext cx="1164276" cy="14106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99"/>
                    </a:lnSpc>
                  </a:pPr>
                  <a:r>
                    <a:rPr lang="en-US" sz="999" spc="49" dirty="0">
                      <a:solidFill>
                        <a:srgbClr val="000000"/>
                      </a:solidFill>
                      <a:latin typeface="Barlow Condensed SemiBold" panose="00000706000000000000" pitchFamily="2" charset="0"/>
                    </a:rPr>
                    <a:t>Caleb Mitchell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5760566" y="4401734"/>
                  <a:ext cx="833024" cy="11335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839"/>
                    </a:lnSpc>
                    <a:spcBef>
                      <a:spcPct val="0"/>
                    </a:spcBef>
                  </a:pPr>
                  <a:r>
                    <a:rPr lang="en-US" sz="699" u="none" strike="noStrike" spc="34">
                      <a:solidFill>
                        <a:srgbClr val="000000"/>
                      </a:solidFill>
                      <a:latin typeface="Barlow Condensed"/>
                    </a:rPr>
                    <a:t>Designer Graphic</a:t>
                  </a:r>
                </a:p>
              </p:txBody>
            </p:sp>
          </p:grpSp>
          <p:sp>
            <p:nvSpPr>
              <p:cNvPr id="37" name="TextBox 37"/>
              <p:cNvSpPr txBox="1"/>
              <p:nvPr/>
            </p:nvSpPr>
            <p:spPr>
              <a:xfrm>
                <a:off x="810941" y="3958410"/>
                <a:ext cx="935002" cy="4262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80"/>
                  </a:lnSpc>
                </a:pPr>
                <a:r>
                  <a:rPr lang="en-US" sz="1400" b="1" spc="70" dirty="0">
                    <a:solidFill>
                      <a:srgbClr val="000000"/>
                    </a:solidFill>
                    <a:latin typeface="Barlow Condensed" panose="00000506000000000000" pitchFamily="2" charset="0"/>
                  </a:rPr>
                  <a:t>TEAM MEMBER</a:t>
                </a:r>
              </a:p>
            </p:txBody>
          </p:sp>
        </p:grpSp>
        <p:sp>
          <p:nvSpPr>
            <p:cNvPr id="121" name="TemplateLAB"/>
            <p:cNvSpPr/>
            <p:nvPr/>
          </p:nvSpPr>
          <p:spPr>
            <a:xfrm>
              <a:off x="3334192" y="10104912"/>
              <a:ext cx="888116" cy="146539"/>
            </a:xfrm>
            <a:custGeom>
              <a:avLst/>
              <a:gdLst/>
              <a:ahLst/>
              <a:cxnLst/>
              <a:rect l="l" t="t" r="r" b="b"/>
              <a:pathLst>
                <a:path w="888116" h="146539">
                  <a:moveTo>
                    <a:pt x="0" y="0"/>
                  </a:moveTo>
                  <a:lnTo>
                    <a:pt x="888116" y="0"/>
                  </a:lnTo>
                  <a:lnTo>
                    <a:pt x="888116" y="146539"/>
                  </a:lnTo>
                  <a:lnTo>
                    <a:pt x="0" y="146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156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Barlow Condensed SemiBold</vt:lpstr>
      <vt:lpstr>Barlow Condensed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Team charter templates (Portrait)</dc:title>
  <dc:creator>Hoang Anh</dc:creator>
  <cp:lastModifiedBy>Hoang Anh</cp:lastModifiedBy>
  <cp:revision>8</cp:revision>
  <dcterms:created xsi:type="dcterms:W3CDTF">2006-08-16T00:00:00Z</dcterms:created>
  <dcterms:modified xsi:type="dcterms:W3CDTF">2023-11-09T08:25:15Z</dcterms:modified>
  <dc:identifier>DAFzp2vp83k</dc:identifier>
</cp:coreProperties>
</file>