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ira Sans" panose="020B05030500000200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3888" y="19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A76C1795-EED7-05CD-E13F-501C350784D7}"/>
              </a:ext>
            </a:extLst>
          </p:cNvPr>
          <p:cNvGrpSpPr/>
          <p:nvPr/>
        </p:nvGrpSpPr>
        <p:grpSpPr>
          <a:xfrm>
            <a:off x="483405" y="670270"/>
            <a:ext cx="6493830" cy="10025118"/>
            <a:chOff x="483405" y="670270"/>
            <a:chExt cx="6493830" cy="1002511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44FED08-51D8-F24A-F1CB-B15C5B9F6896}"/>
                </a:ext>
              </a:extLst>
            </p:cNvPr>
            <p:cNvGrpSpPr/>
            <p:nvPr/>
          </p:nvGrpSpPr>
          <p:grpSpPr>
            <a:xfrm>
              <a:off x="483405" y="8334883"/>
              <a:ext cx="6493830" cy="2360505"/>
              <a:chOff x="483405" y="8334883"/>
              <a:chExt cx="6493830" cy="2360505"/>
            </a:xfrm>
          </p:grpSpPr>
          <p:sp>
            <p:nvSpPr>
              <p:cNvPr id="48" name="AutoShape 48"/>
              <p:cNvSpPr/>
              <p:nvPr/>
            </p:nvSpPr>
            <p:spPr>
              <a:xfrm>
                <a:off x="582765" y="8774754"/>
                <a:ext cx="6394470" cy="0"/>
              </a:xfrm>
              <a:prstGeom prst="line">
                <a:avLst/>
              </a:prstGeom>
              <a:ln w="9525" cap="flat">
                <a:solidFill>
                  <a:srgbClr val="1E19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4896768" y="9028458"/>
                <a:ext cx="1444952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MONTHLY UPDATES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4896768" y="9227315"/>
                <a:ext cx="2080467" cy="1603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1A1A1A"/>
                    </a:solidFill>
                    <a:latin typeface="Fira Sans"/>
                  </a:rPr>
                  <a:t>Informative sessions held monthly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4896768" y="9627042"/>
                <a:ext cx="1444952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MEETING LOCATION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4896768" y="9825899"/>
                <a:ext cx="2080467" cy="1603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1A1A1A"/>
                    </a:solidFill>
                    <a:latin typeface="Fira Sans"/>
                  </a:rPr>
                  <a:t>[Specify Location/ Online Platform]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2483829" y="9028458"/>
                <a:ext cx="1444952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WEEKLY TEAM MEETINGS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2483829" y="9227315"/>
                <a:ext cx="2080467" cy="1603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1A1A1A"/>
                    </a:solidFill>
                    <a:latin typeface="Fira Sans"/>
                  </a:rPr>
                  <a:t>Every Thursday at 2:00 PM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2483829" y="9627042"/>
                <a:ext cx="1444952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AD HOC MEETINGS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2483829" y="9825899"/>
                <a:ext cx="2080467" cy="1603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1A1A1A"/>
                    </a:solidFill>
                    <a:latin typeface="Fira Sans"/>
                  </a:rPr>
                  <a:t>As needed for urgent discussions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582765" y="8334883"/>
                <a:ext cx="4243870" cy="298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399"/>
                  </a:lnSpc>
                  <a:spcBef>
                    <a:spcPct val="0"/>
                  </a:spcBef>
                </a:pPr>
                <a:r>
                  <a:rPr lang="en-US" sz="1999" b="1" spc="-59" dirty="0">
                    <a:solidFill>
                      <a:srgbClr val="1E1919"/>
                    </a:solidFill>
                    <a:latin typeface="Fira Sans" panose="020B0503050000020004" pitchFamily="34" charset="0"/>
                  </a:rPr>
                  <a:t>Meeting Schedule</a:t>
                </a:r>
              </a:p>
            </p:txBody>
          </p:sp>
          <p:sp>
            <p:nvSpPr>
              <p:cNvPr id="6" name="Freeform 47">
                <a:extLst>
                  <a:ext uri="{FF2B5EF4-FFF2-40B4-BE49-F238E27FC236}">
                    <a16:creationId xmlns:a16="http://schemas.microsoft.com/office/drawing/2014/main" id="{85323B46-1A60-5C34-D47A-9A4B79C8434E}"/>
                  </a:ext>
                </a:extLst>
              </p:cNvPr>
              <p:cNvSpPr/>
              <p:nvPr/>
            </p:nvSpPr>
            <p:spPr>
              <a:xfrm>
                <a:off x="483405" y="8779517"/>
                <a:ext cx="1667952" cy="1915871"/>
              </a:xfrm>
              <a:custGeom>
                <a:avLst/>
                <a:gdLst/>
                <a:ahLst/>
                <a:cxnLst/>
                <a:rect l="l" t="t" r="r" b="b"/>
                <a:pathLst>
                  <a:path w="1667952" h="4276800">
                    <a:moveTo>
                      <a:pt x="0" y="0"/>
                    </a:moveTo>
                    <a:lnTo>
                      <a:pt x="1667952" y="0"/>
                    </a:lnTo>
                    <a:lnTo>
                      <a:pt x="1667952" y="4276800"/>
                    </a:lnTo>
                    <a:lnTo>
                      <a:pt x="0" y="4276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b="-12323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A9BBE57-E3FB-D5AC-939D-B91C0F39C4B9}"/>
                </a:ext>
              </a:extLst>
            </p:cNvPr>
            <p:cNvGrpSpPr/>
            <p:nvPr/>
          </p:nvGrpSpPr>
          <p:grpSpPr>
            <a:xfrm>
              <a:off x="581296" y="5454061"/>
              <a:ext cx="6394471" cy="2360506"/>
              <a:chOff x="581296" y="5483569"/>
              <a:chExt cx="6394471" cy="2360506"/>
            </a:xfrm>
          </p:grpSpPr>
          <p:sp>
            <p:nvSpPr>
              <p:cNvPr id="17" name="AutoShape 17"/>
              <p:cNvSpPr/>
              <p:nvPr/>
            </p:nvSpPr>
            <p:spPr>
              <a:xfrm>
                <a:off x="581296" y="5923440"/>
                <a:ext cx="6394470" cy="0"/>
              </a:xfrm>
              <a:prstGeom prst="line">
                <a:avLst/>
              </a:prstGeom>
              <a:ln w="9525" cap="flat">
                <a:solidFill>
                  <a:srgbClr val="1E19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81296" y="5483569"/>
                <a:ext cx="4243870" cy="298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399"/>
                  </a:lnSpc>
                  <a:spcBef>
                    <a:spcPct val="0"/>
                  </a:spcBef>
                </a:pPr>
                <a:r>
                  <a:rPr lang="en-US" sz="1999" b="1" spc="-59" dirty="0">
                    <a:solidFill>
                      <a:srgbClr val="1E1919"/>
                    </a:solidFill>
                    <a:latin typeface="Fira Sans" panose="020B0503050000020004" pitchFamily="34" charset="0"/>
                  </a:rPr>
                  <a:t>Communication</a:t>
                </a: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582765" y="6137753"/>
                <a:ext cx="2985944" cy="781724"/>
              </a:xfrm>
              <a:custGeom>
                <a:avLst/>
                <a:gdLst/>
                <a:ahLst/>
                <a:cxnLst/>
                <a:rect l="l" t="t" r="r" b="b"/>
                <a:pathLst>
                  <a:path w="1070095" h="280152">
                    <a:moveTo>
                      <a:pt x="0" y="0"/>
                    </a:moveTo>
                    <a:lnTo>
                      <a:pt x="1070095" y="0"/>
                    </a:lnTo>
                    <a:lnTo>
                      <a:pt x="1070095" y="280152"/>
                    </a:lnTo>
                    <a:lnTo>
                      <a:pt x="0" y="28015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E191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V="1">
                <a:off x="1404563" y="6226865"/>
                <a:ext cx="0" cy="603500"/>
              </a:xfrm>
              <a:prstGeom prst="line">
                <a:avLst/>
              </a:prstGeom>
              <a:ln w="9525" cap="flat">
                <a:solidFill>
                  <a:srgbClr val="1E19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3989822" y="6137753"/>
                <a:ext cx="2985944" cy="781724"/>
              </a:xfrm>
              <a:custGeom>
                <a:avLst/>
                <a:gdLst/>
                <a:ahLst/>
                <a:cxnLst/>
                <a:rect l="l" t="t" r="r" b="b"/>
                <a:pathLst>
                  <a:path w="1070095" h="280152">
                    <a:moveTo>
                      <a:pt x="0" y="0"/>
                    </a:moveTo>
                    <a:lnTo>
                      <a:pt x="1070095" y="0"/>
                    </a:lnTo>
                    <a:lnTo>
                      <a:pt x="1070095" y="280152"/>
                    </a:lnTo>
                    <a:lnTo>
                      <a:pt x="0" y="28015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E191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26"/>
              <p:cNvSpPr/>
              <p:nvPr/>
            </p:nvSpPr>
            <p:spPr>
              <a:xfrm flipV="1">
                <a:off x="4812235" y="6226865"/>
                <a:ext cx="0" cy="603500"/>
              </a:xfrm>
              <a:prstGeom prst="line">
                <a:avLst/>
              </a:prstGeom>
              <a:ln w="9525" cap="flat">
                <a:solidFill>
                  <a:srgbClr val="1E19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615983" y="6253009"/>
                <a:ext cx="1040183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MEETINGS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609074" y="6458145"/>
                <a:ext cx="1959875" cy="3317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1A1A1A"/>
                    </a:solidFill>
                    <a:latin typeface="Fira Sans"/>
                  </a:rPr>
                  <a:t>Weekly team meetings every </a:t>
                </a:r>
              </a:p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1A1A1A"/>
                    </a:solidFill>
                    <a:latin typeface="Fira Sans"/>
                  </a:rPr>
                  <a:t>Thursday at 2:00 PM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804990" y="6380977"/>
                <a:ext cx="395063" cy="298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399"/>
                  </a:lnSpc>
                  <a:spcBef>
                    <a:spcPct val="0"/>
                  </a:spcBef>
                </a:pPr>
                <a:r>
                  <a:rPr lang="en-US" sz="1999" b="1" spc="-59" dirty="0">
                    <a:solidFill>
                      <a:srgbClr val="1E1919"/>
                    </a:solidFill>
                    <a:latin typeface="Fira Sans" panose="020B0503050000020004" pitchFamily="34" charset="0"/>
                  </a:rPr>
                  <a:t>01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5022801" y="6253009"/>
                <a:ext cx="1040183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GROUP CHAT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5015892" y="6458145"/>
                <a:ext cx="1959875" cy="3317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1A1A1A"/>
                    </a:solidFill>
                    <a:latin typeface="Fira Sans"/>
                  </a:rPr>
                  <a:t>[Platform Name] for quick updates and questions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4213516" y="6380977"/>
                <a:ext cx="395063" cy="298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399"/>
                  </a:lnSpc>
                  <a:spcBef>
                    <a:spcPct val="0"/>
                  </a:spcBef>
                </a:pPr>
                <a:r>
                  <a:rPr lang="en-US" sz="1999" b="1" spc="-59" dirty="0">
                    <a:solidFill>
                      <a:srgbClr val="1E1919"/>
                    </a:solidFill>
                    <a:latin typeface="Fira Sans" panose="020B0503050000020004" pitchFamily="34" charset="0"/>
                  </a:rPr>
                  <a:t>02</a:t>
                </a:r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583005" y="7062351"/>
                <a:ext cx="2985944" cy="781724"/>
              </a:xfrm>
              <a:custGeom>
                <a:avLst/>
                <a:gdLst/>
                <a:ahLst/>
                <a:cxnLst/>
                <a:rect l="l" t="t" r="r" b="b"/>
                <a:pathLst>
                  <a:path w="1070095" h="280152">
                    <a:moveTo>
                      <a:pt x="0" y="0"/>
                    </a:moveTo>
                    <a:lnTo>
                      <a:pt x="1070095" y="0"/>
                    </a:lnTo>
                    <a:lnTo>
                      <a:pt x="1070095" y="280152"/>
                    </a:lnTo>
                    <a:lnTo>
                      <a:pt x="0" y="28015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E191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AutoShape 36"/>
              <p:cNvSpPr/>
              <p:nvPr/>
            </p:nvSpPr>
            <p:spPr>
              <a:xfrm flipV="1">
                <a:off x="1404563" y="7151463"/>
                <a:ext cx="0" cy="603500"/>
              </a:xfrm>
              <a:prstGeom prst="line">
                <a:avLst/>
              </a:prstGeom>
              <a:ln w="9525" cap="flat">
                <a:solidFill>
                  <a:srgbClr val="1E19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3989823" y="7062351"/>
                <a:ext cx="2985944" cy="781724"/>
              </a:xfrm>
              <a:custGeom>
                <a:avLst/>
                <a:gdLst/>
                <a:ahLst/>
                <a:cxnLst/>
                <a:rect l="l" t="t" r="r" b="b"/>
                <a:pathLst>
                  <a:path w="1070095" h="280152">
                    <a:moveTo>
                      <a:pt x="0" y="0"/>
                    </a:moveTo>
                    <a:lnTo>
                      <a:pt x="1070095" y="0"/>
                    </a:lnTo>
                    <a:lnTo>
                      <a:pt x="1070095" y="280152"/>
                    </a:lnTo>
                    <a:lnTo>
                      <a:pt x="0" y="28015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E191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AutoShape 40"/>
              <p:cNvSpPr/>
              <p:nvPr/>
            </p:nvSpPr>
            <p:spPr>
              <a:xfrm flipV="1">
                <a:off x="4812235" y="7151463"/>
                <a:ext cx="0" cy="603500"/>
              </a:xfrm>
              <a:prstGeom prst="line">
                <a:avLst/>
              </a:prstGeom>
              <a:ln w="9525" cap="flat">
                <a:solidFill>
                  <a:srgbClr val="1E19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1615983" y="7177608"/>
                <a:ext cx="1040183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EMAIL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609074" y="7382743"/>
                <a:ext cx="1959875" cy="3481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1A1A1A"/>
                    </a:solidFill>
                    <a:latin typeface="Fira Sans"/>
                  </a:rPr>
                  <a:t>Important information communicated via email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804990" y="7305576"/>
                <a:ext cx="395063" cy="298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399"/>
                  </a:lnSpc>
                  <a:spcBef>
                    <a:spcPct val="0"/>
                  </a:spcBef>
                </a:pPr>
                <a:r>
                  <a:rPr lang="en-US" sz="1999" b="1" spc="-59" dirty="0">
                    <a:solidFill>
                      <a:srgbClr val="1E1919"/>
                    </a:solidFill>
                    <a:latin typeface="Fira Sans" panose="020B0503050000020004" pitchFamily="34" charset="0"/>
                  </a:rPr>
                  <a:t>03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5022801" y="7177608"/>
                <a:ext cx="1040183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FEEDBACK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5015892" y="7382743"/>
                <a:ext cx="1959875" cy="3317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1A1A1A"/>
                    </a:solidFill>
                    <a:latin typeface="Fira Sans"/>
                  </a:rPr>
                  <a:t>Open and constructive </a:t>
                </a:r>
              </a:p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1A1A1A"/>
                    </a:solidFill>
                    <a:latin typeface="Fira Sans"/>
                  </a:rPr>
                  <a:t>feedback is encouraged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4213516" y="7305576"/>
                <a:ext cx="395063" cy="298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399"/>
                  </a:lnSpc>
                  <a:spcBef>
                    <a:spcPct val="0"/>
                  </a:spcBef>
                </a:pPr>
                <a:r>
                  <a:rPr lang="en-US" sz="1999" b="1" spc="-59" dirty="0">
                    <a:solidFill>
                      <a:srgbClr val="1E1919"/>
                    </a:solidFill>
                    <a:latin typeface="Fira Sans" panose="020B0503050000020004" pitchFamily="34" charset="0"/>
                  </a:rPr>
                  <a:t>04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1348EE9-B31D-9387-701C-00390A2DA285}"/>
                </a:ext>
              </a:extLst>
            </p:cNvPr>
            <p:cNvGrpSpPr/>
            <p:nvPr/>
          </p:nvGrpSpPr>
          <p:grpSpPr>
            <a:xfrm>
              <a:off x="581296" y="2903374"/>
              <a:ext cx="6394470" cy="2030370"/>
              <a:chOff x="581296" y="2976374"/>
              <a:chExt cx="6394470" cy="2030370"/>
            </a:xfrm>
          </p:grpSpPr>
          <p:sp>
            <p:nvSpPr>
              <p:cNvPr id="4" name="AutoShape 4"/>
              <p:cNvSpPr/>
              <p:nvPr/>
            </p:nvSpPr>
            <p:spPr>
              <a:xfrm>
                <a:off x="581296" y="3416245"/>
                <a:ext cx="6394470" cy="0"/>
              </a:xfrm>
              <a:prstGeom prst="line">
                <a:avLst/>
              </a:prstGeom>
              <a:ln w="9525" cap="flat">
                <a:solidFill>
                  <a:srgbClr val="1E19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582765" y="2976374"/>
                <a:ext cx="4243870" cy="298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399"/>
                  </a:lnSpc>
                  <a:spcBef>
                    <a:spcPct val="0"/>
                  </a:spcBef>
                </a:pPr>
                <a:r>
                  <a:rPr lang="en-US" sz="1999" b="1" spc="-59" dirty="0">
                    <a:solidFill>
                      <a:srgbClr val="1E1919"/>
                    </a:solidFill>
                    <a:latin typeface="Fira Sans" panose="020B0503050000020004" pitchFamily="34" charset="0"/>
                  </a:rPr>
                  <a:t>Team member &amp; roles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582765" y="3634993"/>
                <a:ext cx="2014417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SARAH ANDERSON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582765" y="3862650"/>
                <a:ext cx="2900392" cy="3317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1A1A1A"/>
                    </a:solidFill>
                    <a:latin typeface="Fira Sans"/>
                  </a:rPr>
                  <a:t>Leads team, ensures deadlines, and conducts talks for guidance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4075374" y="3634993"/>
                <a:ext cx="2014417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EMILY DAVIS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4075374" y="3862650"/>
                <a:ext cx="2900392" cy="3317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1A1A1A"/>
                    </a:solidFill>
                    <a:latin typeface="Fira Sans"/>
                  </a:rPr>
                  <a:t>Responsible for project planning and </a:t>
                </a:r>
              </a:p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1A1A1A"/>
                    </a:solidFill>
                    <a:latin typeface="Fira Sans"/>
                  </a:rPr>
                  <a:t>diligent timeline management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582765" y="4447300"/>
                <a:ext cx="2014417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JOHN SMITH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82765" y="4674957"/>
                <a:ext cx="2900392" cy="3317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1A1A1A"/>
                    </a:solidFill>
                    <a:latin typeface="Fira Sans"/>
                  </a:rPr>
                  <a:t>Emphasis is placed on conducting research </a:t>
                </a:r>
              </a:p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1A1A1A"/>
                    </a:solidFill>
                    <a:latin typeface="Fira Sans"/>
                  </a:rPr>
                  <a:t>and collecting project data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4075374" y="4447300"/>
                <a:ext cx="2014417" cy="1685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MICHAEL JOHNSON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4075374" y="4674957"/>
                <a:ext cx="2900392" cy="3317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>
                    <a:solidFill>
                      <a:srgbClr val="1A1A1A"/>
                    </a:solidFill>
                    <a:latin typeface="Fira Sans"/>
                  </a:rPr>
                  <a:t>Managing relationships with stakeholders, obtaining vital input through engagement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2323C3-6131-4C3B-70A1-CBF1470A7C94}"/>
                </a:ext>
              </a:extLst>
            </p:cNvPr>
            <p:cNvGrpSpPr/>
            <p:nvPr/>
          </p:nvGrpSpPr>
          <p:grpSpPr>
            <a:xfrm>
              <a:off x="582765" y="670270"/>
              <a:ext cx="6393002" cy="1867954"/>
              <a:chOff x="582765" y="670270"/>
              <a:chExt cx="6393002" cy="1867954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582765" y="670270"/>
                <a:ext cx="5732657" cy="18679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043"/>
                  </a:lnSpc>
                  <a:spcBef>
                    <a:spcPct val="0"/>
                  </a:spcBef>
                </a:pPr>
                <a:r>
                  <a:rPr lang="en-US" sz="7850" b="1" spc="-156" dirty="0">
                    <a:solidFill>
                      <a:srgbClr val="1A1A1A"/>
                    </a:solidFill>
                    <a:latin typeface="Fira Sans" panose="020B0503050000020004" pitchFamily="34" charset="0"/>
                  </a:rPr>
                  <a:t>Student team charter </a:t>
                </a:r>
              </a:p>
            </p:txBody>
          </p:sp>
          <p:sp>
            <p:nvSpPr>
              <p:cNvPr id="3" name="AutoShape 3"/>
              <p:cNvSpPr/>
              <p:nvPr/>
            </p:nvSpPr>
            <p:spPr>
              <a:xfrm>
                <a:off x="4422459" y="1021312"/>
                <a:ext cx="2553308" cy="0"/>
              </a:xfrm>
              <a:prstGeom prst="line">
                <a:avLst/>
              </a:prstGeom>
              <a:ln w="9525" cap="flat">
                <a:solidFill>
                  <a:srgbClr val="1E19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4852362" y="730800"/>
                <a:ext cx="2123404" cy="298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2399"/>
                  </a:lnSpc>
                  <a:spcBef>
                    <a:spcPct val="0"/>
                  </a:spcBef>
                </a:pPr>
                <a:r>
                  <a:rPr lang="en-US" sz="1999" b="1" spc="-59" dirty="0">
                    <a:solidFill>
                      <a:srgbClr val="1E1919"/>
                    </a:solidFill>
                    <a:latin typeface="Fira Sans" panose="020B0503050000020004" pitchFamily="34" charset="0"/>
                  </a:rPr>
                  <a:t>2023</a:t>
                </a:r>
              </a:p>
            </p:txBody>
          </p:sp>
        </p:grpSp>
        <p:sp>
          <p:nvSpPr>
            <p:cNvPr id="60" name="TemplateLAB"/>
            <p:cNvSpPr/>
            <p:nvPr/>
          </p:nvSpPr>
          <p:spPr>
            <a:xfrm>
              <a:off x="6350797" y="10187701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126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Fira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Team charter templates (Portrait)</dc:title>
  <dc:creator>Hoang Anh</dc:creator>
  <cp:lastModifiedBy>Hoang Anh</cp:lastModifiedBy>
  <cp:revision>8</cp:revision>
  <dcterms:created xsi:type="dcterms:W3CDTF">2006-08-16T00:00:00Z</dcterms:created>
  <dcterms:modified xsi:type="dcterms:W3CDTF">2023-11-10T05:42:58Z</dcterms:modified>
  <dc:identifier>DAFzp2vp83k</dc:identifier>
</cp:coreProperties>
</file>