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IBM Plex Sans" panose="020B0503050203000203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EB"/>
    <a:srgbClr val="249F85"/>
    <a:srgbClr val="F4F1ED"/>
    <a:srgbClr val="0074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081" autoAdjust="0"/>
  </p:normalViewPr>
  <p:slideViewPr>
    <p:cSldViewPr>
      <p:cViewPr>
        <p:scale>
          <a:sx n="33" d="100"/>
          <a:sy n="33" d="100"/>
        </p:scale>
        <p:origin x="1272" y="15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2">
            <a:extLst>
              <a:ext uri="{FF2B5EF4-FFF2-40B4-BE49-F238E27FC236}">
                <a16:creationId xmlns:a16="http://schemas.microsoft.com/office/drawing/2014/main" id="{D4E11A3C-DFBC-2E73-33C7-726CE93B450A}"/>
              </a:ext>
            </a:extLst>
          </p:cNvPr>
          <p:cNvGrpSpPr/>
          <p:nvPr/>
        </p:nvGrpSpPr>
        <p:grpSpPr>
          <a:xfrm>
            <a:off x="623541" y="653688"/>
            <a:ext cx="9652606" cy="6319298"/>
            <a:chOff x="623541" y="653688"/>
            <a:chExt cx="9652606" cy="6319298"/>
          </a:xfrm>
        </p:grpSpPr>
        <p:sp>
          <p:nvSpPr>
            <p:cNvPr id="177" name="Rectangle: Rounded Corners 176">
              <a:extLst>
                <a:ext uri="{FF2B5EF4-FFF2-40B4-BE49-F238E27FC236}">
                  <a16:creationId xmlns:a16="http://schemas.microsoft.com/office/drawing/2014/main" id="{607010B5-3486-BD6D-8261-E97FADE1C071}"/>
                </a:ext>
              </a:extLst>
            </p:cNvPr>
            <p:cNvSpPr/>
            <p:nvPr/>
          </p:nvSpPr>
          <p:spPr>
            <a:xfrm>
              <a:off x="623541" y="2250680"/>
              <a:ext cx="9444915" cy="4722306"/>
            </a:xfrm>
            <a:prstGeom prst="roundRect">
              <a:avLst>
                <a:gd name="adj" fmla="val 1341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D83BEC1-EE84-72E2-0703-F371CB5D7DB8}"/>
                </a:ext>
              </a:extLst>
            </p:cNvPr>
            <p:cNvGrpSpPr/>
            <p:nvPr/>
          </p:nvGrpSpPr>
          <p:grpSpPr>
            <a:xfrm>
              <a:off x="829273" y="4887784"/>
              <a:ext cx="9033458" cy="1886993"/>
              <a:chOff x="829273" y="4887784"/>
              <a:chExt cx="9033458" cy="1886993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107D1430-3F7D-B589-C9E7-8D1288043BBF}"/>
                  </a:ext>
                </a:extLst>
              </p:cNvPr>
              <p:cNvGrpSpPr/>
              <p:nvPr/>
            </p:nvGrpSpPr>
            <p:grpSpPr>
              <a:xfrm>
                <a:off x="829273" y="4887784"/>
                <a:ext cx="9033458" cy="1886993"/>
                <a:chOff x="829273" y="4887784"/>
                <a:chExt cx="9033458" cy="1886993"/>
              </a:xfrm>
            </p:grpSpPr>
            <p:sp>
              <p:nvSpPr>
                <p:cNvPr id="89" name="Freeform 130">
                  <a:extLst>
                    <a:ext uri="{FF2B5EF4-FFF2-40B4-BE49-F238E27FC236}">
                      <a16:creationId xmlns:a16="http://schemas.microsoft.com/office/drawing/2014/main" id="{E6D3E778-509F-34F0-C05B-575DE0F10BB9}"/>
                    </a:ext>
                  </a:extLst>
                </p:cNvPr>
                <p:cNvSpPr/>
                <p:nvPr/>
              </p:nvSpPr>
              <p:spPr>
                <a:xfrm>
                  <a:off x="7193755" y="5293518"/>
                  <a:ext cx="2663077" cy="147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038" h="156140">
                      <a:moveTo>
                        <a:pt x="0" y="0"/>
                      </a:moveTo>
                      <a:lnTo>
                        <a:pt x="1002038" y="0"/>
                      </a:lnTo>
                      <a:lnTo>
                        <a:pt x="1002038" y="156140"/>
                      </a:lnTo>
                      <a:lnTo>
                        <a:pt x="0" y="156140"/>
                      </a:lnTo>
                      <a:close/>
                    </a:path>
                  </a:pathLst>
                </a:custGeom>
                <a:solidFill>
                  <a:srgbClr val="FFF1EB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2AFCD989-3059-28E6-EA68-DD353686A01D}"/>
                    </a:ext>
                  </a:extLst>
                </p:cNvPr>
                <p:cNvGrpSpPr/>
                <p:nvPr/>
              </p:nvGrpSpPr>
              <p:grpSpPr>
                <a:xfrm>
                  <a:off x="829273" y="4887784"/>
                  <a:ext cx="9033458" cy="1886993"/>
                  <a:chOff x="829273" y="4887784"/>
                  <a:chExt cx="9033458" cy="1886993"/>
                </a:xfrm>
              </p:grpSpPr>
              <p:sp>
                <p:nvSpPr>
                  <p:cNvPr id="90" name="Freeform 90"/>
                  <p:cNvSpPr/>
                  <p:nvPr/>
                </p:nvSpPr>
                <p:spPr>
                  <a:xfrm>
                    <a:off x="829273" y="4887784"/>
                    <a:ext cx="9033458" cy="18869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8841" h="655670">
                        <a:moveTo>
                          <a:pt x="0" y="0"/>
                        </a:moveTo>
                        <a:lnTo>
                          <a:pt x="3138841" y="0"/>
                        </a:lnTo>
                        <a:lnTo>
                          <a:pt x="3138841" y="655670"/>
                        </a:lnTo>
                        <a:lnTo>
                          <a:pt x="0" y="655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804"/>
                    </a:srgbClr>
                  </a:solidFill>
                  <a:ln w="9525" cap="sq">
                    <a:solidFill>
                      <a:srgbClr val="007480">
                        <a:alpha val="49804"/>
                      </a:srgbClr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AutoShape 132"/>
                  <p:cNvSpPr/>
                  <p:nvPr/>
                </p:nvSpPr>
                <p:spPr>
                  <a:xfrm flipH="1">
                    <a:off x="4544126" y="4891521"/>
                    <a:ext cx="0" cy="1482865"/>
                  </a:xfrm>
                  <a:prstGeom prst="line">
                    <a:avLst/>
                  </a:prstGeom>
                  <a:ln w="9525" cap="flat">
                    <a:solidFill>
                      <a:srgbClr val="007480">
                        <a:alpha val="40000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AutoShape 133"/>
                  <p:cNvSpPr/>
                  <p:nvPr/>
                </p:nvSpPr>
                <p:spPr>
                  <a:xfrm>
                    <a:off x="1892210" y="5652534"/>
                    <a:ext cx="7969683" cy="0"/>
                  </a:xfrm>
                  <a:prstGeom prst="line">
                    <a:avLst/>
                  </a:prstGeom>
                  <a:ln w="9525" cap="flat">
                    <a:solidFill>
                      <a:srgbClr val="007480">
                        <a:alpha val="40000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AutoShape 134"/>
                  <p:cNvSpPr/>
                  <p:nvPr/>
                </p:nvSpPr>
                <p:spPr>
                  <a:xfrm>
                    <a:off x="1892210" y="5291579"/>
                    <a:ext cx="7969683" cy="0"/>
                  </a:xfrm>
                  <a:prstGeom prst="line">
                    <a:avLst/>
                  </a:prstGeom>
                  <a:ln w="9525" cap="flat">
                    <a:solidFill>
                      <a:srgbClr val="007480">
                        <a:alpha val="40000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AutoShape 135"/>
                  <p:cNvSpPr/>
                  <p:nvPr/>
                </p:nvSpPr>
                <p:spPr>
                  <a:xfrm>
                    <a:off x="1892210" y="6013460"/>
                    <a:ext cx="7969683" cy="0"/>
                  </a:xfrm>
                  <a:prstGeom prst="line">
                    <a:avLst/>
                  </a:prstGeom>
                  <a:ln w="9525" cap="flat">
                    <a:solidFill>
                      <a:srgbClr val="007480">
                        <a:alpha val="40000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AutoShape 136"/>
                  <p:cNvSpPr/>
                  <p:nvPr/>
                </p:nvSpPr>
                <p:spPr>
                  <a:xfrm>
                    <a:off x="1892210" y="6374386"/>
                    <a:ext cx="7969683" cy="0"/>
                  </a:xfrm>
                  <a:prstGeom prst="line">
                    <a:avLst/>
                  </a:prstGeom>
                  <a:ln w="9525" cap="flat">
                    <a:solidFill>
                      <a:srgbClr val="007480">
                        <a:alpha val="40000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AutoShape 138"/>
                  <p:cNvSpPr/>
                  <p:nvPr/>
                </p:nvSpPr>
                <p:spPr>
                  <a:xfrm>
                    <a:off x="1887448" y="4891521"/>
                    <a:ext cx="0" cy="1880875"/>
                  </a:xfrm>
                  <a:prstGeom prst="line">
                    <a:avLst/>
                  </a:prstGeom>
                  <a:ln w="9525" cap="flat">
                    <a:solidFill>
                      <a:srgbClr val="007480">
                        <a:alpha val="40000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" name="AutoShape 138">
                    <a:extLst>
                      <a:ext uri="{FF2B5EF4-FFF2-40B4-BE49-F238E27FC236}">
                        <a16:creationId xmlns:a16="http://schemas.microsoft.com/office/drawing/2014/main" id="{80E14E9F-8AF2-29FC-183D-CE3108AA3EC7}"/>
                      </a:ext>
                    </a:extLst>
                  </p:cNvPr>
                  <p:cNvSpPr/>
                  <p:nvPr/>
                </p:nvSpPr>
                <p:spPr>
                  <a:xfrm>
                    <a:off x="7190829" y="4891521"/>
                    <a:ext cx="0" cy="1880875"/>
                  </a:xfrm>
                  <a:prstGeom prst="line">
                    <a:avLst/>
                  </a:prstGeom>
                  <a:ln w="9525" cap="flat">
                    <a:solidFill>
                      <a:srgbClr val="007480">
                        <a:alpha val="40000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4DC8149F-D2CF-E75B-97D4-BDA924693146}"/>
                  </a:ext>
                </a:extLst>
              </p:cNvPr>
              <p:cNvGrpSpPr/>
              <p:nvPr/>
            </p:nvGrpSpPr>
            <p:grpSpPr>
              <a:xfrm>
                <a:off x="1014469" y="4891189"/>
                <a:ext cx="8847424" cy="1767486"/>
                <a:chOff x="1014469" y="4891189"/>
                <a:chExt cx="8847424" cy="1767486"/>
              </a:xfrm>
            </p:grpSpPr>
            <p:sp>
              <p:nvSpPr>
                <p:cNvPr id="94" name="Freeform 94"/>
                <p:cNvSpPr/>
                <p:nvPr/>
              </p:nvSpPr>
              <p:spPr>
                <a:xfrm>
                  <a:off x="1893094" y="4891190"/>
                  <a:ext cx="2647157" cy="395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038" h="156140">
                      <a:moveTo>
                        <a:pt x="0" y="0"/>
                      </a:moveTo>
                      <a:lnTo>
                        <a:pt x="1002038" y="0"/>
                      </a:lnTo>
                      <a:lnTo>
                        <a:pt x="1002038" y="156140"/>
                      </a:lnTo>
                      <a:lnTo>
                        <a:pt x="0" y="156140"/>
                      </a:lnTo>
                      <a:close/>
                    </a:path>
                  </a:pathLst>
                </a:custGeom>
                <a:solidFill>
                  <a:srgbClr val="00748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130"/>
                <p:cNvSpPr/>
                <p:nvPr/>
              </p:nvSpPr>
              <p:spPr>
                <a:xfrm>
                  <a:off x="7193755" y="4891190"/>
                  <a:ext cx="2663077" cy="395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038" h="156140">
                      <a:moveTo>
                        <a:pt x="0" y="0"/>
                      </a:moveTo>
                      <a:lnTo>
                        <a:pt x="1002038" y="0"/>
                      </a:lnTo>
                      <a:lnTo>
                        <a:pt x="1002038" y="156140"/>
                      </a:lnTo>
                      <a:lnTo>
                        <a:pt x="0" y="156140"/>
                      </a:lnTo>
                      <a:close/>
                    </a:path>
                  </a:pathLst>
                </a:custGeom>
                <a:solidFill>
                  <a:srgbClr val="FF8352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Freeform 94">
                  <a:extLst>
                    <a:ext uri="{FF2B5EF4-FFF2-40B4-BE49-F238E27FC236}">
                      <a16:creationId xmlns:a16="http://schemas.microsoft.com/office/drawing/2014/main" id="{24397CB4-C4B6-7E9B-F504-7CE9D3EEC113}"/>
                    </a:ext>
                  </a:extLst>
                </p:cNvPr>
                <p:cNvSpPr/>
                <p:nvPr/>
              </p:nvSpPr>
              <p:spPr>
                <a:xfrm>
                  <a:off x="4547643" y="4891190"/>
                  <a:ext cx="2636590" cy="395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038" h="156140">
                      <a:moveTo>
                        <a:pt x="0" y="0"/>
                      </a:moveTo>
                      <a:lnTo>
                        <a:pt x="1002038" y="0"/>
                      </a:lnTo>
                      <a:lnTo>
                        <a:pt x="1002038" y="156140"/>
                      </a:lnTo>
                      <a:lnTo>
                        <a:pt x="0" y="156140"/>
                      </a:lnTo>
                      <a:close/>
                    </a:path>
                  </a:pathLst>
                </a:custGeom>
                <a:solidFill>
                  <a:srgbClr val="00748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TextBox 92"/>
                <p:cNvSpPr txBox="1"/>
                <p:nvPr/>
              </p:nvSpPr>
              <p:spPr>
                <a:xfrm>
                  <a:off x="1014469" y="5620998"/>
                  <a:ext cx="1577687" cy="4205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679"/>
                    </a:lnSpc>
                  </a:pPr>
                  <a:r>
                    <a:rPr lang="en-US" sz="1200" b="1" dirty="0">
                      <a:solidFill>
                        <a:srgbClr val="000000"/>
                      </a:solidFill>
                      <a:latin typeface="IBM Plex Sans" panose="020B0503050203000203" pitchFamily="34" charset="0"/>
                    </a:rPr>
                    <a:t>PROJECT </a:t>
                  </a:r>
                </a:p>
                <a:p>
                  <a:pPr>
                    <a:lnSpc>
                      <a:spcPts val="1679"/>
                    </a:lnSpc>
                    <a:spcBef>
                      <a:spcPct val="0"/>
                    </a:spcBef>
                  </a:pPr>
                  <a:r>
                    <a:rPr lang="en-US" sz="1200" b="1" dirty="0">
                      <a:solidFill>
                        <a:srgbClr val="000000"/>
                      </a:solidFill>
                      <a:latin typeface="IBM Plex Sans" panose="020B0503050203000203" pitchFamily="34" charset="0"/>
                    </a:rPr>
                    <a:t>BUDGET</a:t>
                  </a:r>
                </a:p>
              </p:txBody>
            </p:sp>
            <p:sp>
              <p:nvSpPr>
                <p:cNvPr id="139" name="TextBox 139"/>
                <p:cNvSpPr txBox="1"/>
                <p:nvPr/>
              </p:nvSpPr>
              <p:spPr>
                <a:xfrm>
                  <a:off x="2524255" y="5007290"/>
                  <a:ext cx="1384834" cy="16818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43"/>
                    </a:lnSpc>
                    <a:spcBef>
                      <a:spcPct val="0"/>
                    </a:spcBef>
                  </a:pPr>
                  <a:r>
                    <a:rPr lang="en-US" sz="1050" b="1" dirty="0">
                      <a:solidFill>
                        <a:srgbClr val="FFFFFF"/>
                      </a:solidFill>
                      <a:latin typeface="IBM Plex Sans" panose="020B0503050203000203" pitchFamily="34" charset="0"/>
                    </a:rPr>
                    <a:t>BUDGET</a:t>
                  </a:r>
                </a:p>
              </p:txBody>
            </p:sp>
            <p:sp>
              <p:nvSpPr>
                <p:cNvPr id="140" name="TextBox 140"/>
                <p:cNvSpPr txBox="1"/>
                <p:nvPr/>
              </p:nvSpPr>
              <p:spPr>
                <a:xfrm>
                  <a:off x="5173521" y="5007290"/>
                  <a:ext cx="1384834" cy="16818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algn="ctr">
                    <a:lnSpc>
                      <a:spcPts val="1443"/>
                    </a:lnSpc>
                    <a:spcBef>
                      <a:spcPct val="0"/>
                    </a:spcBef>
                    <a:defRPr sz="1050" b="1">
                      <a:solidFill>
                        <a:srgbClr val="FFFFFF"/>
                      </a:solidFill>
                      <a:latin typeface="IBM Plex Sans" panose="020B0503050203000203" pitchFamily="34" charset="0"/>
                    </a:defRPr>
                  </a:lvl1pPr>
                </a:lstStyle>
                <a:p>
                  <a:r>
                    <a:rPr lang="en-US" dirty="0"/>
                    <a:t>QUANTITY</a:t>
                  </a:r>
                </a:p>
              </p:txBody>
            </p:sp>
            <p:sp>
              <p:nvSpPr>
                <p:cNvPr id="141" name="TextBox 141"/>
                <p:cNvSpPr txBox="1"/>
                <p:nvPr/>
              </p:nvSpPr>
              <p:spPr>
                <a:xfrm>
                  <a:off x="7831588" y="5007290"/>
                  <a:ext cx="1384834" cy="16818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algn="ctr">
                    <a:lnSpc>
                      <a:spcPts val="1443"/>
                    </a:lnSpc>
                    <a:spcBef>
                      <a:spcPct val="0"/>
                    </a:spcBef>
                    <a:defRPr sz="1050" b="1">
                      <a:solidFill>
                        <a:srgbClr val="FFFFFF"/>
                      </a:solidFill>
                      <a:latin typeface="IBM Plex Sans" panose="020B0503050203000203" pitchFamily="34" charset="0"/>
                    </a:defRPr>
                  </a:lvl1pPr>
                </a:lstStyle>
                <a:p>
                  <a:r>
                    <a:rPr lang="en-US" dirty="0"/>
                    <a:t>TOTAL</a:t>
                  </a:r>
                </a:p>
              </p:txBody>
            </p:sp>
            <p:sp>
              <p:nvSpPr>
                <p:cNvPr id="142" name="TextBox 142"/>
                <p:cNvSpPr txBox="1"/>
                <p:nvPr/>
              </p:nvSpPr>
              <p:spPr>
                <a:xfrm>
                  <a:off x="2610506" y="5420380"/>
                  <a:ext cx="1200888" cy="12875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028"/>
                    </a:lnSpc>
                    <a:spcBef>
                      <a:spcPct val="0"/>
                    </a:spcBef>
                  </a:pPr>
                  <a:r>
                    <a:rPr lang="en-US" sz="1000" dirty="0">
                      <a:solidFill>
                        <a:srgbClr val="000000"/>
                      </a:solidFill>
                      <a:latin typeface="IBM Plex Sans"/>
                    </a:rPr>
                    <a:t>Personnel Costs</a:t>
                  </a:r>
                </a:p>
              </p:txBody>
            </p:sp>
            <p:sp>
              <p:nvSpPr>
                <p:cNvPr id="143" name="TextBox 143"/>
                <p:cNvSpPr txBox="1"/>
                <p:nvPr/>
              </p:nvSpPr>
              <p:spPr>
                <a:xfrm>
                  <a:off x="5619743" y="5420380"/>
                  <a:ext cx="495469" cy="12732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 indent="0" algn="ctr">
                    <a:lnSpc>
                      <a:spcPts val="1028"/>
                    </a:lnSpc>
                    <a:spcBef>
                      <a:spcPct val="0"/>
                    </a:spcBef>
                    <a:defRPr sz="1000">
                      <a:solidFill>
                        <a:srgbClr val="000000"/>
                      </a:solidFill>
                      <a:latin typeface="IBM Plex Sans"/>
                    </a:defRPr>
                  </a:lvl1pPr>
                </a:lstStyle>
                <a:p>
                  <a:r>
                    <a:rPr lang="en-US" dirty="0"/>
                    <a:t>10</a:t>
                  </a:r>
                </a:p>
              </p:txBody>
            </p:sp>
            <p:sp>
              <p:nvSpPr>
                <p:cNvPr id="144" name="TextBox 144"/>
                <p:cNvSpPr txBox="1"/>
                <p:nvPr/>
              </p:nvSpPr>
              <p:spPr>
                <a:xfrm>
                  <a:off x="8213644" y="5420380"/>
                  <a:ext cx="628260" cy="12872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 indent="0" algn="ctr">
                    <a:lnSpc>
                      <a:spcPts val="1028"/>
                    </a:lnSpc>
                    <a:spcBef>
                      <a:spcPct val="0"/>
                    </a:spcBef>
                    <a:defRPr sz="1000">
                      <a:solidFill>
                        <a:srgbClr val="000000"/>
                      </a:solidFill>
                      <a:latin typeface="IBM Plex Sans"/>
                    </a:defRPr>
                  </a:lvl1pPr>
                </a:lstStyle>
                <a:p>
                  <a:r>
                    <a:rPr lang="en-US" dirty="0"/>
                    <a:t>$50,000</a:t>
                  </a:r>
                </a:p>
              </p:txBody>
            </p:sp>
            <p:sp>
              <p:nvSpPr>
                <p:cNvPr id="145" name="TextBox 145"/>
                <p:cNvSpPr txBox="1"/>
                <p:nvPr/>
              </p:nvSpPr>
              <p:spPr>
                <a:xfrm>
                  <a:off x="5619743" y="5781335"/>
                  <a:ext cx="495469" cy="12872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 indent="0" algn="ctr">
                    <a:lnSpc>
                      <a:spcPts val="1028"/>
                    </a:lnSpc>
                    <a:spcBef>
                      <a:spcPct val="0"/>
                    </a:spcBef>
                    <a:defRPr sz="1000">
                      <a:solidFill>
                        <a:srgbClr val="000000"/>
                      </a:solidFill>
                      <a:latin typeface="IBM Plex Sans"/>
                    </a:defRPr>
                  </a:lvl1pPr>
                </a:lstStyle>
                <a:p>
                  <a:r>
                    <a:rPr lang="en-US" dirty="0"/>
                    <a:t>5</a:t>
                  </a:r>
                </a:p>
              </p:txBody>
            </p:sp>
            <p:sp>
              <p:nvSpPr>
                <p:cNvPr id="146" name="TextBox 146"/>
                <p:cNvSpPr txBox="1"/>
                <p:nvPr/>
              </p:nvSpPr>
              <p:spPr>
                <a:xfrm>
                  <a:off x="8280040" y="5781335"/>
                  <a:ext cx="495469" cy="12872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 indent="0" algn="ctr">
                    <a:lnSpc>
                      <a:spcPts val="1028"/>
                    </a:lnSpc>
                    <a:spcBef>
                      <a:spcPct val="0"/>
                    </a:spcBef>
                    <a:defRPr sz="1000">
                      <a:solidFill>
                        <a:srgbClr val="000000"/>
                      </a:solidFill>
                      <a:latin typeface="IBM Plex Sans"/>
                    </a:defRPr>
                  </a:lvl1pPr>
                </a:lstStyle>
                <a:p>
                  <a:r>
                    <a:rPr lang="en-US" dirty="0"/>
                    <a:t>$20,000</a:t>
                  </a:r>
                </a:p>
              </p:txBody>
            </p:sp>
            <p:sp>
              <p:nvSpPr>
                <p:cNvPr id="147" name="TextBox 147"/>
                <p:cNvSpPr txBox="1"/>
                <p:nvPr/>
              </p:nvSpPr>
              <p:spPr>
                <a:xfrm>
                  <a:off x="5175061" y="6142261"/>
                  <a:ext cx="1384834" cy="12872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 indent="0" algn="ctr">
                    <a:lnSpc>
                      <a:spcPts val="1028"/>
                    </a:lnSpc>
                    <a:spcBef>
                      <a:spcPct val="0"/>
                    </a:spcBef>
                    <a:defRPr sz="1000">
                      <a:solidFill>
                        <a:srgbClr val="000000"/>
                      </a:solidFill>
                      <a:latin typeface="IBM Plex Sans"/>
                    </a:defRPr>
                  </a:lvl1pPr>
                </a:lstStyle>
                <a:p>
                  <a:r>
                    <a:rPr lang="en-US" dirty="0"/>
                    <a:t>-</a:t>
                  </a:r>
                </a:p>
              </p:txBody>
            </p:sp>
            <p:sp>
              <p:nvSpPr>
                <p:cNvPr id="148" name="TextBox 148"/>
                <p:cNvSpPr txBox="1"/>
                <p:nvPr/>
              </p:nvSpPr>
              <p:spPr>
                <a:xfrm>
                  <a:off x="8280040" y="6142261"/>
                  <a:ext cx="495469" cy="12872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 indent="0" algn="ctr">
                    <a:lnSpc>
                      <a:spcPts val="1028"/>
                    </a:lnSpc>
                    <a:spcBef>
                      <a:spcPct val="0"/>
                    </a:spcBef>
                    <a:defRPr sz="1000">
                      <a:solidFill>
                        <a:srgbClr val="000000"/>
                      </a:solidFill>
                      <a:latin typeface="IBM Plex Sans"/>
                    </a:defRPr>
                  </a:lvl1pPr>
                </a:lstStyle>
                <a:p>
                  <a:r>
                    <a:rPr lang="en-US" dirty="0"/>
                    <a:t>$10,000</a:t>
                  </a:r>
                </a:p>
              </p:txBody>
            </p:sp>
            <p:sp>
              <p:nvSpPr>
                <p:cNvPr id="149" name="TextBox 149"/>
                <p:cNvSpPr txBox="1"/>
                <p:nvPr/>
              </p:nvSpPr>
              <p:spPr>
                <a:xfrm>
                  <a:off x="8100799" y="6529922"/>
                  <a:ext cx="853950" cy="128753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028"/>
                    </a:lnSpc>
                    <a:spcBef>
                      <a:spcPct val="0"/>
                    </a:spcBef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IBM Plex Sans" panose="020B0503050203000203" pitchFamily="34" charset="0"/>
                    </a:rPr>
                    <a:t>$80,000</a:t>
                  </a:r>
                </a:p>
              </p:txBody>
            </p:sp>
            <p:sp>
              <p:nvSpPr>
                <p:cNvPr id="150" name="TextBox 150"/>
                <p:cNvSpPr txBox="1"/>
                <p:nvPr/>
              </p:nvSpPr>
              <p:spPr>
                <a:xfrm>
                  <a:off x="2359330" y="5781335"/>
                  <a:ext cx="1703240" cy="12872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 indent="0" algn="ctr">
                    <a:lnSpc>
                      <a:spcPts val="1028"/>
                    </a:lnSpc>
                    <a:spcBef>
                      <a:spcPct val="0"/>
                    </a:spcBef>
                    <a:defRPr sz="1000">
                      <a:solidFill>
                        <a:srgbClr val="000000"/>
                      </a:solidFill>
                      <a:latin typeface="IBM Plex Sans"/>
                    </a:defRPr>
                  </a:lvl1pPr>
                </a:lstStyle>
                <a:p>
                  <a:r>
                    <a:rPr lang="en-US" dirty="0"/>
                    <a:t>Equipment Purchase</a:t>
                  </a:r>
                </a:p>
              </p:txBody>
            </p:sp>
            <p:sp>
              <p:nvSpPr>
                <p:cNvPr id="151" name="TextBox 151"/>
                <p:cNvSpPr txBox="1"/>
                <p:nvPr/>
              </p:nvSpPr>
              <p:spPr>
                <a:xfrm>
                  <a:off x="2649426" y="6142261"/>
                  <a:ext cx="1123048" cy="12872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 indent="0" algn="ctr">
                    <a:lnSpc>
                      <a:spcPts val="1028"/>
                    </a:lnSpc>
                    <a:spcBef>
                      <a:spcPct val="0"/>
                    </a:spcBef>
                    <a:defRPr sz="1000">
                      <a:solidFill>
                        <a:srgbClr val="000000"/>
                      </a:solidFill>
                      <a:latin typeface="IBM Plex Sans"/>
                    </a:defRPr>
                  </a:lvl1pPr>
                </a:lstStyle>
                <a:p>
                  <a:r>
                    <a:rPr lang="en-US" dirty="0"/>
                    <a:t>Contingency</a:t>
                  </a:r>
                </a:p>
              </p:txBody>
            </p:sp>
            <p:sp>
              <p:nvSpPr>
                <p:cNvPr id="152" name="TextBox 152"/>
                <p:cNvSpPr txBox="1"/>
                <p:nvPr/>
              </p:nvSpPr>
              <p:spPr>
                <a:xfrm>
                  <a:off x="3846797" y="6490487"/>
                  <a:ext cx="1384834" cy="16818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43"/>
                    </a:lnSpc>
                    <a:spcBef>
                      <a:spcPct val="0"/>
                    </a:spcBef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IBM Plex Sans" panose="020B0503050203000203" pitchFamily="34" charset="0"/>
                    </a:rPr>
                    <a:t>TOTAL</a:t>
                  </a:r>
                </a:p>
              </p:txBody>
            </p:sp>
            <p:sp>
              <p:nvSpPr>
                <p:cNvPr id="79" name="AutoShape 135">
                  <a:extLst>
                    <a:ext uri="{FF2B5EF4-FFF2-40B4-BE49-F238E27FC236}">
                      <a16:creationId xmlns:a16="http://schemas.microsoft.com/office/drawing/2014/main" id="{5AE867FD-6953-F2DD-655E-2AABBC75174E}"/>
                    </a:ext>
                  </a:extLst>
                </p:cNvPr>
                <p:cNvSpPr/>
                <p:nvPr/>
              </p:nvSpPr>
              <p:spPr>
                <a:xfrm>
                  <a:off x="1892210" y="4891189"/>
                  <a:ext cx="7969683" cy="0"/>
                </a:xfrm>
                <a:prstGeom prst="line">
                  <a:avLst/>
                </a:prstGeom>
                <a:ln w="9525" cap="flat">
                  <a:solidFill>
                    <a:srgbClr val="007480">
                      <a:alpha val="40000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8F787C3-04C7-414F-FBD6-CC9DC925F2E5}"/>
                </a:ext>
              </a:extLst>
            </p:cNvPr>
            <p:cNvGrpSpPr/>
            <p:nvPr/>
          </p:nvGrpSpPr>
          <p:grpSpPr>
            <a:xfrm>
              <a:off x="829273" y="2448889"/>
              <a:ext cx="9033453" cy="2240685"/>
              <a:chOff x="829273" y="2448889"/>
              <a:chExt cx="9033453" cy="2240685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4CAE84A4-2DB3-F9BD-38D2-D00429B53F7F}"/>
                  </a:ext>
                </a:extLst>
              </p:cNvPr>
              <p:cNvGrpSpPr/>
              <p:nvPr/>
            </p:nvGrpSpPr>
            <p:grpSpPr>
              <a:xfrm>
                <a:off x="3843980" y="2587566"/>
                <a:ext cx="6018746" cy="1928744"/>
                <a:chOff x="3843980" y="2587566"/>
                <a:chExt cx="6018746" cy="1928744"/>
              </a:xfrm>
            </p:grpSpPr>
            <p:sp>
              <p:nvSpPr>
                <p:cNvPr id="18" name="AutoShape 18"/>
                <p:cNvSpPr/>
                <p:nvPr/>
              </p:nvSpPr>
              <p:spPr>
                <a:xfrm>
                  <a:off x="3945386" y="3530624"/>
                  <a:ext cx="5840626" cy="0"/>
                </a:xfrm>
                <a:prstGeom prst="line">
                  <a:avLst/>
                </a:prstGeom>
                <a:ln w="9525" cap="flat">
                  <a:solidFill>
                    <a:srgbClr val="007480">
                      <a:alpha val="40000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0"/>
                <p:cNvSpPr/>
                <p:nvPr/>
              </p:nvSpPr>
              <p:spPr>
                <a:xfrm>
                  <a:off x="7146320" y="2645056"/>
                  <a:ext cx="87577" cy="87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8352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23"/>
                <p:cNvSpPr/>
                <p:nvPr/>
              </p:nvSpPr>
              <p:spPr>
                <a:xfrm>
                  <a:off x="8161543" y="2645056"/>
                  <a:ext cx="87577" cy="87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748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3843980" y="2587566"/>
                  <a:ext cx="1577687" cy="20255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679"/>
                    </a:lnSpc>
                    <a:spcBef>
                      <a:spcPct val="0"/>
                    </a:spcBef>
                  </a:pPr>
                  <a:r>
                    <a:rPr lang="en-US" sz="1200" b="1" dirty="0">
                      <a:solidFill>
                        <a:srgbClr val="000000"/>
                      </a:solidFill>
                      <a:latin typeface="IBM Plex Sans" panose="020B0503050203000203" pitchFamily="34" charset="0"/>
                    </a:rPr>
                    <a:t>PROJECT MILESTONE</a:t>
                  </a:r>
                </a:p>
              </p:txBody>
            </p: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2DB62EF6-22D8-B710-56D3-A8CCF5C0DB93}"/>
                    </a:ext>
                  </a:extLst>
                </p:cNvPr>
                <p:cNvGrpSpPr/>
                <p:nvPr/>
              </p:nvGrpSpPr>
              <p:grpSpPr>
                <a:xfrm>
                  <a:off x="3843980" y="2776863"/>
                  <a:ext cx="123671" cy="815596"/>
                  <a:chOff x="3843980" y="2776863"/>
                  <a:chExt cx="123671" cy="815596"/>
                </a:xfrm>
              </p:grpSpPr>
              <p:sp>
                <p:nvSpPr>
                  <p:cNvPr id="27" name="Freeform 27"/>
                  <p:cNvSpPr/>
                  <p:nvPr/>
                </p:nvSpPr>
                <p:spPr>
                  <a:xfrm>
                    <a:off x="3843980" y="3468788"/>
                    <a:ext cx="123671" cy="12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007480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TextBox 29"/>
                  <p:cNvSpPr txBox="1"/>
                  <p:nvPr/>
                </p:nvSpPr>
                <p:spPr>
                  <a:xfrm rot="-5400000">
                    <a:off x="3590453" y="3040930"/>
                    <a:ext cx="630725" cy="10259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826"/>
                      </a:lnSpc>
                    </a:pPr>
                    <a:r>
                      <a:rPr lang="en-US" sz="700" dirty="0">
                        <a:solidFill>
                          <a:srgbClr val="000000"/>
                        </a:solidFill>
                        <a:latin typeface="IBM Plex Sans"/>
                      </a:rPr>
                      <a:t>Project Start</a:t>
                    </a:r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6A1E520A-E8EF-2CFC-4DB4-7F6161F0C4C2}"/>
                    </a:ext>
                  </a:extLst>
                </p:cNvPr>
                <p:cNvGrpSpPr/>
                <p:nvPr/>
              </p:nvGrpSpPr>
              <p:grpSpPr>
                <a:xfrm>
                  <a:off x="9739055" y="2776864"/>
                  <a:ext cx="123671" cy="815595"/>
                  <a:chOff x="9739055" y="2776864"/>
                  <a:chExt cx="123671" cy="815595"/>
                </a:xfrm>
              </p:grpSpPr>
              <p:sp>
                <p:nvSpPr>
                  <p:cNvPr id="31" name="Freeform 31"/>
                  <p:cNvSpPr/>
                  <p:nvPr/>
                </p:nvSpPr>
                <p:spPr>
                  <a:xfrm>
                    <a:off x="9739055" y="3468788"/>
                    <a:ext cx="123671" cy="12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007480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TextBox 33"/>
                  <p:cNvSpPr txBox="1"/>
                  <p:nvPr/>
                </p:nvSpPr>
                <p:spPr>
                  <a:xfrm rot="-5400000">
                    <a:off x="9485529" y="3041206"/>
                    <a:ext cx="630725" cy="10204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826"/>
                      </a:lnSpc>
                    </a:pPr>
                    <a:r>
                      <a:rPr lang="en-US" sz="700" dirty="0">
                        <a:solidFill>
                          <a:srgbClr val="000000"/>
                        </a:solidFill>
                        <a:latin typeface="IBM Plex Sans"/>
                      </a:rPr>
                      <a:t>Project Finish</a:t>
                    </a:r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79484CCF-7895-A488-5808-482FB3742477}"/>
                    </a:ext>
                  </a:extLst>
                </p:cNvPr>
                <p:cNvGrpSpPr/>
                <p:nvPr/>
              </p:nvGrpSpPr>
              <p:grpSpPr>
                <a:xfrm>
                  <a:off x="6307390" y="3150087"/>
                  <a:ext cx="844610" cy="1366223"/>
                  <a:chOff x="6307390" y="3150087"/>
                  <a:chExt cx="844610" cy="1366223"/>
                </a:xfrm>
              </p:grpSpPr>
              <p:sp>
                <p:nvSpPr>
                  <p:cNvPr id="35" name="Freeform 35"/>
                  <p:cNvSpPr/>
                  <p:nvPr/>
                </p:nvSpPr>
                <p:spPr>
                  <a:xfrm>
                    <a:off x="6681158" y="3487693"/>
                    <a:ext cx="97073" cy="970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8352"/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AutoShape 37"/>
                  <p:cNvSpPr/>
                  <p:nvPr/>
                </p:nvSpPr>
                <p:spPr>
                  <a:xfrm flipV="1">
                    <a:off x="6729695" y="3584766"/>
                    <a:ext cx="0" cy="195180"/>
                  </a:xfrm>
                  <a:prstGeom prst="line">
                    <a:avLst/>
                  </a:prstGeom>
                  <a:ln w="9525" cap="flat">
                    <a:solidFill>
                      <a:srgbClr val="FF8352"/>
                    </a:solidFill>
                    <a:prstDash val="solid"/>
                    <a:headEnd type="triangl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TextBox 38"/>
                  <p:cNvSpPr txBox="1"/>
                  <p:nvPr/>
                </p:nvSpPr>
                <p:spPr>
                  <a:xfrm>
                    <a:off x="6494738" y="3150087"/>
                    <a:ext cx="469914" cy="2504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b="1" u="none" strike="noStrike" dirty="0">
                        <a:solidFill>
                          <a:srgbClr val="000000"/>
                        </a:solidFill>
                        <a:latin typeface="IBM Plex Sans" panose="020B0503050203000203" pitchFamily="34" charset="0"/>
                      </a:rPr>
                      <a:t>Week</a:t>
                    </a:r>
                  </a:p>
                  <a:p>
                    <a:pPr marL="0" lvl="0" indent="0" algn="ctr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b="1" u="none" strike="noStrike" dirty="0">
                        <a:solidFill>
                          <a:srgbClr val="000000"/>
                        </a:solidFill>
                        <a:latin typeface="IBM Plex Sans" panose="020B0503050203000203" pitchFamily="34" charset="0"/>
                      </a:rPr>
                      <a:t> 3</a:t>
                    </a:r>
                  </a:p>
                </p:txBody>
              </p:sp>
              <p:sp>
                <p:nvSpPr>
                  <p:cNvPr id="39" name="TextBox 39"/>
                  <p:cNvSpPr txBox="1"/>
                  <p:nvPr/>
                </p:nvSpPr>
                <p:spPr>
                  <a:xfrm>
                    <a:off x="6397834" y="3839406"/>
                    <a:ext cx="663722" cy="24846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>
                    <a:defPPr>
                      <a:defRPr lang="en-US"/>
                    </a:defPPr>
                    <a:lvl1pPr algn="ctr">
                      <a:lnSpc>
                        <a:spcPts val="961"/>
                      </a:lnSpc>
                      <a:defRPr sz="750" b="1">
                        <a:solidFill>
                          <a:srgbClr val="000000"/>
                        </a:solidFill>
                        <a:latin typeface="IBM Plex Sans" panose="020B0503050203000203" pitchFamily="34" charset="0"/>
                      </a:defRPr>
                    </a:lvl1pPr>
                  </a:lstStyle>
                  <a:p>
                    <a:r>
                      <a:rPr lang="en-US" dirty="0"/>
                      <a:t>Create Prototype</a:t>
                    </a:r>
                  </a:p>
                </p:txBody>
              </p:sp>
              <p:sp>
                <p:nvSpPr>
                  <p:cNvPr id="40" name="TextBox 40"/>
                  <p:cNvSpPr txBox="1"/>
                  <p:nvPr/>
                </p:nvSpPr>
                <p:spPr>
                  <a:xfrm>
                    <a:off x="6307390" y="4164520"/>
                    <a:ext cx="844610" cy="35179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715"/>
                      </a:lnSpc>
                    </a:pPr>
                    <a:r>
                      <a:rPr lang="en-US" sz="550" dirty="0">
                        <a:solidFill>
                          <a:srgbClr val="000000"/>
                        </a:solidFill>
                        <a:latin typeface="IBM Plex Sans"/>
                      </a:rPr>
                      <a:t>Develop a preliminary prototype or proof of concept for Operation Catalyst's core feature</a:t>
                    </a:r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6185BBB5-88BB-600F-F10A-1602CF79EE38}"/>
                    </a:ext>
                  </a:extLst>
                </p:cNvPr>
                <p:cNvGrpSpPr/>
                <p:nvPr/>
              </p:nvGrpSpPr>
              <p:grpSpPr>
                <a:xfrm>
                  <a:off x="5146657" y="3150087"/>
                  <a:ext cx="993535" cy="1366222"/>
                  <a:chOff x="5146657" y="3150087"/>
                  <a:chExt cx="993535" cy="1366222"/>
                </a:xfrm>
              </p:grpSpPr>
              <p:sp>
                <p:nvSpPr>
                  <p:cNvPr id="42" name="Freeform 42"/>
                  <p:cNvSpPr/>
                  <p:nvPr/>
                </p:nvSpPr>
                <p:spPr>
                  <a:xfrm>
                    <a:off x="5594888" y="3487693"/>
                    <a:ext cx="97073" cy="970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007480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AutoShape 44"/>
                  <p:cNvSpPr/>
                  <p:nvPr/>
                </p:nvSpPr>
                <p:spPr>
                  <a:xfrm flipV="1">
                    <a:off x="5643425" y="3584766"/>
                    <a:ext cx="0" cy="195180"/>
                  </a:xfrm>
                  <a:prstGeom prst="line">
                    <a:avLst/>
                  </a:prstGeom>
                  <a:ln w="9525" cap="flat">
                    <a:solidFill>
                      <a:srgbClr val="007480"/>
                    </a:solidFill>
                    <a:prstDash val="solid"/>
                    <a:headEnd type="triangl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TextBox 45"/>
                  <p:cNvSpPr txBox="1"/>
                  <p:nvPr/>
                </p:nvSpPr>
                <p:spPr>
                  <a:xfrm>
                    <a:off x="5408468" y="3150087"/>
                    <a:ext cx="469914" cy="2504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b="1" u="none" strike="noStrike" dirty="0">
                        <a:solidFill>
                          <a:srgbClr val="000000"/>
                        </a:solidFill>
                        <a:latin typeface="IBM Plex Sans" panose="020B0503050203000203" pitchFamily="34" charset="0"/>
                      </a:rPr>
                      <a:t>Week </a:t>
                    </a:r>
                  </a:p>
                  <a:p>
                    <a:pPr marL="0" lvl="0" indent="0" algn="ctr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b="1" u="none" strike="noStrike" dirty="0">
                        <a:solidFill>
                          <a:srgbClr val="000000"/>
                        </a:solidFill>
                        <a:latin typeface="IBM Plex Sans" panose="020B0503050203000203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46" name="TextBox 46"/>
                  <p:cNvSpPr txBox="1"/>
                  <p:nvPr/>
                </p:nvSpPr>
                <p:spPr>
                  <a:xfrm>
                    <a:off x="5311563" y="3839406"/>
                    <a:ext cx="663722" cy="24846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>
                    <a:defPPr>
                      <a:defRPr lang="en-US"/>
                    </a:defPPr>
                    <a:lvl1pPr algn="ctr">
                      <a:lnSpc>
                        <a:spcPts val="961"/>
                      </a:lnSpc>
                      <a:defRPr sz="750" b="1">
                        <a:solidFill>
                          <a:srgbClr val="000000"/>
                        </a:solidFill>
                        <a:latin typeface="IBM Plex Sans" panose="020B0503050203000203" pitchFamily="34" charset="0"/>
                      </a:defRPr>
                    </a:lvl1pPr>
                  </a:lstStyle>
                  <a:p>
                    <a:r>
                      <a:rPr lang="en-US" dirty="0"/>
                      <a:t>Define Objectives</a:t>
                    </a:r>
                  </a:p>
                </p:txBody>
              </p:sp>
              <p:sp>
                <p:nvSpPr>
                  <p:cNvPr id="47" name="TextBox 47"/>
                  <p:cNvSpPr txBox="1"/>
                  <p:nvPr/>
                </p:nvSpPr>
                <p:spPr>
                  <a:xfrm>
                    <a:off x="5146657" y="4164520"/>
                    <a:ext cx="993535" cy="35178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714"/>
                      </a:lnSpc>
                    </a:pPr>
                    <a:r>
                      <a:rPr lang="en-US" sz="549" dirty="0">
                        <a:solidFill>
                          <a:srgbClr val="000000"/>
                        </a:solidFill>
                        <a:latin typeface="IBM Plex Sans"/>
                      </a:rPr>
                      <a:t>Clarify project goals, </a:t>
                    </a:r>
                  </a:p>
                  <a:p>
                    <a:pPr algn="ctr">
                      <a:lnSpc>
                        <a:spcPts val="714"/>
                      </a:lnSpc>
                    </a:pPr>
                    <a:r>
                      <a:rPr lang="en-US" sz="549" dirty="0">
                        <a:solidFill>
                          <a:srgbClr val="000000"/>
                        </a:solidFill>
                        <a:latin typeface="IBM Plex Sans"/>
                      </a:rPr>
                      <a:t>outcomes, and key performance indicators </a:t>
                    </a:r>
                  </a:p>
                  <a:p>
                    <a:pPr algn="ctr">
                      <a:lnSpc>
                        <a:spcPts val="714"/>
                      </a:lnSpc>
                    </a:pPr>
                    <a:r>
                      <a:rPr lang="en-US" sz="549" dirty="0">
                        <a:solidFill>
                          <a:srgbClr val="000000"/>
                        </a:solidFill>
                        <a:latin typeface="IBM Plex Sans"/>
                      </a:rPr>
                      <a:t>for Operation Catalyst</a:t>
                    </a:r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919830F5-67BE-B32E-2945-00537ABA24E6}"/>
                    </a:ext>
                  </a:extLst>
                </p:cNvPr>
                <p:cNvGrpSpPr/>
                <p:nvPr/>
              </p:nvGrpSpPr>
              <p:grpSpPr>
                <a:xfrm>
                  <a:off x="4134849" y="3150087"/>
                  <a:ext cx="844610" cy="1366222"/>
                  <a:chOff x="4134849" y="3150087"/>
                  <a:chExt cx="844610" cy="1366222"/>
                </a:xfrm>
              </p:grpSpPr>
              <p:sp>
                <p:nvSpPr>
                  <p:cNvPr id="50" name="TextBox 50"/>
                  <p:cNvSpPr txBox="1"/>
                  <p:nvPr/>
                </p:nvSpPr>
                <p:spPr>
                  <a:xfrm>
                    <a:off x="4517718" y="3495656"/>
                    <a:ext cx="78872" cy="80009"/>
                  </a:xfrm>
                  <a:prstGeom prst="rect">
                    <a:avLst/>
                  </a:prstGeom>
                </p:spPr>
                <p:txBody>
                  <a:bodyPr lIns="41726" tIns="41726" rIns="41726" bIns="41726" rtlCol="0" anchor="ctr"/>
                  <a:lstStyle/>
                  <a:p>
                    <a:pPr marL="0" lvl="0" indent="0" algn="ctr">
                      <a:lnSpc>
                        <a:spcPts val="1440"/>
                      </a:lnSpc>
                      <a:spcBef>
                        <a:spcPct val="0"/>
                      </a:spcBef>
                    </a:pPr>
                    <a:endParaRPr/>
                  </a:p>
                </p:txBody>
              </p:sp>
              <p:sp>
                <p:nvSpPr>
                  <p:cNvPr id="51" name="AutoShape 51"/>
                  <p:cNvSpPr/>
                  <p:nvPr/>
                </p:nvSpPr>
                <p:spPr>
                  <a:xfrm flipV="1">
                    <a:off x="4557154" y="3584766"/>
                    <a:ext cx="0" cy="195180"/>
                  </a:xfrm>
                  <a:prstGeom prst="line">
                    <a:avLst/>
                  </a:prstGeom>
                  <a:ln w="9525" cap="flat">
                    <a:solidFill>
                      <a:srgbClr val="FF8352"/>
                    </a:solidFill>
                    <a:prstDash val="solid"/>
                    <a:headEnd type="triangl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TextBox 52"/>
                  <p:cNvSpPr txBox="1"/>
                  <p:nvPr/>
                </p:nvSpPr>
                <p:spPr>
                  <a:xfrm>
                    <a:off x="4322197" y="3150087"/>
                    <a:ext cx="469914" cy="2504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960"/>
                      </a:lnSpc>
                    </a:pPr>
                    <a:r>
                      <a:rPr lang="en-US" sz="800" b="1" dirty="0">
                        <a:solidFill>
                          <a:srgbClr val="000000"/>
                        </a:solidFill>
                        <a:latin typeface="IBM Plex Sans" panose="020B0503050203000203" pitchFamily="34" charset="0"/>
                      </a:rPr>
                      <a:t>Week </a:t>
                    </a:r>
                  </a:p>
                  <a:p>
                    <a:pPr algn="ctr">
                      <a:lnSpc>
                        <a:spcPts val="960"/>
                      </a:lnSpc>
                    </a:pPr>
                    <a:r>
                      <a:rPr lang="en-US" sz="800" b="1" dirty="0">
                        <a:solidFill>
                          <a:srgbClr val="000000"/>
                        </a:solidFill>
                        <a:latin typeface="IBM Plex Sans" panose="020B0503050203000203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53" name="TextBox 53"/>
                  <p:cNvSpPr txBox="1"/>
                  <p:nvPr/>
                </p:nvSpPr>
                <p:spPr>
                  <a:xfrm>
                    <a:off x="4134849" y="4164520"/>
                    <a:ext cx="844610" cy="35178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714"/>
                      </a:lnSpc>
                    </a:pPr>
                    <a:r>
                      <a:rPr lang="en-US" sz="549" dirty="0">
                        <a:solidFill>
                          <a:srgbClr val="000000"/>
                        </a:solidFill>
                        <a:latin typeface="IBM Plex Sans"/>
                      </a:rPr>
                      <a:t>Analyze market trends </a:t>
                    </a:r>
                  </a:p>
                  <a:p>
                    <a:pPr algn="ctr">
                      <a:lnSpc>
                        <a:spcPts val="714"/>
                      </a:lnSpc>
                    </a:pPr>
                    <a:r>
                      <a:rPr lang="en-US" sz="549" dirty="0">
                        <a:solidFill>
                          <a:srgbClr val="000000"/>
                        </a:solidFill>
                        <a:latin typeface="IBM Plex Sans"/>
                      </a:rPr>
                      <a:t>and competitors for Operation Catalyst's product or service</a:t>
                    </a:r>
                  </a:p>
                </p:txBody>
              </p:sp>
              <p:sp>
                <p:nvSpPr>
                  <p:cNvPr id="54" name="TextBox 54"/>
                  <p:cNvSpPr txBox="1"/>
                  <p:nvPr/>
                </p:nvSpPr>
                <p:spPr>
                  <a:xfrm>
                    <a:off x="4212477" y="3839406"/>
                    <a:ext cx="689353" cy="24846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961"/>
                      </a:lnSpc>
                    </a:pPr>
                    <a:r>
                      <a:rPr lang="en-US" sz="750" b="1" dirty="0">
                        <a:solidFill>
                          <a:srgbClr val="000000"/>
                        </a:solidFill>
                        <a:latin typeface="IBM Plex Sans" panose="020B0503050203000203" pitchFamily="34" charset="0"/>
                      </a:rPr>
                      <a:t>Research Market</a:t>
                    </a:r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B3D8380A-758D-177C-41AC-1C9296992F5C}"/>
                    </a:ext>
                  </a:extLst>
                </p:cNvPr>
                <p:cNvGrpSpPr/>
                <p:nvPr/>
              </p:nvGrpSpPr>
              <p:grpSpPr>
                <a:xfrm>
                  <a:off x="7319198" y="3150087"/>
                  <a:ext cx="1042731" cy="1366223"/>
                  <a:chOff x="7319198" y="3150087"/>
                  <a:chExt cx="1042731" cy="1366223"/>
                </a:xfrm>
              </p:grpSpPr>
              <p:sp>
                <p:nvSpPr>
                  <p:cNvPr id="56" name="Freeform 56"/>
                  <p:cNvSpPr/>
                  <p:nvPr/>
                </p:nvSpPr>
                <p:spPr>
                  <a:xfrm>
                    <a:off x="7792027" y="3487693"/>
                    <a:ext cx="97073" cy="970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007480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AutoShape 58"/>
                  <p:cNvSpPr/>
                  <p:nvPr/>
                </p:nvSpPr>
                <p:spPr>
                  <a:xfrm flipV="1">
                    <a:off x="7840564" y="3584766"/>
                    <a:ext cx="0" cy="195180"/>
                  </a:xfrm>
                  <a:prstGeom prst="line">
                    <a:avLst/>
                  </a:prstGeom>
                  <a:ln w="9525" cap="flat">
                    <a:solidFill>
                      <a:srgbClr val="007480"/>
                    </a:solidFill>
                    <a:prstDash val="solid"/>
                    <a:headEnd type="triangl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TextBox 59"/>
                  <p:cNvSpPr txBox="1"/>
                  <p:nvPr/>
                </p:nvSpPr>
                <p:spPr>
                  <a:xfrm>
                    <a:off x="7319198" y="4164520"/>
                    <a:ext cx="1042731" cy="35179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715"/>
                      </a:lnSpc>
                    </a:pPr>
                    <a:r>
                      <a:rPr lang="en-US" sz="550" dirty="0">
                        <a:solidFill>
                          <a:srgbClr val="000000"/>
                        </a:solidFill>
                        <a:latin typeface="IBM Plex Sans"/>
                      </a:rPr>
                      <a:t>Perform user testing in order </a:t>
                    </a:r>
                  </a:p>
                  <a:p>
                    <a:pPr algn="ctr">
                      <a:lnSpc>
                        <a:spcPts val="715"/>
                      </a:lnSpc>
                    </a:pPr>
                    <a:r>
                      <a:rPr lang="en-US" sz="550" dirty="0">
                        <a:solidFill>
                          <a:srgbClr val="000000"/>
                        </a:solidFill>
                        <a:latin typeface="IBM Plex Sans"/>
                      </a:rPr>
                      <a:t>to assess the prototype of Operation Catalyst for its usability and user experience</a:t>
                    </a:r>
                  </a:p>
                </p:txBody>
              </p:sp>
              <p:sp>
                <p:nvSpPr>
                  <p:cNvPr id="60" name="TextBox 60"/>
                  <p:cNvSpPr txBox="1"/>
                  <p:nvPr/>
                </p:nvSpPr>
                <p:spPr>
                  <a:xfrm>
                    <a:off x="7605607" y="3150087"/>
                    <a:ext cx="469914" cy="2504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b="1" u="none" strike="noStrike" dirty="0">
                        <a:solidFill>
                          <a:srgbClr val="000000"/>
                        </a:solidFill>
                        <a:latin typeface="IBM Plex Sans" panose="020B0503050203000203" pitchFamily="34" charset="0"/>
                      </a:rPr>
                      <a:t>Week </a:t>
                    </a:r>
                  </a:p>
                  <a:p>
                    <a:pPr marL="0" lvl="0" indent="0" algn="ctr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b="1" u="none" strike="noStrike" dirty="0">
                        <a:solidFill>
                          <a:srgbClr val="000000"/>
                        </a:solidFill>
                        <a:latin typeface="IBM Plex Sans" panose="020B0503050203000203" pitchFamily="34" charset="0"/>
                      </a:rPr>
                      <a:t>4</a:t>
                    </a:r>
                  </a:p>
                </p:txBody>
              </p:sp>
              <p:sp>
                <p:nvSpPr>
                  <p:cNvPr id="61" name="TextBox 61"/>
                  <p:cNvSpPr txBox="1"/>
                  <p:nvPr/>
                </p:nvSpPr>
                <p:spPr>
                  <a:xfrm>
                    <a:off x="7508703" y="3839406"/>
                    <a:ext cx="663722" cy="24846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>
                    <a:defPPr>
                      <a:defRPr lang="en-US"/>
                    </a:defPPr>
                    <a:lvl1pPr algn="ctr">
                      <a:lnSpc>
                        <a:spcPts val="961"/>
                      </a:lnSpc>
                      <a:defRPr sz="750" b="1">
                        <a:solidFill>
                          <a:srgbClr val="000000"/>
                        </a:solidFill>
                        <a:latin typeface="IBM Plex Sans" panose="020B0503050203000203" pitchFamily="34" charset="0"/>
                      </a:defRPr>
                    </a:lvl1pPr>
                  </a:lstStyle>
                  <a:p>
                    <a:r>
                      <a:rPr lang="en-US" dirty="0"/>
                      <a:t>Test </a:t>
                    </a:r>
                  </a:p>
                  <a:p>
                    <a:r>
                      <a:rPr lang="en-US" dirty="0"/>
                      <a:t>Usability</a:t>
                    </a:r>
                  </a:p>
                </p:txBody>
              </p: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1F3130FF-B497-D4D7-0C0F-688CB8CBE647}"/>
                    </a:ext>
                  </a:extLst>
                </p:cNvPr>
                <p:cNvGrpSpPr/>
                <p:nvPr/>
              </p:nvGrpSpPr>
              <p:grpSpPr>
                <a:xfrm>
                  <a:off x="8529127" y="3150087"/>
                  <a:ext cx="1042731" cy="1366223"/>
                  <a:chOff x="8529127" y="3150087"/>
                  <a:chExt cx="1042731" cy="1366223"/>
                </a:xfrm>
              </p:grpSpPr>
              <p:sp>
                <p:nvSpPr>
                  <p:cNvPr id="63" name="Freeform 63"/>
                  <p:cNvSpPr/>
                  <p:nvPr/>
                </p:nvSpPr>
                <p:spPr>
                  <a:xfrm>
                    <a:off x="9001956" y="3487693"/>
                    <a:ext cx="97073" cy="970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8352"/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AutoShape 65"/>
                  <p:cNvSpPr/>
                  <p:nvPr/>
                </p:nvSpPr>
                <p:spPr>
                  <a:xfrm flipV="1">
                    <a:off x="9050493" y="3584766"/>
                    <a:ext cx="0" cy="195180"/>
                  </a:xfrm>
                  <a:prstGeom prst="line">
                    <a:avLst/>
                  </a:prstGeom>
                  <a:ln w="9525" cap="flat">
                    <a:solidFill>
                      <a:srgbClr val="FF8352"/>
                    </a:solidFill>
                    <a:prstDash val="solid"/>
                    <a:headEnd type="triangl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TextBox 66"/>
                  <p:cNvSpPr txBox="1"/>
                  <p:nvPr/>
                </p:nvSpPr>
                <p:spPr>
                  <a:xfrm>
                    <a:off x="8529127" y="4164520"/>
                    <a:ext cx="1042731" cy="35179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715"/>
                      </a:lnSpc>
                    </a:pPr>
                    <a:r>
                      <a:rPr lang="en-US" sz="550" dirty="0">
                        <a:solidFill>
                          <a:srgbClr val="000000"/>
                        </a:solidFill>
                        <a:latin typeface="IBM Plex Sans"/>
                      </a:rPr>
                      <a:t>Compile findings and insights, and finalize a detailed </a:t>
                    </a:r>
                  </a:p>
                  <a:p>
                    <a:pPr algn="ctr">
                      <a:lnSpc>
                        <a:spcPts val="715"/>
                      </a:lnSpc>
                    </a:pPr>
                    <a:r>
                      <a:rPr lang="en-US" sz="550" dirty="0">
                        <a:solidFill>
                          <a:srgbClr val="000000"/>
                        </a:solidFill>
                        <a:latin typeface="IBM Plex Sans"/>
                      </a:rPr>
                      <a:t>project plan for Operation Catalyst's development</a:t>
                    </a:r>
                  </a:p>
                </p:txBody>
              </p:sp>
              <p:sp>
                <p:nvSpPr>
                  <p:cNvPr id="67" name="TextBox 67"/>
                  <p:cNvSpPr txBox="1"/>
                  <p:nvPr/>
                </p:nvSpPr>
                <p:spPr>
                  <a:xfrm>
                    <a:off x="8815536" y="3150087"/>
                    <a:ext cx="469914" cy="2504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b="1" u="none" strike="noStrike" dirty="0">
                        <a:solidFill>
                          <a:srgbClr val="000000"/>
                        </a:solidFill>
                        <a:latin typeface="IBM Plex Sans" panose="020B0503050203000203" pitchFamily="34" charset="0"/>
                      </a:rPr>
                      <a:t>Week </a:t>
                    </a:r>
                  </a:p>
                  <a:p>
                    <a:pPr marL="0" lvl="0" indent="0" algn="ctr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b="1" u="none" strike="noStrike" dirty="0">
                        <a:solidFill>
                          <a:srgbClr val="000000"/>
                        </a:solidFill>
                        <a:latin typeface="IBM Plex Sans" panose="020B0503050203000203" pitchFamily="34" charset="0"/>
                      </a:rPr>
                      <a:t>5</a:t>
                    </a:r>
                  </a:p>
                </p:txBody>
              </p:sp>
              <p:sp>
                <p:nvSpPr>
                  <p:cNvPr id="68" name="TextBox 68"/>
                  <p:cNvSpPr txBox="1"/>
                  <p:nvPr/>
                </p:nvSpPr>
                <p:spPr>
                  <a:xfrm>
                    <a:off x="8718631" y="3839406"/>
                    <a:ext cx="663722" cy="24846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>
                    <a:defPPr>
                      <a:defRPr lang="en-US"/>
                    </a:defPPr>
                    <a:lvl1pPr algn="ctr">
                      <a:lnSpc>
                        <a:spcPts val="961"/>
                      </a:lnSpc>
                      <a:defRPr sz="750" b="1">
                        <a:solidFill>
                          <a:srgbClr val="000000"/>
                        </a:solidFill>
                        <a:latin typeface="IBM Plex Sans" panose="020B0503050203000203" pitchFamily="34" charset="0"/>
                      </a:defRPr>
                    </a:lvl1pPr>
                  </a:lstStyle>
                  <a:p>
                    <a:r>
                      <a:rPr lang="en-US" dirty="0"/>
                      <a:t>Finalize </a:t>
                    </a:r>
                  </a:p>
                  <a:p>
                    <a:r>
                      <a:rPr lang="en-US" dirty="0"/>
                      <a:t>Plan</a:t>
                    </a:r>
                  </a:p>
                </p:txBody>
              </p:sp>
            </p:grpSp>
            <p:sp>
              <p:nvSpPr>
                <p:cNvPr id="69" name="TextBox 69"/>
                <p:cNvSpPr txBox="1"/>
                <p:nvPr/>
              </p:nvSpPr>
              <p:spPr>
                <a:xfrm>
                  <a:off x="7294986" y="2647102"/>
                  <a:ext cx="475853" cy="852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676"/>
                    </a:lnSpc>
                  </a:pPr>
                  <a:r>
                    <a:rPr lang="en-US" sz="550" dirty="0">
                      <a:solidFill>
                        <a:srgbClr val="000000"/>
                      </a:solidFill>
                      <a:latin typeface="IBM Plex Sans"/>
                    </a:rPr>
                    <a:t>Team A tasks</a:t>
                  </a:r>
                </a:p>
              </p:txBody>
            </p:sp>
            <p:sp>
              <p:nvSpPr>
                <p:cNvPr id="70" name="TextBox 70"/>
                <p:cNvSpPr txBox="1"/>
                <p:nvPr/>
              </p:nvSpPr>
              <p:spPr>
                <a:xfrm>
                  <a:off x="8310512" y="2647102"/>
                  <a:ext cx="475853" cy="852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676"/>
                    </a:lnSpc>
                  </a:pPr>
                  <a:r>
                    <a:rPr lang="en-US" sz="550" dirty="0">
                      <a:solidFill>
                        <a:srgbClr val="000000"/>
                      </a:solidFill>
                      <a:latin typeface="IBM Plex Sans"/>
                    </a:rPr>
                    <a:t>Team B tasks</a:t>
                  </a:r>
                </a:p>
              </p:txBody>
            </p:sp>
            <p:sp>
              <p:nvSpPr>
                <p:cNvPr id="49" name="Freeform 49"/>
                <p:cNvSpPr/>
                <p:nvPr/>
              </p:nvSpPr>
              <p:spPr>
                <a:xfrm>
                  <a:off x="4508617" y="3487693"/>
                  <a:ext cx="97073" cy="97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8352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6A59C9FB-6219-3DE5-29D0-1A6AFCEA223E}"/>
                  </a:ext>
                </a:extLst>
              </p:cNvPr>
              <p:cNvGrpSpPr/>
              <p:nvPr/>
            </p:nvGrpSpPr>
            <p:grpSpPr>
              <a:xfrm>
                <a:off x="829273" y="2448889"/>
                <a:ext cx="2732146" cy="2240685"/>
                <a:chOff x="829273" y="2448889"/>
                <a:chExt cx="2732146" cy="2240685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829273" y="2448889"/>
                  <a:ext cx="2732146" cy="2240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917" h="871718">
                      <a:moveTo>
                        <a:pt x="14168" y="0"/>
                      </a:moveTo>
                      <a:lnTo>
                        <a:pt x="1048749" y="0"/>
                      </a:lnTo>
                      <a:cubicBezTo>
                        <a:pt x="1052507" y="0"/>
                        <a:pt x="1056111" y="1493"/>
                        <a:pt x="1058768" y="4150"/>
                      </a:cubicBezTo>
                      <a:cubicBezTo>
                        <a:pt x="1061425" y="6807"/>
                        <a:pt x="1062917" y="10411"/>
                        <a:pt x="1062917" y="14168"/>
                      </a:cubicBezTo>
                      <a:lnTo>
                        <a:pt x="1062917" y="857550"/>
                      </a:lnTo>
                      <a:cubicBezTo>
                        <a:pt x="1062917" y="861308"/>
                        <a:pt x="1061425" y="864911"/>
                        <a:pt x="1058768" y="867568"/>
                      </a:cubicBezTo>
                      <a:cubicBezTo>
                        <a:pt x="1056111" y="870225"/>
                        <a:pt x="1052507" y="871718"/>
                        <a:pt x="1048749" y="871718"/>
                      </a:cubicBezTo>
                      <a:lnTo>
                        <a:pt x="14168" y="871718"/>
                      </a:lnTo>
                      <a:cubicBezTo>
                        <a:pt x="10411" y="871718"/>
                        <a:pt x="6807" y="870225"/>
                        <a:pt x="4150" y="867568"/>
                      </a:cubicBezTo>
                      <a:cubicBezTo>
                        <a:pt x="1493" y="864911"/>
                        <a:pt x="0" y="861308"/>
                        <a:pt x="0" y="857550"/>
                      </a:cubicBezTo>
                      <a:lnTo>
                        <a:pt x="0" y="14168"/>
                      </a:lnTo>
                      <a:cubicBezTo>
                        <a:pt x="0" y="10411"/>
                        <a:pt x="1493" y="6807"/>
                        <a:pt x="4150" y="4150"/>
                      </a:cubicBezTo>
                      <a:cubicBezTo>
                        <a:pt x="6807" y="1493"/>
                        <a:pt x="10411" y="0"/>
                        <a:pt x="14168" y="0"/>
                      </a:cubicBezTo>
                      <a:close/>
                    </a:path>
                  </a:pathLst>
                </a:custGeom>
                <a:solidFill>
                  <a:srgbClr val="FFF1EB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F09EECDA-A7B0-6F5A-D11E-0F5CE8FC38AF}"/>
                    </a:ext>
                  </a:extLst>
                </p:cNvPr>
                <p:cNvGrpSpPr/>
                <p:nvPr/>
              </p:nvGrpSpPr>
              <p:grpSpPr>
                <a:xfrm>
                  <a:off x="1031394" y="2598226"/>
                  <a:ext cx="2327904" cy="1923981"/>
                  <a:chOff x="1031395" y="2598226"/>
                  <a:chExt cx="2327904" cy="1923981"/>
                </a:xfrm>
              </p:grpSpPr>
              <p:sp>
                <p:nvSpPr>
                  <p:cNvPr id="154" name="AutoShape 154"/>
                  <p:cNvSpPr/>
                  <p:nvPr/>
                </p:nvSpPr>
                <p:spPr>
                  <a:xfrm>
                    <a:off x="1057642" y="2893337"/>
                    <a:ext cx="2275409" cy="0"/>
                  </a:xfrm>
                  <a:prstGeom prst="line">
                    <a:avLst/>
                  </a:prstGeom>
                  <a:ln w="12700" cap="flat">
                    <a:solidFill>
                      <a:srgbClr val="007480">
                        <a:alpha val="40000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AutoShape 155"/>
                  <p:cNvSpPr/>
                  <p:nvPr/>
                </p:nvSpPr>
                <p:spPr>
                  <a:xfrm>
                    <a:off x="1057642" y="3873717"/>
                    <a:ext cx="2275409" cy="0"/>
                  </a:xfrm>
                  <a:prstGeom prst="line">
                    <a:avLst/>
                  </a:prstGeom>
                  <a:ln w="12700" cap="flat">
                    <a:solidFill>
                      <a:srgbClr val="007480">
                        <a:alpha val="40000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82" name="Group 181">
                    <a:extLst>
                      <a:ext uri="{FF2B5EF4-FFF2-40B4-BE49-F238E27FC236}">
                        <a16:creationId xmlns:a16="http://schemas.microsoft.com/office/drawing/2014/main" id="{ECDC7DEF-D2EB-ED12-27C6-DE083783B0DF}"/>
                      </a:ext>
                    </a:extLst>
                  </p:cNvPr>
                  <p:cNvGrpSpPr/>
                  <p:nvPr/>
                </p:nvGrpSpPr>
                <p:grpSpPr>
                  <a:xfrm>
                    <a:off x="1124800" y="2987947"/>
                    <a:ext cx="2209921" cy="299955"/>
                    <a:chOff x="1124800" y="2987947"/>
                    <a:chExt cx="2209921" cy="299955"/>
                  </a:xfrm>
                </p:grpSpPr>
                <p:grpSp>
                  <p:nvGrpSpPr>
                    <p:cNvPr id="178" name="Group 177">
                      <a:extLst>
                        <a:ext uri="{FF2B5EF4-FFF2-40B4-BE49-F238E27FC236}">
                          <a16:creationId xmlns:a16="http://schemas.microsoft.com/office/drawing/2014/main" id="{2F32E595-2E55-D5C0-58CF-11AFA90FF5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24800" y="3007855"/>
                      <a:ext cx="1043268" cy="280047"/>
                      <a:chOff x="1124800" y="3005562"/>
                      <a:chExt cx="1043268" cy="280047"/>
                    </a:xfrm>
                  </p:grpSpPr>
                  <p:sp>
                    <p:nvSpPr>
                      <p:cNvPr id="156" name="TextBox 156"/>
                      <p:cNvSpPr txBox="1"/>
                      <p:nvPr/>
                    </p:nvSpPr>
                    <p:spPr>
                      <a:xfrm>
                        <a:off x="1175868" y="3005562"/>
                        <a:ext cx="941132" cy="13163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algn="ctr">
                          <a:lnSpc>
                            <a:spcPts val="1113"/>
                          </a:lnSpc>
                          <a:spcBef>
                            <a:spcPct val="0"/>
                          </a:spcBef>
                        </a:pPr>
                        <a:r>
                          <a:rPr lang="en-US" sz="795" b="1" dirty="0">
                            <a:solidFill>
                              <a:srgbClr val="000000"/>
                            </a:solidFill>
                            <a:latin typeface="IBM Plex Sans" panose="020B0503050203000203" pitchFamily="34" charset="0"/>
                          </a:rPr>
                          <a:t>NAME PROJECT</a:t>
                        </a:r>
                      </a:p>
                    </p:txBody>
                  </p:sp>
                  <p:sp>
                    <p:nvSpPr>
                      <p:cNvPr id="157" name="TextBox 157"/>
                      <p:cNvSpPr txBox="1"/>
                      <p:nvPr/>
                    </p:nvSpPr>
                    <p:spPr>
                      <a:xfrm>
                        <a:off x="1124800" y="3163588"/>
                        <a:ext cx="1043268" cy="122021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ctr">
                          <a:lnSpc>
                            <a:spcPts val="1033"/>
                          </a:lnSpc>
                        </a:pPr>
                        <a:r>
                          <a:rPr lang="en-US" sz="795" i="1" dirty="0">
                            <a:solidFill>
                              <a:srgbClr val="000000"/>
                            </a:solidFill>
                            <a:latin typeface="IBM Plex Sans" panose="020B0503050203000203" pitchFamily="34" charset="0"/>
                          </a:rPr>
                          <a:t>Operation Catalyst</a:t>
                        </a:r>
                      </a:p>
                    </p:txBody>
                  </p:sp>
                </p:grpSp>
                <p:grpSp>
                  <p:nvGrpSpPr>
                    <p:cNvPr id="179" name="Group 178">
                      <a:extLst>
                        <a:ext uri="{FF2B5EF4-FFF2-40B4-BE49-F238E27FC236}">
                          <a16:creationId xmlns:a16="http://schemas.microsoft.com/office/drawing/2014/main" id="{9E723E00-02E4-0814-D45C-D17E08A201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53797" y="2987947"/>
                      <a:ext cx="1180924" cy="299955"/>
                      <a:chOff x="2153797" y="2987947"/>
                      <a:chExt cx="1180924" cy="299955"/>
                    </a:xfrm>
                  </p:grpSpPr>
                  <p:sp>
                    <p:nvSpPr>
                      <p:cNvPr id="160" name="TextBox 160"/>
                      <p:cNvSpPr txBox="1"/>
                      <p:nvPr/>
                    </p:nvSpPr>
                    <p:spPr>
                      <a:xfrm>
                        <a:off x="2211603" y="2987947"/>
                        <a:ext cx="1065312" cy="13163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ctr">
                          <a:lnSpc>
                            <a:spcPts val="1113"/>
                          </a:lnSpc>
                          <a:spcBef>
                            <a:spcPct val="0"/>
                          </a:spcBef>
                        </a:pPr>
                        <a:r>
                          <a:rPr lang="en-US" sz="795" b="1" u="none" strike="noStrike" dirty="0">
                            <a:solidFill>
                              <a:srgbClr val="000000"/>
                            </a:solidFill>
                            <a:latin typeface="IBM Plex Sans" panose="020B0503050203000203" pitchFamily="34" charset="0"/>
                          </a:rPr>
                          <a:t>LEAD PROJECT</a:t>
                        </a:r>
                      </a:p>
                    </p:txBody>
                  </p:sp>
                  <p:sp>
                    <p:nvSpPr>
                      <p:cNvPr id="161" name="TextBox 161"/>
                      <p:cNvSpPr txBox="1"/>
                      <p:nvPr/>
                    </p:nvSpPr>
                    <p:spPr>
                      <a:xfrm>
                        <a:off x="2153797" y="3165881"/>
                        <a:ext cx="1180924" cy="122021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ctr">
                          <a:lnSpc>
                            <a:spcPts val="1033"/>
                          </a:lnSpc>
                          <a:spcBef>
                            <a:spcPct val="0"/>
                          </a:spcBef>
                        </a:pPr>
                        <a:r>
                          <a:rPr lang="en-US" sz="795" i="1" u="none" strike="noStrike" dirty="0">
                            <a:solidFill>
                              <a:srgbClr val="000000"/>
                            </a:solidFill>
                            <a:latin typeface="IBM Plex Sans" panose="020B0503050203000203" pitchFamily="34" charset="0"/>
                          </a:rPr>
                          <a:t>Sarah Johnson</a:t>
                        </a:r>
                      </a:p>
                    </p:txBody>
                  </p:sp>
                </p:grpSp>
              </p:grpSp>
              <p:grpSp>
                <p:nvGrpSpPr>
                  <p:cNvPr id="183" name="Group 182">
                    <a:extLst>
                      <a:ext uri="{FF2B5EF4-FFF2-40B4-BE49-F238E27FC236}">
                        <a16:creationId xmlns:a16="http://schemas.microsoft.com/office/drawing/2014/main" id="{5433BD9A-19D7-AA7A-96D7-3E42C8F75CA6}"/>
                      </a:ext>
                    </a:extLst>
                  </p:cNvPr>
                  <p:cNvGrpSpPr/>
                  <p:nvPr/>
                </p:nvGrpSpPr>
                <p:grpSpPr>
                  <a:xfrm>
                    <a:off x="1055973" y="3462584"/>
                    <a:ext cx="2278748" cy="299956"/>
                    <a:chOff x="1055973" y="3462584"/>
                    <a:chExt cx="2278748" cy="299956"/>
                  </a:xfrm>
                </p:grpSpPr>
                <p:grpSp>
                  <p:nvGrpSpPr>
                    <p:cNvPr id="180" name="Group 179">
                      <a:extLst>
                        <a:ext uri="{FF2B5EF4-FFF2-40B4-BE49-F238E27FC236}">
                          <a16:creationId xmlns:a16="http://schemas.microsoft.com/office/drawing/2014/main" id="{C3B36B43-4614-95B6-0D5A-C11F831E77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55973" y="3462584"/>
                      <a:ext cx="1180924" cy="299956"/>
                      <a:chOff x="1055973" y="3462584"/>
                      <a:chExt cx="1180924" cy="299956"/>
                    </a:xfrm>
                  </p:grpSpPr>
                  <p:sp>
                    <p:nvSpPr>
                      <p:cNvPr id="158" name="TextBox 158"/>
                      <p:cNvSpPr txBox="1"/>
                      <p:nvPr/>
                    </p:nvSpPr>
                    <p:spPr>
                      <a:xfrm>
                        <a:off x="1113779" y="3462584"/>
                        <a:ext cx="1065312" cy="13163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ctr">
                          <a:lnSpc>
                            <a:spcPts val="1113"/>
                          </a:lnSpc>
                          <a:spcBef>
                            <a:spcPct val="0"/>
                          </a:spcBef>
                        </a:pPr>
                        <a:r>
                          <a:rPr lang="en-US" sz="795" b="1" u="none" strike="noStrike" dirty="0">
                            <a:solidFill>
                              <a:srgbClr val="000000"/>
                            </a:solidFill>
                            <a:latin typeface="IBM Plex Sans" panose="020B0503050203000203" pitchFamily="34" charset="0"/>
                          </a:rPr>
                          <a:t>PROJECT START</a:t>
                        </a:r>
                      </a:p>
                    </p:txBody>
                  </p:sp>
                  <p:sp>
                    <p:nvSpPr>
                      <p:cNvPr id="159" name="TextBox 159"/>
                      <p:cNvSpPr txBox="1"/>
                      <p:nvPr/>
                    </p:nvSpPr>
                    <p:spPr>
                      <a:xfrm>
                        <a:off x="1055973" y="3640519"/>
                        <a:ext cx="1180924" cy="122021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ctr">
                          <a:lnSpc>
                            <a:spcPts val="1033"/>
                          </a:lnSpc>
                          <a:spcBef>
                            <a:spcPct val="0"/>
                          </a:spcBef>
                        </a:pPr>
                        <a:r>
                          <a:rPr lang="en-US" sz="795" i="1" u="none" strike="noStrike" dirty="0">
                            <a:solidFill>
                              <a:srgbClr val="000000"/>
                            </a:solidFill>
                            <a:latin typeface="IBM Plex Sans" panose="020B0503050203000203" pitchFamily="34" charset="0"/>
                          </a:rPr>
                          <a:t>January 15, 2025</a:t>
                        </a:r>
                      </a:p>
                    </p:txBody>
                  </p:sp>
                </p:grpSp>
                <p:grpSp>
                  <p:nvGrpSpPr>
                    <p:cNvPr id="181" name="Group 180">
                      <a:extLst>
                        <a:ext uri="{FF2B5EF4-FFF2-40B4-BE49-F238E27FC236}">
                          <a16:creationId xmlns:a16="http://schemas.microsoft.com/office/drawing/2014/main" id="{84CB6500-88DF-D23D-89B7-81F5E80AE0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53797" y="3462584"/>
                      <a:ext cx="1180924" cy="299956"/>
                      <a:chOff x="2153797" y="3462584"/>
                      <a:chExt cx="1180924" cy="299956"/>
                    </a:xfrm>
                  </p:grpSpPr>
                  <p:sp>
                    <p:nvSpPr>
                      <p:cNvPr id="162" name="TextBox 162"/>
                      <p:cNvSpPr txBox="1"/>
                      <p:nvPr/>
                    </p:nvSpPr>
                    <p:spPr>
                      <a:xfrm>
                        <a:off x="2211603" y="3462584"/>
                        <a:ext cx="1065312" cy="13163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ctr">
                          <a:lnSpc>
                            <a:spcPts val="1113"/>
                          </a:lnSpc>
                          <a:spcBef>
                            <a:spcPct val="0"/>
                          </a:spcBef>
                        </a:pPr>
                        <a:r>
                          <a:rPr lang="en-US" sz="795" b="1" u="none" strike="noStrike" dirty="0">
                            <a:solidFill>
                              <a:srgbClr val="000000"/>
                            </a:solidFill>
                            <a:latin typeface="IBM Plex Sans" panose="020B0503050203000203" pitchFamily="34" charset="0"/>
                          </a:rPr>
                          <a:t>LOCATION</a:t>
                        </a:r>
                      </a:p>
                    </p:txBody>
                  </p:sp>
                  <p:sp>
                    <p:nvSpPr>
                      <p:cNvPr id="163" name="TextBox 163"/>
                      <p:cNvSpPr txBox="1"/>
                      <p:nvPr/>
                    </p:nvSpPr>
                    <p:spPr>
                      <a:xfrm>
                        <a:off x="2153797" y="3640519"/>
                        <a:ext cx="1180924" cy="122021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ctr">
                          <a:lnSpc>
                            <a:spcPts val="1033"/>
                          </a:lnSpc>
                          <a:spcBef>
                            <a:spcPct val="0"/>
                          </a:spcBef>
                        </a:pPr>
                        <a:r>
                          <a:rPr lang="en-US" sz="795" i="1" u="none" strike="noStrike" dirty="0">
                            <a:solidFill>
                              <a:srgbClr val="000000"/>
                            </a:solidFill>
                            <a:latin typeface="IBM Plex Sans" panose="020B0503050203000203" pitchFamily="34" charset="0"/>
                          </a:rPr>
                          <a:t>Fantasia Island</a:t>
                        </a:r>
                      </a:p>
                    </p:txBody>
                  </p:sp>
                </p:grpSp>
              </p:grpSp>
              <p:sp>
                <p:nvSpPr>
                  <p:cNvPr id="164" name="TextBox 164"/>
                  <p:cNvSpPr txBox="1"/>
                  <p:nvPr/>
                </p:nvSpPr>
                <p:spPr>
                  <a:xfrm>
                    <a:off x="1031395" y="3968327"/>
                    <a:ext cx="2327904" cy="55388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910"/>
                      </a:lnSpc>
                    </a:pPr>
                    <a:r>
                      <a:rPr lang="en-US" sz="700" dirty="0">
                        <a:solidFill>
                          <a:srgbClr val="000000"/>
                        </a:solidFill>
                        <a:latin typeface="IBM Plex Sans"/>
                      </a:rPr>
                      <a:t>Operation Catalyst is an innovative initiative </a:t>
                    </a:r>
                  </a:p>
                  <a:p>
                    <a:pPr algn="ctr">
                      <a:lnSpc>
                        <a:spcPts val="910"/>
                      </a:lnSpc>
                    </a:pPr>
                    <a:r>
                      <a:rPr lang="en-US" sz="700" dirty="0">
                        <a:solidFill>
                          <a:srgbClr val="000000"/>
                        </a:solidFill>
                        <a:latin typeface="IBM Plex Sans"/>
                      </a:rPr>
                      <a:t>aimed at fostering positive change by igniting collaborative efforts in technology, education, </a:t>
                    </a:r>
                  </a:p>
                  <a:p>
                    <a:pPr algn="ctr">
                      <a:lnSpc>
                        <a:spcPts val="910"/>
                      </a:lnSpc>
                    </a:pPr>
                    <a:r>
                      <a:rPr lang="en-US" sz="700" dirty="0">
                        <a:solidFill>
                          <a:srgbClr val="000000"/>
                        </a:solidFill>
                        <a:latin typeface="IBM Plex Sans"/>
                      </a:rPr>
                      <a:t>and sustainability, driving progress and </a:t>
                    </a:r>
                  </a:p>
                  <a:p>
                    <a:pPr marL="0" lvl="0" indent="0" algn="ctr">
                      <a:lnSpc>
                        <a:spcPts val="910"/>
                      </a:lnSpc>
                    </a:pPr>
                    <a:r>
                      <a:rPr lang="en-US" sz="700" dirty="0">
                        <a:solidFill>
                          <a:srgbClr val="000000"/>
                        </a:solidFill>
                        <a:latin typeface="IBM Plex Sans"/>
                      </a:rPr>
                      <a:t>innovation for a better future.</a:t>
                    </a:r>
                  </a:p>
                </p:txBody>
              </p:sp>
              <p:sp>
                <p:nvSpPr>
                  <p:cNvPr id="165" name="TextBox 165"/>
                  <p:cNvSpPr txBox="1"/>
                  <p:nvPr/>
                </p:nvSpPr>
                <p:spPr>
                  <a:xfrm>
                    <a:off x="1406504" y="2598226"/>
                    <a:ext cx="1577687" cy="20255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679"/>
                      </a:lnSpc>
                      <a:spcBef>
                        <a:spcPct val="0"/>
                      </a:spcBef>
                    </a:pPr>
                    <a:r>
                      <a:rPr lang="en-US" sz="1200" b="1" dirty="0">
                        <a:solidFill>
                          <a:srgbClr val="000000"/>
                        </a:solidFill>
                        <a:latin typeface="IBM Plex Sans" panose="020B0503050203000203" pitchFamily="34" charset="0"/>
                      </a:rPr>
                      <a:t>PROJECT OVERVIEW</a:t>
                    </a:r>
                  </a:p>
                </p:txBody>
              </p:sp>
            </p:grpSp>
          </p:grp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EBC294A-25D9-AA63-7572-91D9C6CB53F5}"/>
                </a:ext>
              </a:extLst>
            </p:cNvPr>
            <p:cNvGrpSpPr/>
            <p:nvPr/>
          </p:nvGrpSpPr>
          <p:grpSpPr>
            <a:xfrm>
              <a:off x="623541" y="1388182"/>
              <a:ext cx="9444917" cy="737090"/>
              <a:chOff x="623541" y="1388182"/>
              <a:chExt cx="9444917" cy="737090"/>
            </a:xfrm>
          </p:grpSpPr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F5DBE9F3-4F3D-0DB8-9333-A5BFFA7E5161}"/>
                  </a:ext>
                </a:extLst>
              </p:cNvPr>
              <p:cNvSpPr/>
              <p:nvPr/>
            </p:nvSpPr>
            <p:spPr>
              <a:xfrm>
                <a:off x="623541" y="1388182"/>
                <a:ext cx="9444915" cy="737090"/>
              </a:xfrm>
              <a:prstGeom prst="roundRect">
                <a:avLst>
                  <a:gd name="adj" fmla="val 7431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085F4BB0-E235-3594-B169-64268FB136DE}"/>
                  </a:ext>
                </a:extLst>
              </p:cNvPr>
              <p:cNvSpPr/>
              <p:nvPr/>
            </p:nvSpPr>
            <p:spPr>
              <a:xfrm>
                <a:off x="711717" y="1484619"/>
                <a:ext cx="1556036" cy="544215"/>
              </a:xfrm>
              <a:prstGeom prst="roundRect">
                <a:avLst>
                  <a:gd name="adj" fmla="val 8460"/>
                </a:avLst>
              </a:prstGeom>
              <a:solidFill>
                <a:srgbClr val="00748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937643" y="1655449"/>
                <a:ext cx="1104184" cy="2025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FFFFFF"/>
                    </a:solidFill>
                    <a:latin typeface="IBM Plex Sans" panose="020B0503050203000203" pitchFamily="34" charset="0"/>
                  </a:rPr>
                  <a:t>TEAM MEMBER</a:t>
                </a:r>
              </a:p>
            </p:txBody>
          </p: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25123B00-D642-C0AD-86C4-719AE6780AEF}"/>
                  </a:ext>
                </a:extLst>
              </p:cNvPr>
              <p:cNvGrpSpPr/>
              <p:nvPr/>
            </p:nvGrpSpPr>
            <p:grpSpPr>
              <a:xfrm>
                <a:off x="2440693" y="1520944"/>
                <a:ext cx="7627765" cy="471567"/>
                <a:chOff x="2440693" y="1519796"/>
                <a:chExt cx="7627765" cy="471567"/>
              </a:xfrm>
            </p:grpSpPr>
            <p:sp>
              <p:nvSpPr>
                <p:cNvPr id="11" name="AutoShape 11"/>
                <p:cNvSpPr/>
                <p:nvPr/>
              </p:nvSpPr>
              <p:spPr>
                <a:xfrm flipH="1">
                  <a:off x="3837010" y="1573940"/>
                  <a:ext cx="0" cy="363279"/>
                </a:xfrm>
                <a:prstGeom prst="line">
                  <a:avLst/>
                </a:prstGeom>
                <a:ln w="9525" cap="flat">
                  <a:solidFill>
                    <a:srgbClr val="007480">
                      <a:alpha val="40000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AutoShape 12"/>
                <p:cNvSpPr/>
                <p:nvPr/>
              </p:nvSpPr>
              <p:spPr>
                <a:xfrm flipH="1">
                  <a:off x="5448720" y="1573940"/>
                  <a:ext cx="0" cy="363279"/>
                </a:xfrm>
                <a:prstGeom prst="line">
                  <a:avLst/>
                </a:prstGeom>
                <a:ln w="9525" cap="flat">
                  <a:solidFill>
                    <a:srgbClr val="007480">
                      <a:alpha val="40000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AutoShape 13"/>
                <p:cNvSpPr/>
                <p:nvPr/>
              </p:nvSpPr>
              <p:spPr>
                <a:xfrm>
                  <a:off x="7060430" y="1573940"/>
                  <a:ext cx="0" cy="363279"/>
                </a:xfrm>
                <a:prstGeom prst="line">
                  <a:avLst/>
                </a:prstGeom>
                <a:ln w="9525" cap="flat">
                  <a:solidFill>
                    <a:srgbClr val="007480">
                      <a:alpha val="40000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AutoShape 14"/>
                <p:cNvSpPr/>
                <p:nvPr/>
              </p:nvSpPr>
              <p:spPr>
                <a:xfrm>
                  <a:off x="8672140" y="1573940"/>
                  <a:ext cx="0" cy="363279"/>
                </a:xfrm>
                <a:prstGeom prst="line">
                  <a:avLst/>
                </a:prstGeom>
                <a:ln w="9525" cap="flat">
                  <a:solidFill>
                    <a:srgbClr val="007480">
                      <a:alpha val="40000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5FDFCC2A-C630-88F9-6DB1-D91838D6894B}"/>
                    </a:ext>
                  </a:extLst>
                </p:cNvPr>
                <p:cNvGrpSpPr/>
                <p:nvPr/>
              </p:nvGrpSpPr>
              <p:grpSpPr>
                <a:xfrm>
                  <a:off x="8887534" y="1519796"/>
                  <a:ext cx="1180924" cy="471567"/>
                  <a:chOff x="8887534" y="1525880"/>
                  <a:chExt cx="1180924" cy="471567"/>
                </a:xfrm>
              </p:grpSpPr>
              <p:sp>
                <p:nvSpPr>
                  <p:cNvPr id="73" name="TextBox 73"/>
                  <p:cNvSpPr txBox="1"/>
                  <p:nvPr/>
                </p:nvSpPr>
                <p:spPr>
                  <a:xfrm>
                    <a:off x="8887534" y="1698839"/>
                    <a:ext cx="1180924" cy="29860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170"/>
                      </a:lnSpc>
                      <a:spcBef>
                        <a:spcPct val="0"/>
                      </a:spcBef>
                    </a:pPr>
                    <a:r>
                      <a:rPr lang="en-US" sz="900" i="1" u="none" strike="noStrike" dirty="0">
                        <a:solidFill>
                          <a:srgbClr val="000000"/>
                        </a:solidFill>
                        <a:latin typeface="IBM Plex Sans" panose="020B0503050203000203" pitchFamily="34" charset="0"/>
                      </a:rPr>
                      <a:t>Public Relations Specialist</a:t>
                    </a:r>
                  </a:p>
                </p:txBody>
              </p:sp>
              <p:sp>
                <p:nvSpPr>
                  <p:cNvPr id="74" name="TextBox 74"/>
                  <p:cNvSpPr txBox="1"/>
                  <p:nvPr/>
                </p:nvSpPr>
                <p:spPr>
                  <a:xfrm>
                    <a:off x="8887534" y="1525880"/>
                    <a:ext cx="1065312" cy="15433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b="1" dirty="0">
                        <a:solidFill>
                          <a:srgbClr val="000000"/>
                        </a:solidFill>
                        <a:latin typeface="IBM Plex Sans" panose="020B0503050203000203" pitchFamily="34" charset="0"/>
                      </a:rPr>
                      <a:t>JENNIFER LEE</a:t>
                    </a:r>
                  </a:p>
                </p:txBody>
              </p:sp>
            </p:grpSp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3CD9BC5B-35E7-450B-4780-71C16E63AA7F}"/>
                    </a:ext>
                  </a:extLst>
                </p:cNvPr>
                <p:cNvGrpSpPr/>
                <p:nvPr/>
              </p:nvGrpSpPr>
              <p:grpSpPr>
                <a:xfrm>
                  <a:off x="2440693" y="1519796"/>
                  <a:ext cx="1180924" cy="471567"/>
                  <a:chOff x="2440693" y="1525880"/>
                  <a:chExt cx="1180924" cy="471567"/>
                </a:xfrm>
              </p:grpSpPr>
              <p:sp>
                <p:nvSpPr>
                  <p:cNvPr id="77" name="TextBox 77"/>
                  <p:cNvSpPr txBox="1"/>
                  <p:nvPr/>
                </p:nvSpPr>
                <p:spPr>
                  <a:xfrm>
                    <a:off x="2440693" y="1525880"/>
                    <a:ext cx="1065312" cy="15433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b="1" dirty="0">
                        <a:solidFill>
                          <a:srgbClr val="000000"/>
                        </a:solidFill>
                        <a:latin typeface="IBM Plex Sans" panose="020B0503050203000203" pitchFamily="34" charset="0"/>
                      </a:rPr>
                      <a:t>SARAH JOHNSON</a:t>
                    </a:r>
                  </a:p>
                </p:txBody>
              </p:sp>
              <p:sp>
                <p:nvSpPr>
                  <p:cNvPr id="78" name="TextBox 78"/>
                  <p:cNvSpPr txBox="1"/>
                  <p:nvPr/>
                </p:nvSpPr>
                <p:spPr>
                  <a:xfrm>
                    <a:off x="2440693" y="1698839"/>
                    <a:ext cx="1180924" cy="29860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170"/>
                      </a:lnSpc>
                    </a:pPr>
                    <a:r>
                      <a:rPr lang="en-US" sz="900" i="1" dirty="0">
                        <a:solidFill>
                          <a:srgbClr val="000000"/>
                        </a:solidFill>
                        <a:latin typeface="IBM Plex Sans" panose="020B0503050203000203" pitchFamily="34" charset="0"/>
                      </a:rPr>
                      <a:t>Product Development Manager</a:t>
                    </a:r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5A091086-DF17-D3DB-A42F-1D67C029E1ED}"/>
                    </a:ext>
                  </a:extLst>
                </p:cNvPr>
                <p:cNvGrpSpPr/>
                <p:nvPr/>
              </p:nvGrpSpPr>
              <p:grpSpPr>
                <a:xfrm>
                  <a:off x="4052403" y="1519796"/>
                  <a:ext cx="1180924" cy="471567"/>
                  <a:chOff x="4052403" y="1525880"/>
                  <a:chExt cx="1180924" cy="471567"/>
                </a:xfrm>
              </p:grpSpPr>
              <p:sp>
                <p:nvSpPr>
                  <p:cNvPr id="80" name="TextBox 80"/>
                  <p:cNvSpPr txBox="1"/>
                  <p:nvPr/>
                </p:nvSpPr>
                <p:spPr>
                  <a:xfrm>
                    <a:off x="4052403" y="1525880"/>
                    <a:ext cx="1065312" cy="15433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b="1" dirty="0">
                        <a:solidFill>
                          <a:srgbClr val="000000"/>
                        </a:solidFill>
                        <a:latin typeface="IBM Plex Sans" panose="020B0503050203000203" pitchFamily="34" charset="0"/>
                      </a:rPr>
                      <a:t>MICHAEL CHANG</a:t>
                    </a:r>
                  </a:p>
                </p:txBody>
              </p:sp>
              <p:sp>
                <p:nvSpPr>
                  <p:cNvPr id="81" name="TextBox 81"/>
                  <p:cNvSpPr txBox="1"/>
                  <p:nvPr/>
                </p:nvSpPr>
                <p:spPr>
                  <a:xfrm>
                    <a:off x="4052403" y="1698839"/>
                    <a:ext cx="1180924" cy="29860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170"/>
                      </a:lnSpc>
                      <a:spcBef>
                        <a:spcPct val="0"/>
                      </a:spcBef>
                    </a:pPr>
                    <a:r>
                      <a:rPr lang="en-US" sz="900" i="1" u="none" strike="noStrike" dirty="0">
                        <a:solidFill>
                          <a:srgbClr val="000000"/>
                        </a:solidFill>
                        <a:latin typeface="IBM Plex Sans" panose="020B0503050203000203" pitchFamily="34" charset="0"/>
                      </a:rPr>
                      <a:t>Quality Assurance Specialist</a:t>
                    </a:r>
                  </a:p>
                </p:txBody>
              </p:sp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A47D601E-0F73-EF9E-88B2-E3BAF58CFEEE}"/>
                    </a:ext>
                  </a:extLst>
                </p:cNvPr>
                <p:cNvGrpSpPr/>
                <p:nvPr/>
              </p:nvGrpSpPr>
              <p:grpSpPr>
                <a:xfrm>
                  <a:off x="5664113" y="1519796"/>
                  <a:ext cx="1180924" cy="471567"/>
                  <a:chOff x="5664113" y="1525880"/>
                  <a:chExt cx="1180924" cy="471567"/>
                </a:xfrm>
              </p:grpSpPr>
              <p:sp>
                <p:nvSpPr>
                  <p:cNvPr id="83" name="TextBox 83"/>
                  <p:cNvSpPr txBox="1"/>
                  <p:nvPr/>
                </p:nvSpPr>
                <p:spPr>
                  <a:xfrm>
                    <a:off x="5664113" y="1525880"/>
                    <a:ext cx="1065312" cy="15433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b="1" dirty="0">
                        <a:solidFill>
                          <a:srgbClr val="000000"/>
                        </a:solidFill>
                        <a:latin typeface="IBM Plex Sans" panose="020B0503050203000203" pitchFamily="34" charset="0"/>
                      </a:rPr>
                      <a:t>EMILY WILSON</a:t>
                    </a:r>
                  </a:p>
                </p:txBody>
              </p:sp>
              <p:sp>
                <p:nvSpPr>
                  <p:cNvPr id="84" name="TextBox 84"/>
                  <p:cNvSpPr txBox="1"/>
                  <p:nvPr/>
                </p:nvSpPr>
                <p:spPr>
                  <a:xfrm>
                    <a:off x="5664113" y="1698839"/>
                    <a:ext cx="1180924" cy="29860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170"/>
                      </a:lnSpc>
                      <a:spcBef>
                        <a:spcPct val="0"/>
                      </a:spcBef>
                    </a:pPr>
                    <a:r>
                      <a:rPr lang="en-US" sz="900" i="1" u="none" strike="noStrike" dirty="0">
                        <a:solidFill>
                          <a:srgbClr val="000000"/>
                        </a:solidFill>
                        <a:latin typeface="IBM Plex Sans" panose="020B0503050203000203" pitchFamily="34" charset="0"/>
                      </a:rPr>
                      <a:t>Design and Creative Director</a:t>
                    </a:r>
                  </a:p>
                </p:txBody>
              </p:sp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74B79CC6-E681-762A-59CB-169BB4846777}"/>
                    </a:ext>
                  </a:extLst>
                </p:cNvPr>
                <p:cNvGrpSpPr/>
                <p:nvPr/>
              </p:nvGrpSpPr>
              <p:grpSpPr>
                <a:xfrm>
                  <a:off x="7275823" y="1519796"/>
                  <a:ext cx="1180924" cy="471567"/>
                  <a:chOff x="7275824" y="1525880"/>
                  <a:chExt cx="1180924" cy="471567"/>
                </a:xfrm>
              </p:grpSpPr>
              <p:sp>
                <p:nvSpPr>
                  <p:cNvPr id="86" name="TextBox 86"/>
                  <p:cNvSpPr txBox="1"/>
                  <p:nvPr/>
                </p:nvSpPr>
                <p:spPr>
                  <a:xfrm>
                    <a:off x="7275824" y="1525880"/>
                    <a:ext cx="1065312" cy="15433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b="1" dirty="0">
                        <a:solidFill>
                          <a:srgbClr val="000000"/>
                        </a:solidFill>
                        <a:latin typeface="IBM Plex Sans" panose="020B0503050203000203" pitchFamily="34" charset="0"/>
                      </a:rPr>
                      <a:t>SARAH JOHNSON</a:t>
                    </a:r>
                  </a:p>
                </p:txBody>
              </p:sp>
              <p:sp>
                <p:nvSpPr>
                  <p:cNvPr id="87" name="TextBox 87"/>
                  <p:cNvSpPr txBox="1"/>
                  <p:nvPr/>
                </p:nvSpPr>
                <p:spPr>
                  <a:xfrm>
                    <a:off x="7275824" y="1698839"/>
                    <a:ext cx="1180924" cy="29860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170"/>
                      </a:lnSpc>
                      <a:spcBef>
                        <a:spcPct val="0"/>
                      </a:spcBef>
                    </a:pPr>
                    <a:r>
                      <a:rPr lang="en-US" sz="900" i="1" u="none" strike="noStrike" dirty="0">
                        <a:solidFill>
                          <a:srgbClr val="000000"/>
                        </a:solidFill>
                        <a:latin typeface="IBM Plex Sans" panose="020B0503050203000203" pitchFamily="34" charset="0"/>
                      </a:rPr>
                      <a:t>IT Infrastructure Manager</a:t>
                    </a:r>
                  </a:p>
                </p:txBody>
              </p:sp>
            </p:grpSp>
          </p:grpSp>
        </p:grpSp>
        <p:sp>
          <p:nvSpPr>
            <p:cNvPr id="88" name="TextBox 88"/>
            <p:cNvSpPr txBox="1"/>
            <p:nvPr/>
          </p:nvSpPr>
          <p:spPr>
            <a:xfrm>
              <a:off x="1733910" y="653688"/>
              <a:ext cx="7217070" cy="4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3499" b="1" dirty="0">
                  <a:solidFill>
                    <a:srgbClr val="FFFFFF"/>
                  </a:solidFill>
                  <a:latin typeface="IBM Plex Sans" panose="020B0503050203000203" pitchFamily="34" charset="0"/>
                </a:rPr>
                <a:t> PROJECT TEAM CHARTER </a:t>
              </a:r>
            </a:p>
          </p:txBody>
        </p:sp>
        <p:sp>
          <p:nvSpPr>
            <p:cNvPr id="71" name="TemplateLAB"/>
            <p:cNvSpPr/>
            <p:nvPr/>
          </p:nvSpPr>
          <p:spPr>
            <a:xfrm rot="5400000">
              <a:off x="9896780" y="6593619"/>
              <a:ext cx="651274" cy="107460"/>
            </a:xfrm>
            <a:custGeom>
              <a:avLst/>
              <a:gdLst/>
              <a:ahLst/>
              <a:cxnLst/>
              <a:rect l="l" t="t" r="r" b="b"/>
              <a:pathLst>
                <a:path w="651274" h="107460">
                  <a:moveTo>
                    <a:pt x="0" y="0"/>
                  </a:moveTo>
                  <a:lnTo>
                    <a:pt x="651274" y="0"/>
                  </a:lnTo>
                  <a:lnTo>
                    <a:pt x="651274" y="107460"/>
                  </a:lnTo>
                  <a:lnTo>
                    <a:pt x="0" y="107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208</Words>
  <Application>Microsoft Office PowerPoint</Application>
  <PresentationFormat>Custom</PresentationFormat>
  <Paragraphs>73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IBM Plex Sans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Team charter templates (Landspace)</dc:title>
  <dc:creator>Hoang Anh</dc:creator>
  <cp:lastModifiedBy>Hoang Anh</cp:lastModifiedBy>
  <cp:revision>7</cp:revision>
  <dcterms:created xsi:type="dcterms:W3CDTF">2006-08-16T00:00:00Z</dcterms:created>
  <dcterms:modified xsi:type="dcterms:W3CDTF">2023-11-09T10:12:00Z</dcterms:modified>
  <dc:identifier>DAFzp-eRGQM</dc:identifier>
</cp:coreProperties>
</file>