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Black" pitchFamily="2" charset="0"/>
      <p:bold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6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4">
            <a:extLst>
              <a:ext uri="{FF2B5EF4-FFF2-40B4-BE49-F238E27FC236}">
                <a16:creationId xmlns:a16="http://schemas.microsoft.com/office/drawing/2014/main" id="{03DF0BDF-318C-BD63-2DB5-11283F80D96B}"/>
              </a:ext>
            </a:extLst>
          </p:cNvPr>
          <p:cNvGrpSpPr/>
          <p:nvPr/>
        </p:nvGrpSpPr>
        <p:grpSpPr>
          <a:xfrm>
            <a:off x="0" y="551968"/>
            <a:ext cx="7560000" cy="9850486"/>
            <a:chOff x="0" y="551968"/>
            <a:chExt cx="7560000" cy="985048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D9CCFF5-D068-97FC-6827-9033D616F132}"/>
                </a:ext>
              </a:extLst>
            </p:cNvPr>
            <p:cNvGrpSpPr/>
            <p:nvPr/>
          </p:nvGrpSpPr>
          <p:grpSpPr>
            <a:xfrm>
              <a:off x="0" y="9715999"/>
              <a:ext cx="7059036" cy="455838"/>
              <a:chOff x="0" y="9715999"/>
              <a:chExt cx="7059036" cy="455838"/>
            </a:xfrm>
          </p:grpSpPr>
          <p:sp>
            <p:nvSpPr>
              <p:cNvPr id="72" name="AutoShape 72"/>
              <p:cNvSpPr/>
              <p:nvPr/>
            </p:nvSpPr>
            <p:spPr>
              <a:xfrm>
                <a:off x="3158609" y="9943918"/>
                <a:ext cx="1242782" cy="0"/>
              </a:xfrm>
              <a:prstGeom prst="line">
                <a:avLst/>
              </a:prstGeom>
              <a:ln w="9525" cap="flat">
                <a:solidFill>
                  <a:srgbClr val="12968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0D7D995-F725-9DD2-BF3F-886B7F2C18F1}"/>
                  </a:ext>
                </a:extLst>
              </p:cNvPr>
              <p:cNvSpPr/>
              <p:nvPr/>
            </p:nvSpPr>
            <p:spPr>
              <a:xfrm>
                <a:off x="0" y="9715999"/>
                <a:ext cx="3780001" cy="455838"/>
              </a:xfrm>
              <a:custGeom>
                <a:avLst/>
                <a:gdLst>
                  <a:gd name="connsiteX0" fmla="*/ 0 w 3780001"/>
                  <a:gd name="connsiteY0" fmla="*/ 0 h 455838"/>
                  <a:gd name="connsiteX1" fmla="*/ 3295586 w 3780001"/>
                  <a:gd name="connsiteY1" fmla="*/ 0 h 455838"/>
                  <a:gd name="connsiteX2" fmla="*/ 3780001 w 3780001"/>
                  <a:gd name="connsiteY2" fmla="*/ 0 h 455838"/>
                  <a:gd name="connsiteX3" fmla="*/ 3305106 w 3780001"/>
                  <a:gd name="connsiteY3" fmla="*/ 455838 h 455838"/>
                  <a:gd name="connsiteX4" fmla="*/ 0 w 3780001"/>
                  <a:gd name="connsiteY4" fmla="*/ 455838 h 45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0001" h="455838">
                    <a:moveTo>
                      <a:pt x="0" y="0"/>
                    </a:moveTo>
                    <a:lnTo>
                      <a:pt x="3295586" y="0"/>
                    </a:lnTo>
                    <a:lnTo>
                      <a:pt x="3780001" y="0"/>
                    </a:lnTo>
                    <a:lnTo>
                      <a:pt x="3305106" y="455838"/>
                    </a:lnTo>
                    <a:lnTo>
                      <a:pt x="0" y="455838"/>
                    </a:lnTo>
                    <a:close/>
                  </a:path>
                </a:pathLst>
              </a:custGeom>
              <a:solidFill>
                <a:srgbClr val="129686"/>
              </a:solid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821430" y="9826486"/>
                <a:ext cx="2137142" cy="2015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i="1" dirty="0">
                    <a:solidFill>
                      <a:srgbClr val="FFFFFF"/>
                    </a:solidFill>
                    <a:latin typeface="Montserrat" pitchFamily="2" charset="0"/>
                  </a:rPr>
                  <a:t>www.templateLAB.com</a:t>
                </a: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4401392" y="9877560"/>
                <a:ext cx="2657644" cy="1327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ts val="980"/>
                  </a:lnSpc>
                </a:pPr>
                <a:r>
                  <a:rPr lang="en-US" sz="1000" i="1" dirty="0">
                    <a:solidFill>
                      <a:srgbClr val="000000"/>
                    </a:solidFill>
                    <a:latin typeface="Montserrat ExtraBold" pitchFamily="2" charset="0"/>
                  </a:rPr>
                  <a:t>INNOVATEX IMPROVEMENT TEAM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D7E4FC1-F206-F561-EECE-52AC55798077}"/>
                </a:ext>
              </a:extLst>
            </p:cNvPr>
            <p:cNvGrpSpPr/>
            <p:nvPr/>
          </p:nvGrpSpPr>
          <p:grpSpPr>
            <a:xfrm>
              <a:off x="0" y="8252932"/>
              <a:ext cx="7560000" cy="1158877"/>
              <a:chOff x="0" y="8252932"/>
              <a:chExt cx="7560000" cy="1158877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8252932"/>
                <a:ext cx="7560000" cy="1158877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415315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415315"/>
                    </a:lnTo>
                    <a:lnTo>
                      <a:pt x="0" y="415315"/>
                    </a:lnTo>
                    <a:close/>
                  </a:path>
                </a:pathLst>
              </a:custGeom>
              <a:solidFill>
                <a:srgbClr val="F1F1F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2341239" y="8618996"/>
                <a:ext cx="2877522" cy="2366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59"/>
                  </a:lnSpc>
                </a:pPr>
                <a:r>
                  <a:rPr lang="en-US" sz="1399" b="1" dirty="0">
                    <a:solidFill>
                      <a:srgbClr val="000000"/>
                    </a:solidFill>
                    <a:latin typeface="Montserrat" pitchFamily="2" charset="0"/>
                  </a:rPr>
                  <a:t>COMMUNICATION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328856" y="8881915"/>
                <a:ext cx="6902289" cy="1631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40"/>
                  </a:lnSpc>
                </a:pPr>
                <a:r>
                  <a:rPr lang="en-US" sz="900" spc="-4" dirty="0">
                    <a:solidFill>
                      <a:srgbClr val="000000"/>
                    </a:solidFill>
                    <a:latin typeface="Montserrat"/>
                  </a:rPr>
                  <a:t>Open and transparent communication is vital. We'll hold regular meetings and provide updates to stakeholders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B6EBD70-BF9A-E9CF-431F-3D72DB114BD6}"/>
                </a:ext>
              </a:extLst>
            </p:cNvPr>
            <p:cNvGrpSpPr/>
            <p:nvPr/>
          </p:nvGrpSpPr>
          <p:grpSpPr>
            <a:xfrm>
              <a:off x="500965" y="6630029"/>
              <a:ext cx="6558070" cy="1318712"/>
              <a:chOff x="500965" y="6630029"/>
              <a:chExt cx="6558070" cy="1318712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2341239" y="6630029"/>
                <a:ext cx="2877521" cy="2406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59"/>
                  </a:lnSpc>
                </a:pPr>
                <a:r>
                  <a:rPr lang="en-US" sz="1399" b="1" dirty="0">
                    <a:solidFill>
                      <a:srgbClr val="000000"/>
                    </a:solidFill>
                    <a:latin typeface="Montserrat" pitchFamily="2" charset="0"/>
                  </a:rPr>
                  <a:t>IMPROVEMENT PROCESS</a:t>
                </a:r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509994" y="7228772"/>
                <a:ext cx="6482386" cy="0"/>
              </a:xfrm>
              <a:prstGeom prst="line">
                <a:avLst/>
              </a:prstGeom>
              <a:ln w="9525" cap="flat">
                <a:solidFill>
                  <a:srgbClr val="129686"/>
                </a:solidFill>
                <a:prstDash val="solid"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00965" y="7677446"/>
                <a:ext cx="1470172" cy="2712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20"/>
                  </a:lnSpc>
                </a:pPr>
                <a:r>
                  <a:rPr lang="en-US" sz="800" dirty="0">
                    <a:solidFill>
                      <a:srgbClr val="000000"/>
                    </a:solidFill>
                    <a:latin typeface="Montserrat"/>
                  </a:rPr>
                  <a:t>Identifying areas in </a:t>
                </a:r>
              </a:p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/>
                    </a:solidFill>
                    <a:latin typeface="Montserrat"/>
                  </a:rPr>
                  <a:t>need of improvement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500965" y="7453500"/>
                <a:ext cx="1618339" cy="1535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000000"/>
                    </a:solidFill>
                    <a:latin typeface="Montserrat" pitchFamily="2" charset="0"/>
                  </a:rPr>
                  <a:t>Problem Identification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ED12B13-11D0-D1D2-FBEB-CC188DFA2B52}"/>
                  </a:ext>
                </a:extLst>
              </p:cNvPr>
              <p:cNvGrpSpPr/>
              <p:nvPr/>
            </p:nvGrpSpPr>
            <p:grpSpPr>
              <a:xfrm>
                <a:off x="500965" y="7080244"/>
                <a:ext cx="297056" cy="297056"/>
                <a:chOff x="500965" y="7080244"/>
                <a:chExt cx="297056" cy="297056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500965" y="7080244"/>
                  <a:ext cx="297056" cy="297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29686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536144" y="7145608"/>
                  <a:ext cx="226699" cy="1663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000" b="1" dirty="0">
                      <a:solidFill>
                        <a:srgbClr val="FFFFFF"/>
                      </a:solidFill>
                      <a:latin typeface="Montserrat" pitchFamily="2" charset="0"/>
                    </a:rPr>
                    <a:t>1</a:t>
                  </a:r>
                </a:p>
              </p:txBody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100226" y="7677446"/>
                <a:ext cx="1637418" cy="2712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/>
                    </a:solidFill>
                    <a:latin typeface="Montserrat"/>
                  </a:rPr>
                  <a:t>Accumulating and scrutinizing data for fundamental origins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2100226" y="7453500"/>
                <a:ext cx="1470172" cy="1535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000000"/>
                    </a:solidFill>
                    <a:latin typeface="Montserrat" pitchFamily="2" charset="0"/>
                  </a:rPr>
                  <a:t>Data Analysis</a:t>
                </a:r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B3EEAB4-2F33-4970-6607-6F4C5FC518D4}"/>
                  </a:ext>
                </a:extLst>
              </p:cNvPr>
              <p:cNvGrpSpPr/>
              <p:nvPr/>
            </p:nvGrpSpPr>
            <p:grpSpPr>
              <a:xfrm>
                <a:off x="2100226" y="7080244"/>
                <a:ext cx="297056" cy="297056"/>
                <a:chOff x="2100226" y="7080244"/>
                <a:chExt cx="297056" cy="297056"/>
              </a:xfrm>
            </p:grpSpPr>
            <p:sp>
              <p:nvSpPr>
                <p:cNvPr id="29" name="Freeform 29"/>
                <p:cNvSpPr/>
                <p:nvPr/>
              </p:nvSpPr>
              <p:spPr>
                <a:xfrm>
                  <a:off x="2100226" y="7080244"/>
                  <a:ext cx="297056" cy="297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29686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2135405" y="7145608"/>
                  <a:ext cx="226699" cy="1663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000" b="1" dirty="0">
                      <a:solidFill>
                        <a:srgbClr val="FFFFFF"/>
                      </a:solidFill>
                      <a:latin typeface="Montserrat" pitchFamily="2" charset="0"/>
                    </a:rPr>
                    <a:t>2</a:t>
                  </a:r>
                </a:p>
              </p:txBody>
            </p:sp>
          </p:grpSp>
          <p:sp>
            <p:nvSpPr>
              <p:cNvPr id="32" name="TextBox 32"/>
              <p:cNvSpPr txBox="1"/>
              <p:nvPr/>
            </p:nvSpPr>
            <p:spPr>
              <a:xfrm>
                <a:off x="3833188" y="7677446"/>
                <a:ext cx="1470172" cy="2712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/>
                    </a:solidFill>
                    <a:latin typeface="Montserrat"/>
                  </a:rPr>
                  <a:t>Creating and implementing improvement plans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3833188" y="7453500"/>
                <a:ext cx="1593475" cy="1535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000000"/>
                    </a:solidFill>
                    <a:latin typeface="Montserrat" pitchFamily="2" charset="0"/>
                  </a:rPr>
                  <a:t>Solution Development</a:t>
                </a: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95BA6F06-E3D9-4642-9B16-A6F50A815A7E}"/>
                  </a:ext>
                </a:extLst>
              </p:cNvPr>
              <p:cNvGrpSpPr/>
              <p:nvPr/>
            </p:nvGrpSpPr>
            <p:grpSpPr>
              <a:xfrm>
                <a:off x="3833188" y="7080244"/>
                <a:ext cx="297056" cy="297056"/>
                <a:chOff x="3833188" y="7080244"/>
                <a:chExt cx="297056" cy="297056"/>
              </a:xfrm>
            </p:grpSpPr>
            <p:sp>
              <p:nvSpPr>
                <p:cNvPr id="35" name="Freeform 35"/>
                <p:cNvSpPr/>
                <p:nvPr/>
              </p:nvSpPr>
              <p:spPr>
                <a:xfrm>
                  <a:off x="3833188" y="7080244"/>
                  <a:ext cx="297056" cy="297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29686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3868367" y="7145608"/>
                  <a:ext cx="226699" cy="1663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000" b="1" dirty="0">
                      <a:solidFill>
                        <a:srgbClr val="FFFFFF"/>
                      </a:solidFill>
                      <a:latin typeface="Montserrat" pitchFamily="2" charset="0"/>
                    </a:rPr>
                    <a:t>3</a:t>
                  </a:r>
                </a:p>
              </p:txBody>
            </p:sp>
          </p:grpSp>
          <p:sp>
            <p:nvSpPr>
              <p:cNvPr id="38" name="TextBox 38"/>
              <p:cNvSpPr txBox="1"/>
              <p:nvPr/>
            </p:nvSpPr>
            <p:spPr>
              <a:xfrm>
                <a:off x="5522208" y="7677446"/>
                <a:ext cx="1536827" cy="2712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>
                    <a:solidFill>
                      <a:srgbClr val="000000"/>
                    </a:solidFill>
                    <a:latin typeface="Montserrat"/>
                  </a:rPr>
                  <a:t>Consistently assessing results and adapting as needed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5522208" y="7453500"/>
                <a:ext cx="1470172" cy="1535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000000"/>
                    </a:solidFill>
                    <a:latin typeface="Montserrat" pitchFamily="2" charset="0"/>
                  </a:rPr>
                  <a:t>Monitoring</a:t>
                </a: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5020063-52D1-FF95-CC8A-89DAA238DDDA}"/>
                  </a:ext>
                </a:extLst>
              </p:cNvPr>
              <p:cNvGrpSpPr/>
              <p:nvPr/>
            </p:nvGrpSpPr>
            <p:grpSpPr>
              <a:xfrm>
                <a:off x="5522208" y="7080244"/>
                <a:ext cx="297056" cy="297056"/>
                <a:chOff x="5522208" y="7080244"/>
                <a:chExt cx="297056" cy="297056"/>
              </a:xfrm>
            </p:grpSpPr>
            <p:sp>
              <p:nvSpPr>
                <p:cNvPr id="41" name="Freeform 41"/>
                <p:cNvSpPr/>
                <p:nvPr/>
              </p:nvSpPr>
              <p:spPr>
                <a:xfrm>
                  <a:off x="5522208" y="7080244"/>
                  <a:ext cx="297056" cy="297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129686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5557386" y="7145608"/>
                  <a:ext cx="226699" cy="1663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sz="1000" b="1" dirty="0">
                      <a:solidFill>
                        <a:srgbClr val="FFFFFF"/>
                      </a:solidFill>
                      <a:latin typeface="Montserrat" pitchFamily="2" charset="0"/>
                    </a:rPr>
                    <a:t>4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5C51DD9-FCF2-4B51-2D34-A8D7F17E6B46}"/>
                </a:ext>
              </a:extLst>
            </p:cNvPr>
            <p:cNvGrpSpPr/>
            <p:nvPr/>
          </p:nvGrpSpPr>
          <p:grpSpPr>
            <a:xfrm>
              <a:off x="0" y="4009807"/>
              <a:ext cx="7560000" cy="2344606"/>
              <a:chOff x="0" y="4009807"/>
              <a:chExt cx="7560000" cy="2344606"/>
            </a:xfrm>
          </p:grpSpPr>
          <p:sp>
            <p:nvSpPr>
              <p:cNvPr id="44" name="AutoShape 44"/>
              <p:cNvSpPr/>
              <p:nvPr/>
            </p:nvSpPr>
            <p:spPr>
              <a:xfrm>
                <a:off x="2759907" y="4009807"/>
                <a:ext cx="4800093" cy="2344606"/>
              </a:xfrm>
              <a:prstGeom prst="rect">
                <a:avLst/>
              </a:prstGeom>
              <a:solidFill>
                <a:srgbClr val="F1F1F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3883658" y="4203700"/>
                <a:ext cx="2552590" cy="2406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59"/>
                  </a:lnSpc>
                </a:pPr>
                <a:r>
                  <a:rPr lang="en-US" sz="1399" b="1" dirty="0">
                    <a:solidFill>
                      <a:srgbClr val="000000"/>
                    </a:solidFill>
                    <a:latin typeface="Montserrat" pitchFamily="2" charset="0"/>
                  </a:rPr>
                  <a:t>TEAM VALUES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3236884" y="5370637"/>
                <a:ext cx="983723" cy="1535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000000"/>
                    </a:solidFill>
                    <a:latin typeface="Montserrat" pitchFamily="2" charset="0"/>
                  </a:rPr>
                  <a:t>Excellence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3088763" y="5646499"/>
                <a:ext cx="1279966" cy="4132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/>
                    </a:solidFill>
                    <a:latin typeface="Montserrat"/>
                  </a:rPr>
                  <a:t>Striving for continuous improvement and </a:t>
                </a:r>
              </a:p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/>
                    </a:solidFill>
                    <a:latin typeface="Montserrat"/>
                  </a:rPr>
                  <a:t>high standards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4668091" y="5370637"/>
                <a:ext cx="983723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000000"/>
                    </a:solidFill>
                    <a:latin typeface="Montserrat" pitchFamily="2" charset="0"/>
                  </a:rPr>
                  <a:t>Collaboration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4519970" y="5646499"/>
                <a:ext cx="1279966" cy="4132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/>
                    </a:solidFill>
                    <a:latin typeface="Montserrat"/>
                  </a:rPr>
                  <a:t>Valuing open communication </a:t>
                </a:r>
              </a:p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/>
                    </a:solidFill>
                    <a:latin typeface="Montserrat"/>
                  </a:rPr>
                  <a:t>and teamwork</a:t>
                </a: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819CA371-59A1-FF53-A186-7FB1EE7144EF}"/>
                  </a:ext>
                </a:extLst>
              </p:cNvPr>
              <p:cNvGrpSpPr/>
              <p:nvPr/>
            </p:nvGrpSpPr>
            <p:grpSpPr>
              <a:xfrm>
                <a:off x="3518389" y="4712915"/>
                <a:ext cx="3283130" cy="420714"/>
                <a:chOff x="3518389" y="4762586"/>
                <a:chExt cx="3283130" cy="420714"/>
              </a:xfrm>
            </p:grpSpPr>
            <p:sp>
              <p:nvSpPr>
                <p:cNvPr id="48" name="Freeform 48"/>
                <p:cNvSpPr/>
                <p:nvPr/>
              </p:nvSpPr>
              <p:spPr>
                <a:xfrm>
                  <a:off x="3518389" y="4762586"/>
                  <a:ext cx="420714" cy="4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29686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3589835" y="4862870"/>
                  <a:ext cx="277822" cy="18966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82"/>
                    </a:lnSpc>
                  </a:pPr>
                  <a:r>
                    <a:rPr lang="en-US" sz="1100" dirty="0">
                      <a:solidFill>
                        <a:srgbClr val="FFFFFF"/>
                      </a:solidFill>
                      <a:latin typeface="Montserrat Black" pitchFamily="2" charset="0"/>
                    </a:rPr>
                    <a:t>01</a:t>
                  </a:r>
                </a:p>
              </p:txBody>
            </p:sp>
            <p:sp>
              <p:nvSpPr>
                <p:cNvPr id="51" name="Freeform 51"/>
                <p:cNvSpPr/>
                <p:nvPr/>
              </p:nvSpPr>
              <p:spPr>
                <a:xfrm>
                  <a:off x="4949596" y="4762586"/>
                  <a:ext cx="420714" cy="4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29686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5021042" y="4862870"/>
                  <a:ext cx="277822" cy="18966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algn="ctr">
                    <a:lnSpc>
                      <a:spcPts val="1582"/>
                    </a:lnSpc>
                    <a:defRPr sz="1100">
                      <a:solidFill>
                        <a:srgbClr val="FFFFFF"/>
                      </a:solidFill>
                      <a:latin typeface="Montserrat Black" pitchFamily="2" charset="0"/>
                    </a:defRPr>
                  </a:lvl1pPr>
                </a:lstStyle>
                <a:p>
                  <a:r>
                    <a:rPr lang="en-US" dirty="0"/>
                    <a:t>02</a:t>
                  </a:r>
                </a:p>
              </p:txBody>
            </p:sp>
            <p:sp>
              <p:nvSpPr>
                <p:cNvPr id="54" name="Freeform 54"/>
                <p:cNvSpPr/>
                <p:nvPr/>
              </p:nvSpPr>
              <p:spPr>
                <a:xfrm>
                  <a:off x="6380805" y="4762586"/>
                  <a:ext cx="420714" cy="4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129686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6452251" y="4862870"/>
                  <a:ext cx="277822" cy="18966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algn="ctr">
                    <a:lnSpc>
                      <a:spcPts val="1582"/>
                    </a:lnSpc>
                    <a:defRPr sz="1100">
                      <a:solidFill>
                        <a:srgbClr val="FFFFFF"/>
                      </a:solidFill>
                      <a:latin typeface="Montserrat Black" pitchFamily="2" charset="0"/>
                    </a:defRPr>
                  </a:lvl1pPr>
                </a:lstStyle>
                <a:p>
                  <a:r>
                    <a:rPr lang="en-US" dirty="0"/>
                    <a:t>03</a:t>
                  </a:r>
                </a:p>
              </p:txBody>
            </p:sp>
          </p:grpSp>
          <p:sp>
            <p:nvSpPr>
              <p:cNvPr id="59" name="TextBox 59"/>
              <p:cNvSpPr txBox="1"/>
              <p:nvPr/>
            </p:nvSpPr>
            <p:spPr>
              <a:xfrm>
                <a:off x="6099300" y="5370637"/>
                <a:ext cx="983723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b="1" dirty="0">
                    <a:solidFill>
                      <a:srgbClr val="000000"/>
                    </a:solidFill>
                    <a:latin typeface="Montserrat" pitchFamily="2" charset="0"/>
                  </a:rPr>
                  <a:t>Data-Driven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5951178" y="5646499"/>
                <a:ext cx="1279966" cy="4132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/>
                    </a:solidFill>
                    <a:latin typeface="Montserrat"/>
                  </a:rPr>
                  <a:t>Making decisions </a:t>
                </a:r>
              </a:p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/>
                    </a:solidFill>
                    <a:latin typeface="Montserrat"/>
                  </a:rPr>
                  <a:t>based on data </a:t>
                </a:r>
              </a:p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dirty="0">
                    <a:solidFill>
                      <a:srgbClr val="000000"/>
                    </a:solidFill>
                    <a:latin typeface="Montserrat"/>
                  </a:rPr>
                  <a:t>and evidence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A43D1843-70F2-7732-B113-CBCC9F3DF30C}"/>
                  </a:ext>
                </a:extLst>
              </p:cNvPr>
              <p:cNvGrpSpPr/>
              <p:nvPr/>
            </p:nvGrpSpPr>
            <p:grpSpPr>
              <a:xfrm>
                <a:off x="0" y="4009807"/>
                <a:ext cx="2759907" cy="2344606"/>
                <a:chOff x="0" y="4009807"/>
                <a:chExt cx="2759907" cy="2344606"/>
              </a:xfrm>
            </p:grpSpPr>
            <p:sp>
              <p:nvSpPr>
                <p:cNvPr id="61" name="AutoShape 61"/>
                <p:cNvSpPr/>
                <p:nvPr/>
              </p:nvSpPr>
              <p:spPr>
                <a:xfrm>
                  <a:off x="0" y="4009807"/>
                  <a:ext cx="2759907" cy="2344606"/>
                </a:xfrm>
                <a:prstGeom prst="rect">
                  <a:avLst/>
                </a:prstGeom>
                <a:solidFill>
                  <a:srgbClr val="129686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540453" y="5223243"/>
                  <a:ext cx="1679000" cy="83651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chemeClr val="bg1"/>
                      </a:solidFill>
                      <a:latin typeface="Montserrat"/>
                    </a:rPr>
                    <a:t>Our team is dedicated to identifying and implementing process improvements within our organization to enhance efficiency, reduce waste, and achieve higher quality results</a:t>
                  </a:r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605471" y="4203700"/>
                  <a:ext cx="1548962" cy="23666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1959"/>
                    </a:lnSpc>
                  </a:pPr>
                  <a:r>
                    <a:rPr lang="en-US" sz="1399" b="1" dirty="0">
                      <a:solidFill>
                        <a:srgbClr val="FFFFFF"/>
                      </a:solidFill>
                      <a:latin typeface="Montserrat" pitchFamily="2" charset="0"/>
                    </a:rPr>
                    <a:t>TEAM PURPOSE</a:t>
                  </a:r>
                </a:p>
              </p:txBody>
            </p:sp>
            <p:sp>
              <p:nvSpPr>
                <p:cNvPr id="64" name="Freeform 64"/>
                <p:cNvSpPr/>
                <p:nvPr/>
              </p:nvSpPr>
              <p:spPr>
                <a:xfrm>
                  <a:off x="1121925" y="4573599"/>
                  <a:ext cx="516055" cy="516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916" h="324916">
                      <a:moveTo>
                        <a:pt x="0" y="0"/>
                      </a:moveTo>
                      <a:lnTo>
                        <a:pt x="324916" y="0"/>
                      </a:lnTo>
                      <a:lnTo>
                        <a:pt x="324916" y="324915"/>
                      </a:lnTo>
                      <a:lnTo>
                        <a:pt x="0" y="3249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65885BC-2454-D48C-AF73-280A05605EC0}"/>
                </a:ext>
              </a:extLst>
            </p:cNvPr>
            <p:cNvGrpSpPr/>
            <p:nvPr/>
          </p:nvGrpSpPr>
          <p:grpSpPr>
            <a:xfrm>
              <a:off x="500965" y="551968"/>
              <a:ext cx="7055535" cy="3065761"/>
              <a:chOff x="500965" y="551968"/>
              <a:chExt cx="7055535" cy="3065761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604040D-58D3-3341-7C7B-843010F47BC7}"/>
                  </a:ext>
                </a:extLst>
              </p:cNvPr>
              <p:cNvGrpSpPr/>
              <p:nvPr/>
            </p:nvGrpSpPr>
            <p:grpSpPr>
              <a:xfrm>
                <a:off x="3436840" y="2663905"/>
                <a:ext cx="3622248" cy="953824"/>
                <a:chOff x="3436840" y="2663905"/>
                <a:chExt cx="3622248" cy="953824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69BCD775-5A82-6137-4FC9-0E66ACB5A711}"/>
                    </a:ext>
                  </a:extLst>
                </p:cNvPr>
                <p:cNvGrpSpPr/>
                <p:nvPr/>
              </p:nvGrpSpPr>
              <p:grpSpPr>
                <a:xfrm>
                  <a:off x="3750415" y="2937401"/>
                  <a:ext cx="564410" cy="680007"/>
                  <a:chOff x="3750415" y="2937401"/>
                  <a:chExt cx="564410" cy="680007"/>
                </a:xfrm>
              </p:grpSpPr>
              <p:sp>
                <p:nvSpPr>
                  <p:cNvPr id="5" name="Freeform 5"/>
                  <p:cNvSpPr/>
                  <p:nvPr/>
                </p:nvSpPr>
                <p:spPr>
                  <a:xfrm>
                    <a:off x="3761077" y="2937401"/>
                    <a:ext cx="543085" cy="542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1270" h="6350000">
                        <a:moveTo>
                          <a:pt x="5985510" y="0"/>
                        </a:moveTo>
                        <a:lnTo>
                          <a:pt x="364490" y="0"/>
                        </a:lnTo>
                        <a:cubicBezTo>
                          <a:pt x="162560" y="0"/>
                          <a:pt x="0" y="162560"/>
                          <a:pt x="0" y="364490"/>
                        </a:cubicBezTo>
                        <a:lnTo>
                          <a:pt x="0" y="5986780"/>
                        </a:lnTo>
                        <a:cubicBezTo>
                          <a:pt x="0" y="6187440"/>
                          <a:pt x="162560" y="6350000"/>
                          <a:pt x="364490" y="6350000"/>
                        </a:cubicBezTo>
                        <a:lnTo>
                          <a:pt x="5986780" y="6350000"/>
                        </a:lnTo>
                        <a:cubicBezTo>
                          <a:pt x="6187440" y="6350000"/>
                          <a:pt x="6351270" y="6187440"/>
                          <a:pt x="6351270" y="5985510"/>
                        </a:cubicBezTo>
                        <a:lnTo>
                          <a:pt x="6351270" y="364490"/>
                        </a:lnTo>
                        <a:cubicBezTo>
                          <a:pt x="6350000" y="162560"/>
                          <a:pt x="6187440" y="0"/>
                          <a:pt x="5985510" y="0"/>
                        </a:cubicBezTo>
                        <a:close/>
                      </a:path>
                    </a:pathLst>
                  </a:custGeom>
                  <a:blipFill>
                    <a:blip r:embed="rId4"/>
                    <a:stretch>
                      <a:fillRect l="-68064" t="-3631" r="-23415" b="-24047"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" name="TextBox 12"/>
                  <p:cNvSpPr txBox="1"/>
                  <p:nvPr/>
                </p:nvSpPr>
                <p:spPr>
                  <a:xfrm>
                    <a:off x="3750415" y="3523023"/>
                    <a:ext cx="564410" cy="94385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784"/>
                      </a:lnSpc>
                      <a:spcBef>
                        <a:spcPct val="0"/>
                      </a:spcBef>
                    </a:pPr>
                    <a:r>
                      <a:rPr lang="en-US" sz="550" spc="-5" dirty="0">
                        <a:solidFill>
                          <a:srgbClr val="000000"/>
                        </a:solidFill>
                        <a:latin typeface="Montserrat"/>
                      </a:rPr>
                      <a:t>Sarah Anderson </a:t>
                    </a:r>
                  </a:p>
                </p:txBody>
              </p:sp>
            </p:grpSp>
            <p:sp>
              <p:nvSpPr>
                <p:cNvPr id="13" name="TextBox 13"/>
                <p:cNvSpPr txBox="1"/>
                <p:nvPr/>
              </p:nvSpPr>
              <p:spPr>
                <a:xfrm rot="16200000">
                  <a:off x="3194164" y="3180077"/>
                  <a:ext cx="654565" cy="16921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362"/>
                    </a:lnSpc>
                  </a:pPr>
                  <a:r>
                    <a:rPr lang="en-US" sz="1100" b="1" spc="92" dirty="0">
                      <a:solidFill>
                        <a:srgbClr val="000000"/>
                      </a:solidFill>
                      <a:latin typeface="Montserrat" pitchFamily="2" charset="0"/>
                    </a:rPr>
                    <a:t>Leader</a:t>
                  </a:r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DB192053-C584-A7F3-BB1E-20AAE0769D47}"/>
                    </a:ext>
                  </a:extLst>
                </p:cNvPr>
                <p:cNvGrpSpPr/>
                <p:nvPr/>
              </p:nvGrpSpPr>
              <p:grpSpPr>
                <a:xfrm>
                  <a:off x="4686494" y="2937401"/>
                  <a:ext cx="543085" cy="680328"/>
                  <a:chOff x="4671842" y="2937401"/>
                  <a:chExt cx="543085" cy="680328"/>
                </a:xfrm>
              </p:grpSpPr>
              <p:sp>
                <p:nvSpPr>
                  <p:cNvPr id="7" name="Freeform 7"/>
                  <p:cNvSpPr/>
                  <p:nvPr/>
                </p:nvSpPr>
                <p:spPr>
                  <a:xfrm>
                    <a:off x="4671842" y="2937401"/>
                    <a:ext cx="543085" cy="542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1270" h="6350000">
                        <a:moveTo>
                          <a:pt x="5985510" y="0"/>
                        </a:moveTo>
                        <a:lnTo>
                          <a:pt x="364490" y="0"/>
                        </a:lnTo>
                        <a:cubicBezTo>
                          <a:pt x="162560" y="0"/>
                          <a:pt x="0" y="162560"/>
                          <a:pt x="0" y="364490"/>
                        </a:cubicBezTo>
                        <a:lnTo>
                          <a:pt x="0" y="5986780"/>
                        </a:lnTo>
                        <a:cubicBezTo>
                          <a:pt x="0" y="6187440"/>
                          <a:pt x="162560" y="6350000"/>
                          <a:pt x="364490" y="6350000"/>
                        </a:cubicBezTo>
                        <a:lnTo>
                          <a:pt x="5986780" y="6350000"/>
                        </a:lnTo>
                        <a:cubicBezTo>
                          <a:pt x="6187440" y="6350000"/>
                          <a:pt x="6351270" y="6187440"/>
                          <a:pt x="6351270" y="5985510"/>
                        </a:cubicBezTo>
                        <a:lnTo>
                          <a:pt x="6351270" y="364490"/>
                        </a:lnTo>
                        <a:cubicBezTo>
                          <a:pt x="6350000" y="162560"/>
                          <a:pt x="6187440" y="0"/>
                          <a:pt x="5985510" y="0"/>
                        </a:cubicBezTo>
                        <a:close/>
                      </a:path>
                    </a:pathLst>
                  </a:custGeom>
                  <a:blipFill>
                    <a:blip r:embed="rId5"/>
                    <a:stretch>
                      <a:fillRect l="-38795" t="-37790" r="-30650" b="-116429"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TextBox 14"/>
                  <p:cNvSpPr txBox="1"/>
                  <p:nvPr/>
                </p:nvSpPr>
                <p:spPr>
                  <a:xfrm>
                    <a:off x="4672497" y="3523023"/>
                    <a:ext cx="541775" cy="94706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algn="ctr">
                      <a:lnSpc>
                        <a:spcPts val="784"/>
                      </a:lnSpc>
                      <a:spcBef>
                        <a:spcPct val="0"/>
                      </a:spcBef>
                      <a:defRPr sz="550" spc="-5">
                        <a:solidFill>
                          <a:srgbClr val="000000"/>
                        </a:solidFill>
                        <a:latin typeface="Montserrat"/>
                      </a:defRPr>
                    </a:lvl1pPr>
                  </a:lstStyle>
                  <a:p>
                    <a:r>
                      <a:rPr lang="en-US" dirty="0"/>
                      <a:t>John Smith</a:t>
                    </a: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A5305389-DE08-5E05-E037-BEFFBA091C9C}"/>
                    </a:ext>
                  </a:extLst>
                </p:cNvPr>
                <p:cNvGrpSpPr/>
                <p:nvPr/>
              </p:nvGrpSpPr>
              <p:grpSpPr>
                <a:xfrm>
                  <a:off x="6516003" y="2937401"/>
                  <a:ext cx="543085" cy="680007"/>
                  <a:chOff x="6516004" y="2937401"/>
                  <a:chExt cx="543085" cy="680007"/>
                </a:xfrm>
              </p:grpSpPr>
              <p:sp>
                <p:nvSpPr>
                  <p:cNvPr id="9" name="Freeform 9"/>
                  <p:cNvSpPr/>
                  <p:nvPr/>
                </p:nvSpPr>
                <p:spPr>
                  <a:xfrm>
                    <a:off x="6516004" y="2937401"/>
                    <a:ext cx="543085" cy="542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1270" h="6350000">
                        <a:moveTo>
                          <a:pt x="5985510" y="0"/>
                        </a:moveTo>
                        <a:lnTo>
                          <a:pt x="364490" y="0"/>
                        </a:lnTo>
                        <a:cubicBezTo>
                          <a:pt x="162560" y="0"/>
                          <a:pt x="0" y="162560"/>
                          <a:pt x="0" y="364490"/>
                        </a:cubicBezTo>
                        <a:lnTo>
                          <a:pt x="0" y="5986780"/>
                        </a:lnTo>
                        <a:cubicBezTo>
                          <a:pt x="0" y="6187440"/>
                          <a:pt x="162560" y="6350000"/>
                          <a:pt x="364490" y="6350000"/>
                        </a:cubicBezTo>
                        <a:lnTo>
                          <a:pt x="5986780" y="6350000"/>
                        </a:lnTo>
                        <a:cubicBezTo>
                          <a:pt x="6187440" y="6350000"/>
                          <a:pt x="6351270" y="6187440"/>
                          <a:pt x="6351270" y="5985510"/>
                        </a:cubicBezTo>
                        <a:lnTo>
                          <a:pt x="6351270" y="364490"/>
                        </a:lnTo>
                        <a:cubicBezTo>
                          <a:pt x="6350000" y="162560"/>
                          <a:pt x="6187440" y="0"/>
                          <a:pt x="5985510" y="0"/>
                        </a:cubicBezTo>
                        <a:close/>
                      </a:path>
                    </a:pathLst>
                  </a:custGeom>
                  <a:blipFill>
                    <a:blip r:embed="rId6"/>
                    <a:stretch>
                      <a:fillRect l="-102954" t="-34167" r="-112207" b="-75982"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TextBox 15"/>
                  <p:cNvSpPr txBox="1"/>
                  <p:nvPr/>
                </p:nvSpPr>
                <p:spPr>
                  <a:xfrm>
                    <a:off x="6516659" y="3523023"/>
                    <a:ext cx="541775" cy="94385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algn="ctr">
                      <a:lnSpc>
                        <a:spcPts val="784"/>
                      </a:lnSpc>
                      <a:spcBef>
                        <a:spcPct val="0"/>
                      </a:spcBef>
                      <a:defRPr sz="550" spc="-5">
                        <a:solidFill>
                          <a:srgbClr val="000000"/>
                        </a:solidFill>
                        <a:latin typeface="Montserrat"/>
                      </a:defRPr>
                    </a:lvl1pPr>
                  </a:lstStyle>
                  <a:p>
                    <a:r>
                      <a:rPr lang="en-US" dirty="0"/>
                      <a:t>Emily Johnson</a:t>
                    </a:r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61E6BC3D-B5AA-CC9D-7519-CF2D5424027B}"/>
                    </a:ext>
                  </a:extLst>
                </p:cNvPr>
                <p:cNvGrpSpPr/>
                <p:nvPr/>
              </p:nvGrpSpPr>
              <p:grpSpPr>
                <a:xfrm>
                  <a:off x="5601248" y="2937401"/>
                  <a:ext cx="543085" cy="680007"/>
                  <a:chOff x="5593923" y="2937401"/>
                  <a:chExt cx="543085" cy="680007"/>
                </a:xfrm>
              </p:grpSpPr>
              <p:sp>
                <p:nvSpPr>
                  <p:cNvPr id="11" name="Freeform 11"/>
                  <p:cNvSpPr/>
                  <p:nvPr/>
                </p:nvSpPr>
                <p:spPr>
                  <a:xfrm>
                    <a:off x="5593923" y="2937401"/>
                    <a:ext cx="543085" cy="542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1270" h="6350000">
                        <a:moveTo>
                          <a:pt x="5985510" y="0"/>
                        </a:moveTo>
                        <a:lnTo>
                          <a:pt x="364490" y="0"/>
                        </a:lnTo>
                        <a:cubicBezTo>
                          <a:pt x="162560" y="0"/>
                          <a:pt x="0" y="162560"/>
                          <a:pt x="0" y="364490"/>
                        </a:cubicBezTo>
                        <a:lnTo>
                          <a:pt x="0" y="5986780"/>
                        </a:lnTo>
                        <a:cubicBezTo>
                          <a:pt x="0" y="6187440"/>
                          <a:pt x="162560" y="6350000"/>
                          <a:pt x="364490" y="6350000"/>
                        </a:cubicBezTo>
                        <a:lnTo>
                          <a:pt x="5986780" y="6350000"/>
                        </a:lnTo>
                        <a:cubicBezTo>
                          <a:pt x="6187440" y="6350000"/>
                          <a:pt x="6351270" y="6187440"/>
                          <a:pt x="6351270" y="5985510"/>
                        </a:cubicBezTo>
                        <a:lnTo>
                          <a:pt x="6351270" y="364490"/>
                        </a:lnTo>
                        <a:cubicBezTo>
                          <a:pt x="6350000" y="162560"/>
                          <a:pt x="6187440" y="0"/>
                          <a:pt x="5985510" y="0"/>
                        </a:cubicBezTo>
                        <a:close/>
                      </a:path>
                    </a:pathLst>
                  </a:custGeom>
                  <a:blipFill>
                    <a:blip r:embed="rId7"/>
                    <a:stretch>
                      <a:fillRect l="-50535" t="-13422" r="-139930" b="-80260"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TextBox 16"/>
                  <p:cNvSpPr txBox="1"/>
                  <p:nvPr/>
                </p:nvSpPr>
                <p:spPr>
                  <a:xfrm>
                    <a:off x="5594578" y="3523023"/>
                    <a:ext cx="541775" cy="94385"/>
                  </a:xfrm>
                  <a:prstGeom prst="rect">
                    <a:avLst/>
                  </a:prstGeom>
                </p:spPr>
                <p:txBody>
                  <a:bodyPr wrap="square" lIns="0" tIns="0" rIns="0" bIns="0" rtlCol="0" anchor="t">
                    <a:spAutoFit/>
                  </a:bodyPr>
                  <a:lstStyle>
                    <a:defPPr>
                      <a:defRPr lang="en-US"/>
                    </a:defPPr>
                    <a:lvl1pPr algn="ctr">
                      <a:lnSpc>
                        <a:spcPts val="784"/>
                      </a:lnSpc>
                      <a:spcBef>
                        <a:spcPct val="0"/>
                      </a:spcBef>
                      <a:defRPr sz="550" spc="-5">
                        <a:solidFill>
                          <a:srgbClr val="000000"/>
                        </a:solidFill>
                        <a:latin typeface="Montserrat"/>
                      </a:defRPr>
                    </a:lvl1pPr>
                  </a:lstStyle>
                  <a:p>
                    <a:r>
                      <a:rPr lang="en-US" dirty="0"/>
                      <a:t>Sarah Brown</a:t>
                    </a:r>
                  </a:p>
                </p:txBody>
              </p:sp>
            </p:grpSp>
            <p:sp>
              <p:nvSpPr>
                <p:cNvPr id="17" name="TextBox 17"/>
                <p:cNvSpPr txBox="1"/>
                <p:nvPr/>
              </p:nvSpPr>
              <p:spPr>
                <a:xfrm>
                  <a:off x="4838722" y="2663905"/>
                  <a:ext cx="2220365" cy="20781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749"/>
                    </a:lnSpc>
                  </a:pPr>
                  <a:r>
                    <a:rPr lang="en-US" sz="1399" b="1" spc="118" dirty="0">
                      <a:solidFill>
                        <a:srgbClr val="000000"/>
                      </a:solidFill>
                      <a:latin typeface="Montserrat" pitchFamily="2" charset="0"/>
                    </a:rPr>
                    <a:t>TEAM MEMBER</a:t>
                  </a: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E0E4C1B-8AF0-7032-3048-7AD76C4B9A33}"/>
                  </a:ext>
                </a:extLst>
              </p:cNvPr>
              <p:cNvGrpSpPr/>
              <p:nvPr/>
            </p:nvGrpSpPr>
            <p:grpSpPr>
              <a:xfrm>
                <a:off x="500965" y="1256013"/>
                <a:ext cx="4195564" cy="1644334"/>
                <a:chOff x="500965" y="1256013"/>
                <a:chExt cx="4195564" cy="1644334"/>
              </a:xfrm>
            </p:grpSpPr>
            <p:sp>
              <p:nvSpPr>
                <p:cNvPr id="2" name="TextBox 2"/>
                <p:cNvSpPr txBox="1"/>
                <p:nvPr/>
              </p:nvSpPr>
              <p:spPr>
                <a:xfrm>
                  <a:off x="500965" y="1256013"/>
                  <a:ext cx="4195564" cy="141741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678"/>
                    </a:lnSpc>
                  </a:pPr>
                  <a:r>
                    <a:rPr lang="en-US" sz="3700" i="1" dirty="0">
                      <a:solidFill>
                        <a:srgbClr val="129686"/>
                      </a:solidFill>
                      <a:latin typeface="Montserrat Black" pitchFamily="2" charset="0"/>
                    </a:rPr>
                    <a:t>PERFORMANCE IMPROVEMENT TEAM CHARTER</a:t>
                  </a:r>
                </a:p>
              </p:txBody>
            </p:sp>
            <p:sp>
              <p:nvSpPr>
                <p:cNvPr id="81" name="TextBox 81"/>
                <p:cNvSpPr txBox="1"/>
                <p:nvPr/>
              </p:nvSpPr>
              <p:spPr>
                <a:xfrm>
                  <a:off x="500965" y="2692533"/>
                  <a:ext cx="2220365" cy="20781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749"/>
                    </a:lnSpc>
                  </a:pPr>
                  <a:r>
                    <a:rPr lang="en-US" sz="1399" b="1" spc="118" dirty="0">
                      <a:solidFill>
                        <a:srgbClr val="000000"/>
                      </a:solidFill>
                      <a:latin typeface="Montserrat" pitchFamily="2" charset="0"/>
                    </a:rPr>
                    <a:t>2023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5C3DA37-04AB-A61C-7141-CBA521FAA670}"/>
                  </a:ext>
                </a:extLst>
              </p:cNvPr>
              <p:cNvGrpSpPr/>
              <p:nvPr/>
            </p:nvGrpSpPr>
            <p:grpSpPr>
              <a:xfrm>
                <a:off x="500966" y="551968"/>
                <a:ext cx="7055534" cy="455838"/>
                <a:chOff x="500966" y="551968"/>
                <a:chExt cx="7055534" cy="455838"/>
              </a:xfrm>
            </p:grpSpPr>
            <p:sp>
              <p:nvSpPr>
                <p:cNvPr id="71" name="AutoShape 71"/>
                <p:cNvSpPr/>
                <p:nvPr/>
              </p:nvSpPr>
              <p:spPr>
                <a:xfrm>
                  <a:off x="3137431" y="779887"/>
                  <a:ext cx="1242782" cy="0"/>
                </a:xfrm>
                <a:prstGeom prst="line">
                  <a:avLst/>
                </a:prstGeom>
                <a:ln w="9525" cap="flat">
                  <a:solidFill>
                    <a:srgbClr val="12968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251A8C56-B762-4EB8-B6DF-AC8215BD816E}"/>
                    </a:ext>
                  </a:extLst>
                </p:cNvPr>
                <p:cNvSpPr/>
                <p:nvPr/>
              </p:nvSpPr>
              <p:spPr>
                <a:xfrm>
                  <a:off x="3780000" y="551968"/>
                  <a:ext cx="3776500" cy="455838"/>
                </a:xfrm>
                <a:custGeom>
                  <a:avLst/>
                  <a:gdLst>
                    <a:gd name="connsiteX0" fmla="*/ 756403 w 3776500"/>
                    <a:gd name="connsiteY0" fmla="*/ 0 h 455838"/>
                    <a:gd name="connsiteX1" fmla="*/ 3776500 w 3776500"/>
                    <a:gd name="connsiteY1" fmla="*/ 0 h 455838"/>
                    <a:gd name="connsiteX2" fmla="*/ 3776500 w 3776500"/>
                    <a:gd name="connsiteY2" fmla="*/ 455838 h 455838"/>
                    <a:gd name="connsiteX3" fmla="*/ 0 w 3776500"/>
                    <a:gd name="connsiteY3" fmla="*/ 455838 h 455838"/>
                    <a:gd name="connsiteX4" fmla="*/ 494402 w 3776500"/>
                    <a:gd name="connsiteY4" fmla="*/ 545 h 455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6500" h="455838">
                      <a:moveTo>
                        <a:pt x="756403" y="0"/>
                      </a:moveTo>
                      <a:lnTo>
                        <a:pt x="3776500" y="0"/>
                      </a:lnTo>
                      <a:lnTo>
                        <a:pt x="3776500" y="455838"/>
                      </a:lnTo>
                      <a:lnTo>
                        <a:pt x="0" y="455838"/>
                      </a:lnTo>
                      <a:lnTo>
                        <a:pt x="494402" y="545"/>
                      </a:lnTo>
                      <a:close/>
                    </a:path>
                  </a:pathLst>
                </a:custGeom>
                <a:solidFill>
                  <a:srgbClr val="129686"/>
                </a:solidFill>
              </p:spPr>
              <p:txBody>
                <a:bodyPr wrap="square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TextBox 80"/>
                <p:cNvSpPr txBox="1"/>
                <p:nvPr/>
              </p:nvSpPr>
              <p:spPr>
                <a:xfrm>
                  <a:off x="500966" y="713529"/>
                  <a:ext cx="2636466" cy="13271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1000" i="1" u="none" strike="noStrike" dirty="0">
                      <a:solidFill>
                        <a:srgbClr val="000000"/>
                      </a:solidFill>
                      <a:latin typeface="Montserrat ExtraBold" pitchFamily="2" charset="0"/>
                    </a:rPr>
                    <a:t>INNOVATEX IMPROVEMENT TEAM</a:t>
                  </a:r>
                </a:p>
              </p:txBody>
            </p:sp>
          </p:grpSp>
        </p:grpSp>
        <p:sp>
          <p:nvSpPr>
            <p:cNvPr id="77" name="TemplateLAB"/>
            <p:cNvSpPr/>
            <p:nvPr/>
          </p:nvSpPr>
          <p:spPr>
            <a:xfrm>
              <a:off x="477863" y="10299092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136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Montserrat ExtraBold</vt:lpstr>
      <vt:lpstr>Montserrat</vt:lpstr>
      <vt:lpstr>Montserrat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Team charter templates (Portrait)</dc:title>
  <dc:creator>Hoang Anh</dc:creator>
  <cp:lastModifiedBy>Hoang Anh</cp:lastModifiedBy>
  <cp:revision>6</cp:revision>
  <dcterms:created xsi:type="dcterms:W3CDTF">2006-08-16T00:00:00Z</dcterms:created>
  <dcterms:modified xsi:type="dcterms:W3CDTF">2023-11-09T08:49:54Z</dcterms:modified>
  <dc:identifier>DAFzp2vp83k</dc:identifier>
</cp:coreProperties>
</file>