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Black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F85"/>
    <a:srgbClr val="F4F1ED"/>
    <a:srgbClr val="0074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8" y="756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8">
            <a:extLst>
              <a:ext uri="{FF2B5EF4-FFF2-40B4-BE49-F238E27FC236}">
                <a16:creationId xmlns:a16="http://schemas.microsoft.com/office/drawing/2014/main" id="{6FEA3ADA-9C6D-7E8E-A139-BE01A86EB040}"/>
              </a:ext>
            </a:extLst>
          </p:cNvPr>
          <p:cNvGrpSpPr/>
          <p:nvPr/>
        </p:nvGrpSpPr>
        <p:grpSpPr>
          <a:xfrm>
            <a:off x="756000" y="657449"/>
            <a:ext cx="9424135" cy="6245102"/>
            <a:chOff x="756000" y="657449"/>
            <a:chExt cx="9424135" cy="624510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9DD74EA-7F24-23A0-0FCE-CB7B0072A635}"/>
                </a:ext>
              </a:extLst>
            </p:cNvPr>
            <p:cNvGrpSpPr/>
            <p:nvPr/>
          </p:nvGrpSpPr>
          <p:grpSpPr>
            <a:xfrm>
              <a:off x="756000" y="5583325"/>
              <a:ext cx="9180000" cy="1319226"/>
              <a:chOff x="756000" y="5583325"/>
              <a:chExt cx="9180000" cy="131922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3064498" y="5583325"/>
                <a:ext cx="2250880" cy="1319226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56916">
                    <a:moveTo>
                      <a:pt x="0" y="0"/>
                    </a:moveTo>
                    <a:lnTo>
                      <a:pt x="1291459" y="0"/>
                    </a:lnTo>
                    <a:lnTo>
                      <a:pt x="1291459" y="756916"/>
                    </a:lnTo>
                    <a:lnTo>
                      <a:pt x="0" y="756916"/>
                    </a:lnTo>
                    <a:close/>
                  </a:path>
                </a:pathLst>
              </a:custGeom>
              <a:solidFill>
                <a:srgbClr val="F9F1D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5374809" y="5583325"/>
                <a:ext cx="2250880" cy="1319226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56916">
                    <a:moveTo>
                      <a:pt x="0" y="0"/>
                    </a:moveTo>
                    <a:lnTo>
                      <a:pt x="1291459" y="0"/>
                    </a:lnTo>
                    <a:lnTo>
                      <a:pt x="1291459" y="756916"/>
                    </a:lnTo>
                    <a:lnTo>
                      <a:pt x="0" y="756916"/>
                    </a:lnTo>
                    <a:close/>
                  </a:path>
                </a:pathLst>
              </a:custGeom>
              <a:solidFill>
                <a:srgbClr val="F9F1D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7685120" y="5583325"/>
                <a:ext cx="2250880" cy="1319226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756916">
                    <a:moveTo>
                      <a:pt x="0" y="0"/>
                    </a:moveTo>
                    <a:lnTo>
                      <a:pt x="1291459" y="0"/>
                    </a:lnTo>
                    <a:lnTo>
                      <a:pt x="1291459" y="756916"/>
                    </a:lnTo>
                    <a:lnTo>
                      <a:pt x="0" y="756916"/>
                    </a:lnTo>
                    <a:close/>
                  </a:path>
                </a:pathLst>
              </a:custGeom>
              <a:solidFill>
                <a:srgbClr val="F9F1D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756000" y="5583325"/>
                <a:ext cx="2249066" cy="1319226"/>
              </a:xfrm>
              <a:custGeom>
                <a:avLst/>
                <a:gdLst/>
                <a:ahLst/>
                <a:cxnLst/>
                <a:rect l="l" t="t" r="r" b="b"/>
                <a:pathLst>
                  <a:path w="1290419" h="756916">
                    <a:moveTo>
                      <a:pt x="0" y="0"/>
                    </a:moveTo>
                    <a:lnTo>
                      <a:pt x="1290419" y="0"/>
                    </a:lnTo>
                    <a:lnTo>
                      <a:pt x="1290419" y="756916"/>
                    </a:lnTo>
                    <a:lnTo>
                      <a:pt x="0" y="756916"/>
                    </a:lnTo>
                    <a:close/>
                  </a:path>
                </a:pathLst>
              </a:custGeom>
              <a:solidFill>
                <a:srgbClr val="42545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971796" y="5938138"/>
                <a:ext cx="1817473" cy="609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000" spc="-20" dirty="0">
                    <a:solidFill>
                      <a:srgbClr val="FFFFFF"/>
                    </a:solidFill>
                    <a:latin typeface="Montserrat Black" pitchFamily="2" charset="0"/>
                  </a:rPr>
                  <a:t>GROUP NORMS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3286389" y="5929141"/>
                <a:ext cx="180709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spc="-11" dirty="0">
                    <a:solidFill>
                      <a:srgbClr val="425459"/>
                    </a:solidFill>
                    <a:latin typeface="Montserrat Black" pitchFamily="2" charset="0"/>
                  </a:rPr>
                  <a:t>Open Communication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3286389" y="6168592"/>
                <a:ext cx="1807097" cy="4000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 dirty="0">
                    <a:solidFill>
                      <a:srgbClr val="425459"/>
                    </a:solidFill>
                    <a:latin typeface="Montserrat"/>
                  </a:rPr>
                  <a:t>We encourage open and transparent communication </a:t>
                </a:r>
              </a:p>
              <a:p>
                <a:pPr marL="0" lvl="0" indent="0" algn="l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 dirty="0">
                    <a:solidFill>
                      <a:srgbClr val="425459"/>
                    </a:solidFill>
                    <a:latin typeface="Montserrat"/>
                  </a:rPr>
                  <a:t>among team members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5596700" y="5929141"/>
                <a:ext cx="180709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spc="-11" dirty="0">
                    <a:solidFill>
                      <a:srgbClr val="425459"/>
                    </a:solidFill>
                    <a:latin typeface="Montserrat Black" pitchFamily="2" charset="0"/>
                  </a:rPr>
                  <a:t>Diversity and Inclusion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5596700" y="6168592"/>
                <a:ext cx="1807097" cy="4000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spc="-8" dirty="0">
                    <a:solidFill>
                      <a:srgbClr val="425459"/>
                    </a:solidFill>
                    <a:latin typeface="Montserrat"/>
                  </a:rPr>
                  <a:t>We respect and appreciate the diversity of perspectives within our team</a:t>
                </a:r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7907012" y="5917235"/>
                <a:ext cx="1807097" cy="1809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9"/>
                  </a:lnSpc>
                </a:pPr>
                <a:r>
                  <a:rPr lang="en-US" sz="1200" spc="-12" dirty="0">
                    <a:solidFill>
                      <a:srgbClr val="425459"/>
                    </a:solidFill>
                    <a:latin typeface="Montserrat Black" pitchFamily="2" charset="0"/>
                  </a:rPr>
                  <a:t>Professionalism</a:t>
                </a:r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7907012" y="6168592"/>
                <a:ext cx="1807097" cy="4000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spc="-8" dirty="0">
                    <a:solidFill>
                      <a:srgbClr val="425459"/>
                    </a:solidFill>
                    <a:latin typeface="Montserrat"/>
                  </a:rPr>
                  <a:t>We maintain professionalism and respect, even when conflicts arise, in our behavior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2783B0E-DEC9-6862-734E-8BA97B947CD1}"/>
                </a:ext>
              </a:extLst>
            </p:cNvPr>
            <p:cNvGrpSpPr/>
            <p:nvPr/>
          </p:nvGrpSpPr>
          <p:grpSpPr>
            <a:xfrm>
              <a:off x="756000" y="4044569"/>
              <a:ext cx="9180000" cy="1479514"/>
              <a:chOff x="756000" y="4044569"/>
              <a:chExt cx="9180000" cy="147951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3064498" y="4044569"/>
                <a:ext cx="2250880" cy="1474639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846086">
                    <a:moveTo>
                      <a:pt x="0" y="0"/>
                    </a:moveTo>
                    <a:lnTo>
                      <a:pt x="1291459" y="0"/>
                    </a:lnTo>
                    <a:lnTo>
                      <a:pt x="1291459" y="846086"/>
                    </a:lnTo>
                    <a:lnTo>
                      <a:pt x="0" y="846086"/>
                    </a:lnTo>
                    <a:close/>
                  </a:path>
                </a:pathLst>
              </a:custGeom>
              <a:solidFill>
                <a:srgbClr val="F9F1D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5374809" y="4044569"/>
                <a:ext cx="2250880" cy="1474639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846086">
                    <a:moveTo>
                      <a:pt x="0" y="0"/>
                    </a:moveTo>
                    <a:lnTo>
                      <a:pt x="1291459" y="0"/>
                    </a:lnTo>
                    <a:lnTo>
                      <a:pt x="1291459" y="846086"/>
                    </a:lnTo>
                    <a:lnTo>
                      <a:pt x="0" y="846086"/>
                    </a:lnTo>
                    <a:close/>
                  </a:path>
                </a:pathLst>
              </a:custGeom>
              <a:solidFill>
                <a:srgbClr val="F9F1D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7685120" y="4044569"/>
                <a:ext cx="2250880" cy="1474639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846086">
                    <a:moveTo>
                      <a:pt x="0" y="0"/>
                    </a:moveTo>
                    <a:lnTo>
                      <a:pt x="1291459" y="0"/>
                    </a:lnTo>
                    <a:lnTo>
                      <a:pt x="1291459" y="846086"/>
                    </a:lnTo>
                    <a:lnTo>
                      <a:pt x="0" y="846086"/>
                    </a:lnTo>
                    <a:close/>
                  </a:path>
                </a:pathLst>
              </a:custGeom>
              <a:solidFill>
                <a:srgbClr val="F9F1D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60948D3-AC01-971B-FDE9-C0468840B22E}"/>
                  </a:ext>
                </a:extLst>
              </p:cNvPr>
              <p:cNvGrpSpPr/>
              <p:nvPr/>
            </p:nvGrpSpPr>
            <p:grpSpPr>
              <a:xfrm>
                <a:off x="756000" y="4044569"/>
                <a:ext cx="2249066" cy="1479514"/>
                <a:chOff x="756000" y="4044569"/>
                <a:chExt cx="2249066" cy="1479514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756000" y="4044569"/>
                  <a:ext cx="2249066" cy="1479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419" h="848882">
                      <a:moveTo>
                        <a:pt x="0" y="0"/>
                      </a:moveTo>
                      <a:lnTo>
                        <a:pt x="1290419" y="0"/>
                      </a:lnTo>
                      <a:lnTo>
                        <a:pt x="1290419" y="848882"/>
                      </a:lnTo>
                      <a:lnTo>
                        <a:pt x="0" y="848882"/>
                      </a:lnTo>
                      <a:close/>
                    </a:path>
                  </a:pathLst>
                </a:custGeom>
                <a:solidFill>
                  <a:srgbClr val="425459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971797" y="4479526"/>
                  <a:ext cx="1817473" cy="6096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en-US" sz="2000" spc="-20" dirty="0">
                      <a:solidFill>
                        <a:srgbClr val="FFFFFF"/>
                      </a:solidFill>
                      <a:latin typeface="Montserrat Black" pitchFamily="2" charset="0"/>
                    </a:rPr>
                    <a:t>CORE VALUES</a:t>
                  </a:r>
                </a:p>
              </p:txBody>
            </p:sp>
          </p:grpSp>
          <p:sp>
            <p:nvSpPr>
              <p:cNvPr id="70" name="TextBox 70"/>
              <p:cNvSpPr txBox="1"/>
              <p:nvPr/>
            </p:nvSpPr>
            <p:spPr>
              <a:xfrm>
                <a:off x="3286389" y="4717535"/>
                <a:ext cx="180709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spc="-11" dirty="0">
                    <a:solidFill>
                      <a:srgbClr val="425459"/>
                    </a:solidFill>
                    <a:latin typeface="Montserrat Black" pitchFamily="2" charset="0"/>
                  </a:rPr>
                  <a:t>Collaboration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3286389" y="4956986"/>
                <a:ext cx="1807097" cy="2667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80"/>
                  </a:lnSpc>
                </a:pPr>
                <a:r>
                  <a:rPr lang="en-US" sz="900" spc="-9" dirty="0">
                    <a:solidFill>
                      <a:srgbClr val="425459"/>
                    </a:solidFill>
                    <a:latin typeface="Montserrat"/>
                  </a:rPr>
                  <a:t>We value teamwork and open communication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3286389" y="4340092"/>
                <a:ext cx="1702603" cy="3048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2000" spc="-20" dirty="0">
                    <a:solidFill>
                      <a:srgbClr val="425459"/>
                    </a:solidFill>
                    <a:latin typeface="Montserrat Black" pitchFamily="2" charset="0"/>
                  </a:rPr>
                  <a:t>01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5596700" y="4717535"/>
                <a:ext cx="180709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spc="-11" dirty="0">
                    <a:solidFill>
                      <a:srgbClr val="425459"/>
                    </a:solidFill>
                    <a:latin typeface="Montserrat Black" pitchFamily="2" charset="0"/>
                  </a:rPr>
                  <a:t>Diversity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5596700" y="4956986"/>
                <a:ext cx="1807097" cy="2667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80"/>
                  </a:lnSpc>
                </a:pPr>
                <a:r>
                  <a:rPr lang="en-US" sz="900" spc="-9" dirty="0">
                    <a:solidFill>
                      <a:srgbClr val="425459"/>
                    </a:solidFill>
                    <a:latin typeface="Montserrat"/>
                  </a:rPr>
                  <a:t>We embrace different perspectives and backgrounds</a:t>
                </a: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5596700" y="4340092"/>
                <a:ext cx="1702603" cy="3048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2000" spc="-20" dirty="0">
                    <a:solidFill>
                      <a:srgbClr val="425459"/>
                    </a:solidFill>
                    <a:latin typeface="Montserrat Black" pitchFamily="2" charset="0"/>
                  </a:rPr>
                  <a:t>02</a:t>
                </a: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7907012" y="4717535"/>
                <a:ext cx="180709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spc="-11" dirty="0">
                    <a:solidFill>
                      <a:srgbClr val="425459"/>
                    </a:solidFill>
                    <a:latin typeface="Montserrat Black" pitchFamily="2" charset="0"/>
                  </a:rPr>
                  <a:t>Professionalism</a:t>
                </a:r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7907012" y="4956986"/>
                <a:ext cx="1807097" cy="2667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80"/>
                  </a:lnSpc>
                </a:pPr>
                <a:r>
                  <a:rPr lang="en-US" sz="900" spc="-9">
                    <a:solidFill>
                      <a:srgbClr val="425459"/>
                    </a:solidFill>
                    <a:latin typeface="Montserrat"/>
                  </a:rPr>
                  <a:t>We conduct ourselves with integrity and respect</a:t>
                </a:r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7907012" y="4340092"/>
                <a:ext cx="1702603" cy="3048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2000" spc="-20" dirty="0">
                    <a:solidFill>
                      <a:srgbClr val="425459"/>
                    </a:solidFill>
                    <a:latin typeface="Montserrat Black" pitchFamily="2" charset="0"/>
                  </a:rPr>
                  <a:t>03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E273FC1-73ED-657F-48C2-C96A21DB8D43}"/>
                </a:ext>
              </a:extLst>
            </p:cNvPr>
            <p:cNvGrpSpPr/>
            <p:nvPr/>
          </p:nvGrpSpPr>
          <p:grpSpPr>
            <a:xfrm>
              <a:off x="756000" y="1410197"/>
              <a:ext cx="9180000" cy="2561796"/>
              <a:chOff x="756000" y="1410197"/>
              <a:chExt cx="9180000" cy="256179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56000" y="1410197"/>
                <a:ext cx="2249066" cy="2561796"/>
              </a:xfrm>
              <a:custGeom>
                <a:avLst/>
                <a:gdLst/>
                <a:ahLst/>
                <a:cxnLst/>
                <a:rect l="l" t="t" r="r" b="b"/>
                <a:pathLst>
                  <a:path w="1290419" h="1469850">
                    <a:moveTo>
                      <a:pt x="0" y="0"/>
                    </a:moveTo>
                    <a:lnTo>
                      <a:pt x="1290419" y="0"/>
                    </a:lnTo>
                    <a:lnTo>
                      <a:pt x="1290419" y="1469850"/>
                    </a:lnTo>
                    <a:lnTo>
                      <a:pt x="0" y="1469850"/>
                    </a:lnTo>
                    <a:close/>
                  </a:path>
                </a:pathLst>
              </a:custGeom>
              <a:solidFill>
                <a:srgbClr val="42545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971796" y="2386295"/>
                <a:ext cx="1817473" cy="609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000" spc="-20" dirty="0">
                    <a:solidFill>
                      <a:srgbClr val="FFFFFF"/>
                    </a:solidFill>
                    <a:latin typeface="Montserrat Black" pitchFamily="2" charset="0"/>
                  </a:rPr>
                  <a:t> TEAM </a:t>
                </a:r>
              </a:p>
              <a:p>
                <a:pPr algn="ctr">
                  <a:lnSpc>
                    <a:spcPts val="2400"/>
                  </a:lnSpc>
                </a:pPr>
                <a:r>
                  <a:rPr lang="en-US" sz="2000" spc="-20" dirty="0">
                    <a:solidFill>
                      <a:srgbClr val="FFFFFF"/>
                    </a:solidFill>
                    <a:latin typeface="Montserrat Black" pitchFamily="2" charset="0"/>
                  </a:rPr>
                  <a:t>MEMBERS</a:t>
                </a: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3064497" y="1410197"/>
                <a:ext cx="2250880" cy="2558173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1467771">
                    <a:moveTo>
                      <a:pt x="0" y="0"/>
                    </a:moveTo>
                    <a:lnTo>
                      <a:pt x="1291459" y="0"/>
                    </a:lnTo>
                    <a:lnTo>
                      <a:pt x="1291459" y="1467771"/>
                    </a:lnTo>
                    <a:lnTo>
                      <a:pt x="0" y="1467771"/>
                    </a:lnTo>
                    <a:close/>
                  </a:path>
                </a:pathLst>
              </a:custGeom>
              <a:solidFill>
                <a:srgbClr val="F9F1D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3064497" y="1410197"/>
                <a:ext cx="2250880" cy="612993"/>
              </a:xfrm>
              <a:custGeom>
                <a:avLst/>
                <a:gdLst/>
                <a:ahLst/>
                <a:cxnLst/>
                <a:rect l="l" t="t" r="r" b="b"/>
                <a:pathLst>
                  <a:path w="851803" h="231975">
                    <a:moveTo>
                      <a:pt x="0" y="0"/>
                    </a:moveTo>
                    <a:lnTo>
                      <a:pt x="851803" y="0"/>
                    </a:lnTo>
                    <a:lnTo>
                      <a:pt x="851803" y="231975"/>
                    </a:lnTo>
                    <a:lnTo>
                      <a:pt x="0" y="231975"/>
                    </a:lnTo>
                    <a:close/>
                  </a:path>
                </a:pathLst>
              </a:custGeom>
              <a:solidFill>
                <a:srgbClr val="42545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3198243" y="1611918"/>
                <a:ext cx="1983389" cy="2095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400" spc="-14" dirty="0">
                    <a:solidFill>
                      <a:srgbClr val="FFFFFF"/>
                    </a:solidFill>
                    <a:latin typeface="Montserrat Black" pitchFamily="2" charset="0"/>
                  </a:rPr>
                  <a:t>Sarah Anderson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3286388" y="2303042"/>
                <a:ext cx="180709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spc="-11" dirty="0">
                    <a:solidFill>
                      <a:srgbClr val="425459"/>
                    </a:solidFill>
                    <a:latin typeface="Montserrat Black" pitchFamily="2" charset="0"/>
                  </a:rPr>
                  <a:t>Strengths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3286388" y="2542493"/>
                <a:ext cx="1807097" cy="2667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80"/>
                  </a:lnSpc>
                </a:pPr>
                <a:r>
                  <a:rPr lang="en-US" sz="900" spc="-9" dirty="0">
                    <a:solidFill>
                      <a:srgbClr val="425459"/>
                    </a:solidFill>
                    <a:latin typeface="Montserrat"/>
                  </a:rPr>
                  <a:t>Effective leader excels in communication, organization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3286388" y="3049700"/>
                <a:ext cx="180709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spc="-11" dirty="0">
                    <a:solidFill>
                      <a:srgbClr val="425459"/>
                    </a:solidFill>
                    <a:latin typeface="Montserrat Black" pitchFamily="2" charset="0"/>
                  </a:rPr>
                  <a:t>Weaknesses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3286388" y="3289151"/>
                <a:ext cx="1807097" cy="2666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 dirty="0">
                    <a:solidFill>
                      <a:srgbClr val="425459"/>
                    </a:solidFill>
                    <a:latin typeface="Montserrat"/>
                  </a:rPr>
                  <a:t>Can be overly critical at times, tends to be too detail-oriented</a:t>
                </a:r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5374808" y="1410197"/>
                <a:ext cx="2250880" cy="2558173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1467771">
                    <a:moveTo>
                      <a:pt x="0" y="0"/>
                    </a:moveTo>
                    <a:lnTo>
                      <a:pt x="1291459" y="0"/>
                    </a:lnTo>
                    <a:lnTo>
                      <a:pt x="1291459" y="1467771"/>
                    </a:lnTo>
                    <a:lnTo>
                      <a:pt x="0" y="1467771"/>
                    </a:lnTo>
                    <a:close/>
                  </a:path>
                </a:pathLst>
              </a:custGeom>
              <a:solidFill>
                <a:srgbClr val="F9F1D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5374808" y="1410197"/>
                <a:ext cx="2250880" cy="612993"/>
              </a:xfrm>
              <a:custGeom>
                <a:avLst/>
                <a:gdLst/>
                <a:ahLst/>
                <a:cxnLst/>
                <a:rect l="l" t="t" r="r" b="b"/>
                <a:pathLst>
                  <a:path w="851803" h="231975">
                    <a:moveTo>
                      <a:pt x="0" y="0"/>
                    </a:moveTo>
                    <a:lnTo>
                      <a:pt x="851803" y="0"/>
                    </a:lnTo>
                    <a:lnTo>
                      <a:pt x="851803" y="231975"/>
                    </a:lnTo>
                    <a:lnTo>
                      <a:pt x="0" y="231975"/>
                    </a:lnTo>
                    <a:close/>
                  </a:path>
                </a:pathLst>
              </a:custGeom>
              <a:solidFill>
                <a:srgbClr val="42545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5508553" y="1611918"/>
                <a:ext cx="1983389" cy="2095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400" u="none" strike="noStrike" spc="-14" dirty="0">
                    <a:solidFill>
                      <a:srgbClr val="FFFFFF"/>
                    </a:solidFill>
                    <a:latin typeface="Montserrat Black" pitchFamily="2" charset="0"/>
                  </a:rPr>
                  <a:t>John Smith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5596699" y="2303042"/>
                <a:ext cx="180709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spc="-11" dirty="0">
                    <a:solidFill>
                      <a:srgbClr val="425459"/>
                    </a:solidFill>
                    <a:latin typeface="Montserrat Black" pitchFamily="2" charset="0"/>
                  </a:rPr>
                  <a:t>Strengths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5596699" y="2542493"/>
                <a:ext cx="1807097" cy="2667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80"/>
                  </a:lnSpc>
                </a:pPr>
                <a:r>
                  <a:rPr lang="en-US" sz="900" spc="-9">
                    <a:solidFill>
                      <a:srgbClr val="425459"/>
                    </a:solidFill>
                    <a:latin typeface="Montserrat"/>
                  </a:rPr>
                  <a:t>Analytical thinker, problem solver, highly reliable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5596699" y="3049700"/>
                <a:ext cx="180709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spc="-11" dirty="0">
                    <a:solidFill>
                      <a:srgbClr val="425459"/>
                    </a:solidFill>
                    <a:latin typeface="Montserrat Black" pitchFamily="2" charset="0"/>
                  </a:rPr>
                  <a:t>Weaknesses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5596699" y="3289151"/>
                <a:ext cx="1807097" cy="2666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spc="-8">
                    <a:solidFill>
                      <a:srgbClr val="425459"/>
                    </a:solidFill>
                    <a:latin typeface="Montserrat"/>
                  </a:rPr>
                  <a:t>Introverted, sometimes hesitant to voice opinions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7685120" y="1410197"/>
                <a:ext cx="2250880" cy="2558173"/>
              </a:xfrm>
              <a:custGeom>
                <a:avLst/>
                <a:gdLst/>
                <a:ahLst/>
                <a:cxnLst/>
                <a:rect l="l" t="t" r="r" b="b"/>
                <a:pathLst>
                  <a:path w="1291459" h="1467771">
                    <a:moveTo>
                      <a:pt x="0" y="0"/>
                    </a:moveTo>
                    <a:lnTo>
                      <a:pt x="1291459" y="0"/>
                    </a:lnTo>
                    <a:lnTo>
                      <a:pt x="1291459" y="1467771"/>
                    </a:lnTo>
                    <a:lnTo>
                      <a:pt x="0" y="1467771"/>
                    </a:lnTo>
                    <a:close/>
                  </a:path>
                </a:pathLst>
              </a:custGeom>
              <a:solidFill>
                <a:srgbClr val="F9F1D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7685120" y="1410197"/>
                <a:ext cx="2250880" cy="612993"/>
              </a:xfrm>
              <a:custGeom>
                <a:avLst/>
                <a:gdLst/>
                <a:ahLst/>
                <a:cxnLst/>
                <a:rect l="l" t="t" r="r" b="b"/>
                <a:pathLst>
                  <a:path w="851803" h="231975">
                    <a:moveTo>
                      <a:pt x="0" y="0"/>
                    </a:moveTo>
                    <a:lnTo>
                      <a:pt x="851803" y="0"/>
                    </a:lnTo>
                    <a:lnTo>
                      <a:pt x="851803" y="231975"/>
                    </a:lnTo>
                    <a:lnTo>
                      <a:pt x="0" y="231975"/>
                    </a:lnTo>
                    <a:close/>
                  </a:path>
                </a:pathLst>
              </a:custGeom>
              <a:solidFill>
                <a:srgbClr val="42545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818865" y="1611918"/>
                <a:ext cx="1983389" cy="2095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400" u="none" strike="noStrike" spc="-14" dirty="0">
                    <a:solidFill>
                      <a:srgbClr val="FFFFFF"/>
                    </a:solidFill>
                    <a:latin typeface="Montserrat Black" pitchFamily="2" charset="0"/>
                  </a:rPr>
                  <a:t> Emily Davis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7907012" y="2303042"/>
                <a:ext cx="180709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spc="-11" dirty="0">
                    <a:solidFill>
                      <a:srgbClr val="425459"/>
                    </a:solidFill>
                    <a:latin typeface="Montserrat Black" pitchFamily="2" charset="0"/>
                  </a:rPr>
                  <a:t>Strengths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7907012" y="2542493"/>
                <a:ext cx="1807097" cy="2667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80"/>
                  </a:lnSpc>
                </a:pPr>
                <a:r>
                  <a:rPr lang="en-US" sz="900" spc="-9">
                    <a:solidFill>
                      <a:srgbClr val="425459"/>
                    </a:solidFill>
                    <a:latin typeface="Montserrat"/>
                  </a:rPr>
                  <a:t>Innovative mind, adept at adapting, idea generator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7907012" y="3049700"/>
                <a:ext cx="180709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spc="-11" dirty="0">
                    <a:solidFill>
                      <a:srgbClr val="425459"/>
                    </a:solidFill>
                    <a:latin typeface="Montserrat Black" pitchFamily="2" charset="0"/>
                  </a:rPr>
                  <a:t>Weaknesses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7907012" y="3289151"/>
                <a:ext cx="1807097" cy="2666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spc="-8">
                    <a:solidFill>
                      <a:srgbClr val="425459"/>
                    </a:solidFill>
                    <a:latin typeface="Montserrat"/>
                  </a:rPr>
                  <a:t>Occasionally hypercritical and overly focused on details</a:t>
                </a:r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756000" y="657449"/>
              <a:ext cx="8968263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800" spc="-38" dirty="0">
                  <a:solidFill>
                    <a:srgbClr val="425459"/>
                  </a:solidFill>
                  <a:latin typeface="Montserrat Black" pitchFamily="2" charset="0"/>
                </a:rPr>
                <a:t>MBA team charter</a:t>
              </a:r>
            </a:p>
          </p:txBody>
        </p:sp>
        <p:sp>
          <p:nvSpPr>
            <p:cNvPr id="90" name="TemplateLAB"/>
            <p:cNvSpPr/>
            <p:nvPr/>
          </p:nvSpPr>
          <p:spPr>
            <a:xfrm rot="5400000">
              <a:off x="9815235" y="6537651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138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Montserrat Black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Team charter templates (Landspace)</dc:title>
  <dc:creator>Hoang Anh</dc:creator>
  <cp:lastModifiedBy>Hoang Anh</cp:lastModifiedBy>
  <cp:revision>7</cp:revision>
  <dcterms:created xsi:type="dcterms:W3CDTF">2006-08-16T00:00:00Z</dcterms:created>
  <dcterms:modified xsi:type="dcterms:W3CDTF">2023-11-09T10:43:38Z</dcterms:modified>
  <dc:identifier>DAFzp-eRGQM</dc:identifier>
</cp:coreProperties>
</file>