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arlow Condensed" panose="00000506000000000000" pitchFamily="2" charset="0"/>
      <p:regular r:id="rId3"/>
      <p:bold r:id="rId4"/>
      <p:italic r:id="rId5"/>
      <p:boldItalic r:id="rId6"/>
    </p:embeddedFont>
    <p:embeddedFont>
      <p:font typeface="Barlow Condensed Medium" panose="00000606000000000000" pitchFamily="2" charset="0"/>
      <p:regular r:id="rId7"/>
      <p:italic r:id="rId8"/>
    </p:embeddedFont>
    <p:embeddedFont>
      <p:font typeface="Barlow Condensed SemiBold" panose="00000706000000000000" pitchFamily="2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7">
            <a:extLst>
              <a:ext uri="{FF2B5EF4-FFF2-40B4-BE49-F238E27FC236}">
                <a16:creationId xmlns:a16="http://schemas.microsoft.com/office/drawing/2014/main" id="{9ED865A0-FFD6-C5B1-BADA-CF61B3DB7B2C}"/>
              </a:ext>
            </a:extLst>
          </p:cNvPr>
          <p:cNvGrpSpPr/>
          <p:nvPr/>
        </p:nvGrpSpPr>
        <p:grpSpPr>
          <a:xfrm>
            <a:off x="0" y="0"/>
            <a:ext cx="7560000" cy="10229862"/>
            <a:chOff x="0" y="0"/>
            <a:chExt cx="7560000" cy="1022986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EC7847F-E739-7942-0258-205CAB723FB2}"/>
                </a:ext>
              </a:extLst>
            </p:cNvPr>
            <p:cNvGrpSpPr/>
            <p:nvPr/>
          </p:nvGrpSpPr>
          <p:grpSpPr>
            <a:xfrm>
              <a:off x="0" y="8444334"/>
              <a:ext cx="7556500" cy="1496428"/>
              <a:chOff x="0" y="8444334"/>
              <a:chExt cx="7556500" cy="1496428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617062" y="8444334"/>
                <a:ext cx="6325876" cy="430182"/>
              </a:xfrm>
              <a:custGeom>
                <a:avLst/>
                <a:gdLst/>
                <a:ahLst/>
                <a:cxnLst/>
                <a:rect l="l" t="t" r="r" b="b"/>
                <a:pathLst>
                  <a:path w="2196229" h="149351">
                    <a:moveTo>
                      <a:pt x="0" y="0"/>
                    </a:moveTo>
                    <a:lnTo>
                      <a:pt x="2196229" y="0"/>
                    </a:lnTo>
                    <a:lnTo>
                      <a:pt x="2196229" y="149351"/>
                    </a:lnTo>
                    <a:lnTo>
                      <a:pt x="0" y="149351"/>
                    </a:lnTo>
                    <a:close/>
                  </a:path>
                </a:pathLst>
              </a:custGeom>
              <a:solidFill>
                <a:srgbClr val="3870C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53713" y="8969570"/>
                <a:ext cx="604800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000000"/>
                    </a:solidFill>
                    <a:latin typeface="Barlow Condensed Medium"/>
                  </a:rPr>
                  <a:t>We follow Agile development, including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69059F6-5953-C3C7-8FAD-9F82114BDC09}"/>
                  </a:ext>
                </a:extLst>
              </p:cNvPr>
              <p:cNvGrpSpPr/>
              <p:nvPr/>
            </p:nvGrpSpPr>
            <p:grpSpPr>
              <a:xfrm>
                <a:off x="0" y="9423242"/>
                <a:ext cx="7556500" cy="517520"/>
                <a:chOff x="0" y="9423242"/>
                <a:chExt cx="7556500" cy="517520"/>
              </a:xfrm>
            </p:grpSpPr>
            <p:sp>
              <p:nvSpPr>
                <p:cNvPr id="72" name="AutoShape 72"/>
                <p:cNvSpPr/>
                <p:nvPr/>
              </p:nvSpPr>
              <p:spPr>
                <a:xfrm>
                  <a:off x="0" y="9521089"/>
                  <a:ext cx="7556500" cy="0"/>
                </a:xfrm>
                <a:prstGeom prst="line">
                  <a:avLst/>
                </a:prstGeom>
                <a:ln w="9525" cap="flat">
                  <a:solidFill>
                    <a:srgbClr val="3870C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>
                  <a:off x="950532" y="9423242"/>
                  <a:ext cx="205030" cy="19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595829" y="9733117"/>
                  <a:ext cx="914435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79"/>
                    </a:lnSpc>
                  </a:pPr>
                  <a:r>
                    <a:rPr lang="en-US" sz="1199" spc="35" dirty="0">
                      <a:solidFill>
                        <a:srgbClr val="000000"/>
                      </a:solidFill>
                      <a:latin typeface="Barlow Condensed Medium"/>
                    </a:rPr>
                    <a:t>Planning</a:t>
                  </a:r>
                </a:p>
              </p:txBody>
            </p:sp>
            <p:sp>
              <p:nvSpPr>
                <p:cNvPr id="77" name="Freeform 77"/>
                <p:cNvSpPr/>
                <p:nvPr/>
              </p:nvSpPr>
              <p:spPr>
                <a:xfrm>
                  <a:off x="2768500" y="9423242"/>
                  <a:ext cx="205030" cy="19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2413798" y="9733117"/>
                  <a:ext cx="914435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199" spc="35">
                      <a:solidFill>
                        <a:srgbClr val="000000"/>
                      </a:solidFill>
                      <a:latin typeface="Barlow Condensed Medium"/>
                    </a:rPr>
                    <a:t>Design</a:t>
                  </a:r>
                </a:p>
              </p:txBody>
            </p:sp>
            <p:sp>
              <p:nvSpPr>
                <p:cNvPr id="80" name="Freeform 80"/>
                <p:cNvSpPr/>
                <p:nvPr/>
              </p:nvSpPr>
              <p:spPr>
                <a:xfrm>
                  <a:off x="4586469" y="9423242"/>
                  <a:ext cx="205030" cy="19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4231767" y="9733117"/>
                  <a:ext cx="914435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199" spc="35">
                      <a:solidFill>
                        <a:srgbClr val="000000"/>
                      </a:solidFill>
                      <a:latin typeface="Barlow Condensed Medium"/>
                    </a:rPr>
                    <a:t>Testing</a:t>
                  </a:r>
                </a:p>
              </p:txBody>
            </p:sp>
            <p:sp>
              <p:nvSpPr>
                <p:cNvPr id="83" name="Freeform 83"/>
                <p:cNvSpPr/>
                <p:nvPr/>
              </p:nvSpPr>
              <p:spPr>
                <a:xfrm>
                  <a:off x="6404440" y="9423242"/>
                  <a:ext cx="205030" cy="19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6049737" y="9733117"/>
                  <a:ext cx="914435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199" spc="35">
                      <a:solidFill>
                        <a:srgbClr val="000000"/>
                      </a:solidFill>
                      <a:latin typeface="Barlow Condensed Medium"/>
                    </a:rPr>
                    <a:t>Deployment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370566-2C41-DFDD-4A07-46EA99EA4FB5}"/>
                  </a:ext>
                </a:extLst>
              </p:cNvPr>
              <p:cNvSpPr txBox="1"/>
              <p:nvPr/>
            </p:nvSpPr>
            <p:spPr>
              <a:xfrm>
                <a:off x="2435175" y="8490148"/>
                <a:ext cx="2689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0" dirty="0">
                    <a:solidFill>
                      <a:srgbClr val="FFFFFF"/>
                    </a:solidFill>
                    <a:effectLst/>
                    <a:latin typeface="Barlow Condensed" panose="00000506000000000000" pitchFamily="2" charset="0"/>
                  </a:rPr>
                  <a:t>PROCESS</a:t>
                </a:r>
                <a:endParaRPr lang="en-US" sz="1600" b="1" dirty="0">
                  <a:solidFill>
                    <a:schemeClr val="bg1"/>
                  </a:solidFill>
                  <a:latin typeface="Barlow Condensed" panose="00000506000000000000" pitchFamily="2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248B286-1DFA-9A58-752D-CC2EC5908345}"/>
                </a:ext>
              </a:extLst>
            </p:cNvPr>
            <p:cNvGrpSpPr/>
            <p:nvPr/>
          </p:nvGrpSpPr>
          <p:grpSpPr>
            <a:xfrm>
              <a:off x="617062" y="5547821"/>
              <a:ext cx="6325876" cy="2488598"/>
              <a:chOff x="617062" y="5545294"/>
              <a:chExt cx="6325876" cy="2488598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4528321" y="6060156"/>
                <a:ext cx="1661721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4D4D4D"/>
                    </a:solidFill>
                    <a:latin typeface="Barlow Condensed"/>
                  </a:rPr>
                  <a:t>Role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839558" y="6060156"/>
                <a:ext cx="1631104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4D4D4D"/>
                    </a:solidFill>
                    <a:latin typeface="Barlow Condensed"/>
                  </a:rPr>
                  <a:t>Name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777713" y="6367780"/>
                <a:ext cx="3162938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1098114" h="126197">
                    <a:moveTo>
                      <a:pt x="0" y="0"/>
                    </a:moveTo>
                    <a:lnTo>
                      <a:pt x="1098114" y="0"/>
                    </a:lnTo>
                    <a:lnTo>
                      <a:pt x="1098114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1686519" y="6367780"/>
                <a:ext cx="1937182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672554" h="126197">
                    <a:moveTo>
                      <a:pt x="0" y="0"/>
                    </a:moveTo>
                    <a:lnTo>
                      <a:pt x="672554" y="0"/>
                    </a:lnTo>
                    <a:lnTo>
                      <a:pt x="672554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998381" y="6450464"/>
                <a:ext cx="1313458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Barlow Condensed Medium"/>
                  </a:rPr>
                  <a:t>James Mitchell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3938440" y="6462212"/>
                <a:ext cx="2841483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000000"/>
                    </a:solidFill>
                    <a:latin typeface="Barlow Condensed"/>
                  </a:rPr>
                  <a:t>Foster teamwork and diverse perspectives for excellence</a:t>
                </a: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3777713" y="7670403"/>
                <a:ext cx="3162938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1098114" h="126197">
                    <a:moveTo>
                      <a:pt x="0" y="0"/>
                    </a:moveTo>
                    <a:lnTo>
                      <a:pt x="1098114" y="0"/>
                    </a:lnTo>
                    <a:lnTo>
                      <a:pt x="1098114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1686519" y="7670403"/>
                <a:ext cx="1937182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672554" h="126197">
                    <a:moveTo>
                      <a:pt x="0" y="0"/>
                    </a:moveTo>
                    <a:lnTo>
                      <a:pt x="672554" y="0"/>
                    </a:lnTo>
                    <a:lnTo>
                      <a:pt x="672554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1853963" y="7753088"/>
                <a:ext cx="1602294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Barlow Condensed Medium"/>
                  </a:rPr>
                  <a:t>Michael Reed, Lisa Evans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938440" y="7764835"/>
                <a:ext cx="2841483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000000"/>
                    </a:solidFill>
                    <a:latin typeface="Barlow Condensed"/>
                  </a:rPr>
                  <a:t>Ensure product quality and reliability through rigorous testing</a:t>
                </a:r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3777713" y="6868918"/>
                <a:ext cx="3162938" cy="663835"/>
              </a:xfrm>
              <a:custGeom>
                <a:avLst/>
                <a:gdLst/>
                <a:ahLst/>
                <a:cxnLst/>
                <a:rect l="l" t="t" r="r" b="b"/>
                <a:pathLst>
                  <a:path w="1098114" h="230471">
                    <a:moveTo>
                      <a:pt x="0" y="0"/>
                    </a:moveTo>
                    <a:lnTo>
                      <a:pt x="1098114" y="0"/>
                    </a:lnTo>
                    <a:lnTo>
                      <a:pt x="1098114" y="230471"/>
                    </a:lnTo>
                    <a:lnTo>
                      <a:pt x="0" y="230471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1686519" y="6868918"/>
                <a:ext cx="1937182" cy="663835"/>
              </a:xfrm>
              <a:custGeom>
                <a:avLst/>
                <a:gdLst/>
                <a:ahLst/>
                <a:cxnLst/>
                <a:rect l="l" t="t" r="r" b="b"/>
                <a:pathLst>
                  <a:path w="672554" h="230471">
                    <a:moveTo>
                      <a:pt x="0" y="0"/>
                    </a:moveTo>
                    <a:lnTo>
                      <a:pt x="672554" y="0"/>
                    </a:lnTo>
                    <a:lnTo>
                      <a:pt x="672554" y="230471"/>
                    </a:lnTo>
                    <a:lnTo>
                      <a:pt x="0" y="230471"/>
                    </a:lnTo>
                    <a:close/>
                  </a:path>
                </a:pathLst>
              </a:custGeom>
              <a:solidFill>
                <a:srgbClr val="FDF8E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1849653" y="6997001"/>
                <a:ext cx="1610915" cy="407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Barlow Condensed Medium"/>
                  </a:rPr>
                  <a:t>Sarah Carter, John Parker,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Barlow Condensed Medium"/>
                  </a:rPr>
                  <a:t>Mark Foster, Laura Davis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3938440" y="7113523"/>
                <a:ext cx="2841483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000000"/>
                    </a:solidFill>
                    <a:latin typeface="Barlow Condensed"/>
                  </a:rPr>
                  <a:t>Develop solutions that meet customer requirements</a:t>
                </a:r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617062" y="6367780"/>
                <a:ext cx="919345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319180" h="126197">
                    <a:moveTo>
                      <a:pt x="0" y="0"/>
                    </a:moveTo>
                    <a:lnTo>
                      <a:pt x="319180" y="0"/>
                    </a:lnTo>
                    <a:lnTo>
                      <a:pt x="319180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3870C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/>
              <p:nvPr/>
            </p:nvSpPr>
            <p:spPr>
              <a:xfrm>
                <a:off x="617062" y="6868918"/>
                <a:ext cx="919345" cy="663835"/>
              </a:xfrm>
              <a:custGeom>
                <a:avLst/>
                <a:gdLst/>
                <a:ahLst/>
                <a:cxnLst/>
                <a:rect l="l" t="t" r="r" b="b"/>
                <a:pathLst>
                  <a:path w="319180" h="230471">
                    <a:moveTo>
                      <a:pt x="0" y="0"/>
                    </a:moveTo>
                    <a:lnTo>
                      <a:pt x="319180" y="0"/>
                    </a:lnTo>
                    <a:lnTo>
                      <a:pt x="319180" y="230471"/>
                    </a:lnTo>
                    <a:lnTo>
                      <a:pt x="0" y="230471"/>
                    </a:lnTo>
                    <a:close/>
                  </a:path>
                </a:pathLst>
              </a:custGeom>
              <a:solidFill>
                <a:srgbClr val="3870C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617062" y="7670403"/>
                <a:ext cx="919345" cy="363489"/>
              </a:xfrm>
              <a:custGeom>
                <a:avLst/>
                <a:gdLst/>
                <a:ahLst/>
                <a:cxnLst/>
                <a:rect l="l" t="t" r="r" b="b"/>
                <a:pathLst>
                  <a:path w="319180" h="126197">
                    <a:moveTo>
                      <a:pt x="0" y="0"/>
                    </a:moveTo>
                    <a:lnTo>
                      <a:pt x="319180" y="0"/>
                    </a:lnTo>
                    <a:lnTo>
                      <a:pt x="319180" y="126197"/>
                    </a:lnTo>
                    <a:lnTo>
                      <a:pt x="0" y="126197"/>
                    </a:lnTo>
                    <a:close/>
                  </a:path>
                </a:pathLst>
              </a:custGeom>
              <a:solidFill>
                <a:srgbClr val="3870C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619519" y="6450464"/>
                <a:ext cx="91443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Barlow Condensed SemiBold" panose="00000706000000000000" pitchFamily="2" charset="0"/>
                  </a:rPr>
                  <a:t>Team Leader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619519" y="7753088"/>
                <a:ext cx="91443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Barlow Condensed SemiBold" panose="00000706000000000000" pitchFamily="2" charset="0"/>
                  </a:rPr>
                  <a:t>QA</a:t>
                </a:r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619519" y="7101776"/>
                <a:ext cx="91443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Barlow Condensed SemiBold" panose="00000706000000000000" pitchFamily="2" charset="0"/>
                  </a:rPr>
                  <a:t>Engineers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8752DFE-291D-83CA-4083-AE8897ECAA72}"/>
                  </a:ext>
                </a:extLst>
              </p:cNvPr>
              <p:cNvGrpSpPr/>
              <p:nvPr/>
            </p:nvGrpSpPr>
            <p:grpSpPr>
              <a:xfrm>
                <a:off x="617062" y="5545294"/>
                <a:ext cx="6325876" cy="430182"/>
                <a:chOff x="617062" y="5545294"/>
                <a:chExt cx="6325876" cy="430182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617062" y="5545294"/>
                  <a:ext cx="6325876" cy="43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229" h="149351">
                      <a:moveTo>
                        <a:pt x="0" y="0"/>
                      </a:moveTo>
                      <a:lnTo>
                        <a:pt x="2196229" y="0"/>
                      </a:lnTo>
                      <a:lnTo>
                        <a:pt x="2196229" y="149351"/>
                      </a:lnTo>
                      <a:lnTo>
                        <a:pt x="0" y="149351"/>
                      </a:ln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4F674F8-F739-0DE6-E494-5359D527550B}"/>
                    </a:ext>
                  </a:extLst>
                </p:cNvPr>
                <p:cNvSpPr txBox="1"/>
                <p:nvPr/>
              </p:nvSpPr>
              <p:spPr>
                <a:xfrm>
                  <a:off x="2435175" y="5591108"/>
                  <a:ext cx="2689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i="0" dirty="0">
                      <a:solidFill>
                        <a:srgbClr val="FFFFFF"/>
                      </a:solidFill>
                      <a:effectLst/>
                    </a:rPr>
                    <a:t>TEAM MEMBERS &amp; ROLES</a:t>
                  </a:r>
                  <a:endParaRPr lang="en-US" sz="1600" b="1" dirty="0">
                    <a:solidFill>
                      <a:schemeClr val="bg1"/>
                    </a:solidFill>
                    <a:latin typeface="Barlow Condensed" panose="00000506000000000000" pitchFamily="2" charset="0"/>
                  </a:endParaRP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ABD4EAB-E3C4-4C70-33CC-C2842A21DCFB}"/>
                </a:ext>
              </a:extLst>
            </p:cNvPr>
            <p:cNvGrpSpPr/>
            <p:nvPr/>
          </p:nvGrpSpPr>
          <p:grpSpPr>
            <a:xfrm>
              <a:off x="615311" y="3548503"/>
              <a:ext cx="6327627" cy="1591403"/>
              <a:chOff x="615311" y="3551030"/>
              <a:chExt cx="6327627" cy="159140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FA1BD71-C86E-9A77-3CDA-DA3BAD1B82A0}"/>
                  </a:ext>
                </a:extLst>
              </p:cNvPr>
              <p:cNvGrpSpPr/>
              <p:nvPr/>
            </p:nvGrpSpPr>
            <p:grpSpPr>
              <a:xfrm>
                <a:off x="615311" y="4128695"/>
                <a:ext cx="6325877" cy="1013738"/>
                <a:chOff x="614774" y="4128695"/>
                <a:chExt cx="6325877" cy="1013738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9186D2FB-A437-8FDC-A9BE-E3AB601C395B}"/>
                    </a:ext>
                  </a:extLst>
                </p:cNvPr>
                <p:cNvGrpSpPr/>
                <p:nvPr/>
              </p:nvGrpSpPr>
              <p:grpSpPr>
                <a:xfrm>
                  <a:off x="614774" y="4128695"/>
                  <a:ext cx="1350453" cy="1013738"/>
                  <a:chOff x="614774" y="4128695"/>
                  <a:chExt cx="1350453" cy="1013738"/>
                </a:xfrm>
              </p:grpSpPr>
              <p:sp>
                <p:nvSpPr>
                  <p:cNvPr id="5" name="TextBox 5"/>
                  <p:cNvSpPr txBox="1"/>
                  <p:nvPr/>
                </p:nvSpPr>
                <p:spPr>
                  <a:xfrm>
                    <a:off x="614774" y="4857107"/>
                    <a:ext cx="1350453" cy="2853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 dirty="0">
                        <a:solidFill>
                          <a:srgbClr val="000000"/>
                        </a:solidFill>
                        <a:latin typeface="Barlow Condensed"/>
                      </a:rPr>
                      <a:t>Foster creative problem-solving </a:t>
                    </a:r>
                  </a:p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 dirty="0">
                        <a:solidFill>
                          <a:srgbClr val="000000"/>
                        </a:solidFill>
                        <a:latin typeface="Barlow Condensed"/>
                      </a:rPr>
                      <a:t>and forward-thinking solutions</a:t>
                    </a:r>
                  </a:p>
                </p:txBody>
              </p:sp>
              <p:sp>
                <p:nvSpPr>
                  <p:cNvPr id="6" name="TextBox 6"/>
                  <p:cNvSpPr txBox="1"/>
                  <p:nvPr/>
                </p:nvSpPr>
                <p:spPr>
                  <a:xfrm>
                    <a:off x="698496" y="4627953"/>
                    <a:ext cx="1183009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Innovation</a:t>
                    </a:r>
                  </a:p>
                </p:txBody>
              </p:sp>
              <p:sp>
                <p:nvSpPr>
                  <p:cNvPr id="12" name="Freeform 12"/>
                  <p:cNvSpPr/>
                  <p:nvPr/>
                </p:nvSpPr>
                <p:spPr>
                  <a:xfrm>
                    <a:off x="1021638" y="4128695"/>
                    <a:ext cx="536725" cy="43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341" h="149351">
                        <a:moveTo>
                          <a:pt x="0" y="0"/>
                        </a:moveTo>
                        <a:lnTo>
                          <a:pt x="186341" y="0"/>
                        </a:lnTo>
                        <a:lnTo>
                          <a:pt x="186341" y="149351"/>
                        </a:lnTo>
                        <a:lnTo>
                          <a:pt x="0" y="149351"/>
                        </a:lnTo>
                        <a:close/>
                      </a:path>
                    </a:pathLst>
                  </a:custGeom>
                  <a:solidFill>
                    <a:srgbClr val="FDF8EB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1116841" y="4221958"/>
                    <a:ext cx="346319" cy="2436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20"/>
                      </a:lnSpc>
                    </a:pPr>
                    <a:r>
                      <a:rPr lang="en-US" sz="16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01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C32D608-D539-9BB5-84D8-53578E18D070}"/>
                    </a:ext>
                  </a:extLst>
                </p:cNvPr>
                <p:cNvGrpSpPr/>
                <p:nvPr/>
              </p:nvGrpSpPr>
              <p:grpSpPr>
                <a:xfrm>
                  <a:off x="2273249" y="4128695"/>
                  <a:ext cx="1350453" cy="1013738"/>
                  <a:chOff x="2273249" y="4128695"/>
                  <a:chExt cx="1350453" cy="1013738"/>
                </a:xfrm>
              </p:grpSpPr>
              <p:sp>
                <p:nvSpPr>
                  <p:cNvPr id="7" name="TextBox 7"/>
                  <p:cNvSpPr txBox="1"/>
                  <p:nvPr/>
                </p:nvSpPr>
                <p:spPr>
                  <a:xfrm>
                    <a:off x="2273249" y="4857107"/>
                    <a:ext cx="1350453" cy="2853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>
                        <a:solidFill>
                          <a:srgbClr val="000000"/>
                        </a:solidFill>
                        <a:latin typeface="Barlow Condensed"/>
                      </a:rPr>
                      <a:t>Foster teamwork and diverse perspectives for excellence</a:t>
                    </a:r>
                  </a:p>
                </p:txBody>
              </p:sp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2356971" y="4627953"/>
                    <a:ext cx="1183009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Collaboration</a:t>
                    </a:r>
                  </a:p>
                </p:txBody>
              </p:sp>
              <p:sp>
                <p:nvSpPr>
                  <p:cNvPr id="16" name="Freeform 16"/>
                  <p:cNvSpPr/>
                  <p:nvPr/>
                </p:nvSpPr>
                <p:spPr>
                  <a:xfrm>
                    <a:off x="2680113" y="4128695"/>
                    <a:ext cx="536725" cy="43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341" h="149351">
                        <a:moveTo>
                          <a:pt x="0" y="0"/>
                        </a:moveTo>
                        <a:lnTo>
                          <a:pt x="186341" y="0"/>
                        </a:lnTo>
                        <a:lnTo>
                          <a:pt x="186341" y="149351"/>
                        </a:lnTo>
                        <a:lnTo>
                          <a:pt x="0" y="149351"/>
                        </a:lnTo>
                        <a:close/>
                      </a:path>
                    </a:pathLst>
                  </a:custGeom>
                  <a:solidFill>
                    <a:srgbClr val="FDF8EB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2775316" y="4221958"/>
                    <a:ext cx="346319" cy="2436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20"/>
                      </a:lnSpc>
                    </a:pPr>
                    <a:r>
                      <a:rPr lang="en-US" sz="16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02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6F62C44-E20F-963F-F3FA-B68BCE0C3390}"/>
                    </a:ext>
                  </a:extLst>
                </p:cNvPr>
                <p:cNvGrpSpPr/>
                <p:nvPr/>
              </p:nvGrpSpPr>
              <p:grpSpPr>
                <a:xfrm>
                  <a:off x="3931724" y="4128695"/>
                  <a:ext cx="1350453" cy="1013738"/>
                  <a:chOff x="3931724" y="4128695"/>
                  <a:chExt cx="1350453" cy="1013738"/>
                </a:xfrm>
              </p:grpSpPr>
              <p:sp>
                <p:nvSpPr>
                  <p:cNvPr id="9" name="TextBox 9"/>
                  <p:cNvSpPr txBox="1"/>
                  <p:nvPr/>
                </p:nvSpPr>
                <p:spPr>
                  <a:xfrm>
                    <a:off x="3931724" y="4857107"/>
                    <a:ext cx="1350453" cy="2853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>
                        <a:solidFill>
                          <a:srgbClr val="000000"/>
                        </a:solidFill>
                        <a:latin typeface="Barlow Condensed"/>
                      </a:rPr>
                      <a:t>Deliver high standards of </a:t>
                    </a:r>
                  </a:p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>
                        <a:solidFill>
                          <a:srgbClr val="000000"/>
                        </a:solidFill>
                        <a:latin typeface="Barlow Condensed"/>
                      </a:rPr>
                      <a:t>reliability and excellence</a:t>
                    </a:r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4015446" y="4627953"/>
                    <a:ext cx="1183009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Precision</a:t>
                    </a:r>
                    <a:endParaRPr lang="en-US" sz="1200" dirty="0">
                      <a:solidFill>
                        <a:srgbClr val="3B3B3B"/>
                      </a:solidFill>
                      <a:latin typeface="Barlow Condensed SemiBold" panose="00000706000000000000" pitchFamily="2" charset="0"/>
                    </a:endParaRPr>
                  </a:p>
                </p:txBody>
              </p:sp>
              <p:sp>
                <p:nvSpPr>
                  <p:cNvPr id="20" name="Freeform 20"/>
                  <p:cNvSpPr/>
                  <p:nvPr/>
                </p:nvSpPr>
                <p:spPr>
                  <a:xfrm>
                    <a:off x="4338588" y="4128695"/>
                    <a:ext cx="536725" cy="43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341" h="149351">
                        <a:moveTo>
                          <a:pt x="0" y="0"/>
                        </a:moveTo>
                        <a:lnTo>
                          <a:pt x="186341" y="0"/>
                        </a:lnTo>
                        <a:lnTo>
                          <a:pt x="186341" y="149351"/>
                        </a:lnTo>
                        <a:lnTo>
                          <a:pt x="0" y="149351"/>
                        </a:lnTo>
                        <a:close/>
                      </a:path>
                    </a:pathLst>
                  </a:custGeom>
                  <a:solidFill>
                    <a:srgbClr val="FDF8EB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4433791" y="4221958"/>
                    <a:ext cx="346319" cy="2436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20"/>
                      </a:lnSpc>
                    </a:pPr>
                    <a:r>
                      <a:rPr lang="en-US" sz="16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03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F137991-EF27-D5E9-7D35-4C39FB7C7D27}"/>
                    </a:ext>
                  </a:extLst>
                </p:cNvPr>
                <p:cNvGrpSpPr/>
                <p:nvPr/>
              </p:nvGrpSpPr>
              <p:grpSpPr>
                <a:xfrm>
                  <a:off x="5590198" y="4128695"/>
                  <a:ext cx="1350453" cy="1013738"/>
                  <a:chOff x="5590198" y="4128695"/>
                  <a:chExt cx="1350453" cy="1013738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5997062" y="4128695"/>
                    <a:ext cx="536725" cy="43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341" h="149351">
                        <a:moveTo>
                          <a:pt x="0" y="0"/>
                        </a:moveTo>
                        <a:lnTo>
                          <a:pt x="186341" y="0"/>
                        </a:lnTo>
                        <a:lnTo>
                          <a:pt x="186341" y="149351"/>
                        </a:lnTo>
                        <a:lnTo>
                          <a:pt x="0" y="149351"/>
                        </a:lnTo>
                        <a:close/>
                      </a:path>
                    </a:pathLst>
                  </a:custGeom>
                  <a:solidFill>
                    <a:srgbClr val="FDF8EB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6092265" y="4221958"/>
                    <a:ext cx="346319" cy="2436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20"/>
                      </a:lnSpc>
                    </a:pPr>
                    <a:r>
                      <a:rPr lang="en-US" sz="16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04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5590198" y="4857107"/>
                    <a:ext cx="1350453" cy="2853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</a:pPr>
                    <a:r>
                      <a:rPr lang="en-US" sz="849" dirty="0">
                        <a:solidFill>
                          <a:srgbClr val="000000"/>
                        </a:solidFill>
                        <a:latin typeface="Barlow Condensed"/>
                      </a:rPr>
                      <a:t>Embrace change and continuous improvement proactively</a:t>
                    </a: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5673920" y="4627953"/>
                    <a:ext cx="1183009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3B3B3B"/>
                        </a:solidFill>
                        <a:latin typeface="Barlow Condensed SemiBold" panose="00000706000000000000" pitchFamily="2" charset="0"/>
                      </a:rPr>
                      <a:t>Adaptability</a:t>
                    </a: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EA1464-83B6-6700-A777-A01F4A268BA5}"/>
                  </a:ext>
                </a:extLst>
              </p:cNvPr>
              <p:cNvGrpSpPr/>
              <p:nvPr/>
            </p:nvGrpSpPr>
            <p:grpSpPr>
              <a:xfrm>
                <a:off x="617062" y="3551030"/>
                <a:ext cx="6325876" cy="430182"/>
                <a:chOff x="617062" y="3551030"/>
                <a:chExt cx="6325876" cy="430182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617062" y="3551030"/>
                  <a:ext cx="6325876" cy="43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229" h="149351">
                      <a:moveTo>
                        <a:pt x="0" y="0"/>
                      </a:moveTo>
                      <a:lnTo>
                        <a:pt x="2196229" y="0"/>
                      </a:lnTo>
                      <a:lnTo>
                        <a:pt x="2196229" y="149351"/>
                      </a:lnTo>
                      <a:lnTo>
                        <a:pt x="0" y="149351"/>
                      </a:lnTo>
                      <a:close/>
                    </a:path>
                  </a:pathLst>
                </a:custGeom>
                <a:solidFill>
                  <a:srgbClr val="3870C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611D8C-7A6F-4EEC-99C2-0F74C8D8D55E}"/>
                    </a:ext>
                  </a:extLst>
                </p:cNvPr>
                <p:cNvSpPr txBox="1"/>
                <p:nvPr/>
              </p:nvSpPr>
              <p:spPr>
                <a:xfrm>
                  <a:off x="2435175" y="3596844"/>
                  <a:ext cx="2689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i="0" dirty="0">
                      <a:solidFill>
                        <a:srgbClr val="FFFFFF"/>
                      </a:solidFill>
                      <a:effectLst/>
                      <a:latin typeface="Barlow Condensed" panose="00000506000000000000" pitchFamily="2" charset="0"/>
                    </a:rPr>
                    <a:t>TEAM VALUES</a:t>
                  </a:r>
                  <a:endParaRPr lang="en-US" sz="1600" b="1" dirty="0">
                    <a:solidFill>
                      <a:schemeClr val="bg1"/>
                    </a:solidFill>
                    <a:latin typeface="Barlow Condensed" panose="00000506000000000000" pitchFamily="2" charset="0"/>
                  </a:endParaRPr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3178956-7956-CBCA-C480-46C47DBEF8BF}"/>
                </a:ext>
              </a:extLst>
            </p:cNvPr>
            <p:cNvGrpSpPr/>
            <p:nvPr/>
          </p:nvGrpSpPr>
          <p:grpSpPr>
            <a:xfrm>
              <a:off x="0" y="0"/>
              <a:ext cx="7560000" cy="3140588"/>
              <a:chOff x="0" y="0"/>
              <a:chExt cx="7560000" cy="314058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60000" cy="3140588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12551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125516"/>
                    </a:lnTo>
                    <a:lnTo>
                      <a:pt x="0" y="1125516"/>
                    </a:lnTo>
                    <a:close/>
                  </a:path>
                </a:pathLst>
              </a:custGeom>
              <a:solidFill>
                <a:srgbClr val="3870C1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AEE9048-646D-E2DF-8EC3-54033220DCCC}"/>
                  </a:ext>
                </a:extLst>
              </p:cNvPr>
              <p:cNvGrpSpPr/>
              <p:nvPr/>
            </p:nvGrpSpPr>
            <p:grpSpPr>
              <a:xfrm>
                <a:off x="617062" y="726663"/>
                <a:ext cx="6417658" cy="2037858"/>
                <a:chOff x="617062" y="726663"/>
                <a:chExt cx="6417658" cy="2037858"/>
              </a:xfrm>
            </p:grpSpPr>
            <p:sp>
              <p:nvSpPr>
                <p:cNvPr id="61" name="AutoShape 61"/>
                <p:cNvSpPr/>
                <p:nvPr/>
              </p:nvSpPr>
              <p:spPr>
                <a:xfrm flipH="1">
                  <a:off x="617081" y="1787229"/>
                  <a:ext cx="6321263" cy="12747"/>
                </a:xfrm>
                <a:prstGeom prst="line">
                  <a:avLst/>
                </a:prstGeom>
                <a:ln w="19050" cap="flat">
                  <a:solidFill>
                    <a:srgbClr val="FFFFFF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41D685EF-6B21-83C4-B797-E83D18609267}"/>
                    </a:ext>
                  </a:extLst>
                </p:cNvPr>
                <p:cNvGrpSpPr/>
                <p:nvPr/>
              </p:nvGrpSpPr>
              <p:grpSpPr>
                <a:xfrm>
                  <a:off x="617062" y="726663"/>
                  <a:ext cx="6330470" cy="862596"/>
                  <a:chOff x="617062" y="726663"/>
                  <a:chExt cx="6330470" cy="862596"/>
                </a:xfrm>
              </p:grpSpPr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617062" y="1034902"/>
                    <a:ext cx="6330470" cy="5543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4290"/>
                      </a:lnSpc>
                    </a:pPr>
                    <a:r>
                      <a:rPr lang="en-US" sz="3900" b="1" dirty="0">
                        <a:solidFill>
                          <a:srgbClr val="FFFFFF"/>
                        </a:solidFill>
                        <a:latin typeface="Barlow Condensed" panose="00000506000000000000" pitchFamily="2" charset="0"/>
                      </a:rPr>
                      <a:t>Engineering team charter</a:t>
                    </a:r>
                  </a:p>
                </p:txBody>
              </p:sp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617062" y="726663"/>
                    <a:ext cx="3165226" cy="2000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99"/>
                      </a:lnSpc>
                    </a:pPr>
                    <a:r>
                      <a:rPr lang="en-US" sz="1499" b="1" dirty="0" err="1">
                        <a:solidFill>
                          <a:srgbClr val="FFFFFF"/>
                        </a:solidFill>
                        <a:latin typeface="Barlow Condensed" panose="00000506000000000000" pitchFamily="2" charset="0"/>
                      </a:rPr>
                      <a:t>InnovateX</a:t>
                    </a:r>
                    <a:r>
                      <a:rPr lang="en-US" sz="1499" b="1" dirty="0">
                        <a:solidFill>
                          <a:srgbClr val="FFFFFF"/>
                        </a:solidFill>
                        <a:latin typeface="Barlow Condensed" panose="00000506000000000000" pitchFamily="2" charset="0"/>
                      </a:rPr>
                      <a:t> Engineering Team</a:t>
                    </a:r>
                  </a:p>
                </p:txBody>
              </p:sp>
            </p:grpSp>
            <p:sp>
              <p:nvSpPr>
                <p:cNvPr id="66" name="TextBox 66"/>
                <p:cNvSpPr txBox="1"/>
                <p:nvPr/>
              </p:nvSpPr>
              <p:spPr>
                <a:xfrm>
                  <a:off x="617062" y="2361613"/>
                  <a:ext cx="6417658" cy="4029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200" dirty="0">
                      <a:solidFill>
                        <a:srgbClr val="FFFFFF"/>
                      </a:solidFill>
                      <a:latin typeface="Barlow Condensed"/>
                    </a:rPr>
                    <a:t>We are </a:t>
                  </a:r>
                  <a:r>
                    <a:rPr lang="en-US" sz="1200" dirty="0" err="1">
                      <a:solidFill>
                        <a:srgbClr val="FFFFFF"/>
                      </a:solidFill>
                      <a:latin typeface="Barlow Condensed"/>
                    </a:rPr>
                    <a:t>InnovateX</a:t>
                  </a:r>
                  <a:r>
                    <a:rPr lang="en-US" sz="1200" dirty="0">
                      <a:solidFill>
                        <a:srgbClr val="FFFFFF"/>
                      </a:solidFill>
                      <a:latin typeface="Barlow Condensed"/>
                    </a:rPr>
                    <a:t> Engineering, dedicated to delivering innovative solutions that meet customer needs and enhance our organization's goals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617062" y="1992856"/>
                  <a:ext cx="1597721" cy="25776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60"/>
                    </a:lnSpc>
                  </a:pPr>
                  <a:r>
                    <a:rPr lang="en-US" sz="1800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TEAM PURPOSE</a:t>
                  </a:r>
                </a:p>
              </p:txBody>
            </p:sp>
          </p:grpSp>
          <p:sp>
            <p:nvSpPr>
              <p:cNvPr id="62" name="Freeform 62"/>
              <p:cNvSpPr/>
              <p:nvPr/>
            </p:nvSpPr>
            <p:spPr>
              <a:xfrm>
                <a:off x="5964169" y="752218"/>
                <a:ext cx="839831" cy="811487"/>
              </a:xfrm>
              <a:custGeom>
                <a:avLst/>
                <a:gdLst/>
                <a:ahLst/>
                <a:cxnLst/>
                <a:rect l="l" t="t" r="r" b="b"/>
                <a:pathLst>
                  <a:path w="839831" h="811487">
                    <a:moveTo>
                      <a:pt x="0" y="0"/>
                    </a:moveTo>
                    <a:lnTo>
                      <a:pt x="839831" y="0"/>
                    </a:lnTo>
                    <a:lnTo>
                      <a:pt x="839831" y="811487"/>
                    </a:lnTo>
                    <a:lnTo>
                      <a:pt x="0" y="8114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TemplateLAB"/>
            <p:cNvSpPr/>
            <p:nvPr/>
          </p:nvSpPr>
          <p:spPr>
            <a:xfrm>
              <a:off x="3466781" y="1012650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Barlow Condensed</vt:lpstr>
      <vt:lpstr>Barlow Condensed SemiBold</vt:lpstr>
      <vt:lpstr>Calibri</vt:lpstr>
      <vt:lpstr>Arial</vt:lpstr>
      <vt:lpstr>Barlow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(Portrait)</dc:title>
  <dc:creator>Hoang Anh</dc:creator>
  <cp:lastModifiedBy>Hoang Anh</cp:lastModifiedBy>
  <cp:revision>7</cp:revision>
  <dcterms:created xsi:type="dcterms:W3CDTF">2006-08-16T00:00:00Z</dcterms:created>
  <dcterms:modified xsi:type="dcterms:W3CDTF">2023-11-09T17:09:32Z</dcterms:modified>
  <dc:identifier>DAFzp2vp83k</dc:identifier>
</cp:coreProperties>
</file>