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9"/>
    <a:srgbClr val="004AAD"/>
    <a:srgbClr val="249F85"/>
    <a:srgbClr val="F4F1ED"/>
    <a:srgbClr val="0074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896" y="810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5">
            <a:extLst>
              <a:ext uri="{FF2B5EF4-FFF2-40B4-BE49-F238E27FC236}">
                <a16:creationId xmlns:a16="http://schemas.microsoft.com/office/drawing/2014/main" id="{E49EC491-AEFC-3750-DA9F-AE144359F859}"/>
              </a:ext>
            </a:extLst>
          </p:cNvPr>
          <p:cNvGrpSpPr/>
          <p:nvPr/>
        </p:nvGrpSpPr>
        <p:grpSpPr>
          <a:xfrm>
            <a:off x="601424" y="705711"/>
            <a:ext cx="9699215" cy="6647752"/>
            <a:chOff x="601424" y="705711"/>
            <a:chExt cx="9699215" cy="664775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1F843B7-CF60-D887-841F-0A6ECCE04DC1}"/>
                </a:ext>
              </a:extLst>
            </p:cNvPr>
            <p:cNvGrpSpPr/>
            <p:nvPr/>
          </p:nvGrpSpPr>
          <p:grpSpPr>
            <a:xfrm>
              <a:off x="5506518" y="755717"/>
              <a:ext cx="4584057" cy="6597746"/>
              <a:chOff x="5506518" y="755717"/>
              <a:chExt cx="4584057" cy="6597746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B34E7053-54ED-4028-4F12-B3B52A33A401}"/>
                  </a:ext>
                </a:extLst>
              </p:cNvPr>
              <p:cNvSpPr/>
              <p:nvPr/>
            </p:nvSpPr>
            <p:spPr>
              <a:xfrm>
                <a:off x="5506518" y="755717"/>
                <a:ext cx="4584057" cy="6045066"/>
              </a:xfrm>
              <a:prstGeom prst="roundRect">
                <a:avLst>
                  <a:gd name="adj" fmla="val 2095"/>
                </a:avLst>
              </a:prstGeom>
              <a:solidFill>
                <a:srgbClr val="004AA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5759357" y="3741866"/>
                <a:ext cx="4078380" cy="0"/>
              </a:xfrm>
              <a:prstGeom prst="line">
                <a:avLst/>
              </a:prstGeom>
              <a:ln w="9525" cap="flat">
                <a:solidFill>
                  <a:srgbClr val="FFFF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13C0E1F-49C2-09DB-DF3B-962BB7DBDDA5}"/>
                  </a:ext>
                </a:extLst>
              </p:cNvPr>
              <p:cNvGrpSpPr/>
              <p:nvPr/>
            </p:nvGrpSpPr>
            <p:grpSpPr>
              <a:xfrm>
                <a:off x="5802509" y="1047141"/>
                <a:ext cx="3992074" cy="2476372"/>
                <a:chOff x="5802509" y="1047141"/>
                <a:chExt cx="3992074" cy="247637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5821693" y="1445359"/>
                  <a:ext cx="1206678" cy="207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205" h="2039452">
                      <a:moveTo>
                        <a:pt x="64159" y="0"/>
                      </a:moveTo>
                      <a:lnTo>
                        <a:pt x="1120046" y="0"/>
                      </a:lnTo>
                      <a:cubicBezTo>
                        <a:pt x="1137062" y="0"/>
                        <a:pt x="1153381" y="6760"/>
                        <a:pt x="1165414" y="18792"/>
                      </a:cubicBezTo>
                      <a:cubicBezTo>
                        <a:pt x="1177446" y="30824"/>
                        <a:pt x="1184205" y="47143"/>
                        <a:pt x="1184205" y="64159"/>
                      </a:cubicBezTo>
                      <a:lnTo>
                        <a:pt x="1184205" y="1975293"/>
                      </a:lnTo>
                      <a:cubicBezTo>
                        <a:pt x="1184205" y="2010727"/>
                        <a:pt x="1155480" y="2039452"/>
                        <a:pt x="1120046" y="2039452"/>
                      </a:cubicBezTo>
                      <a:lnTo>
                        <a:pt x="64159" y="2039452"/>
                      </a:lnTo>
                      <a:cubicBezTo>
                        <a:pt x="28725" y="2039452"/>
                        <a:pt x="0" y="2010727"/>
                        <a:pt x="0" y="1975293"/>
                      </a:cubicBezTo>
                      <a:lnTo>
                        <a:pt x="0" y="64159"/>
                      </a:lnTo>
                      <a:cubicBezTo>
                        <a:pt x="0" y="28725"/>
                        <a:pt x="28725" y="0"/>
                        <a:pt x="64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7195208" y="1445359"/>
                  <a:ext cx="1206678" cy="207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205" h="2039452">
                      <a:moveTo>
                        <a:pt x="64159" y="0"/>
                      </a:moveTo>
                      <a:lnTo>
                        <a:pt x="1120046" y="0"/>
                      </a:lnTo>
                      <a:cubicBezTo>
                        <a:pt x="1137062" y="0"/>
                        <a:pt x="1153381" y="6760"/>
                        <a:pt x="1165414" y="18792"/>
                      </a:cubicBezTo>
                      <a:cubicBezTo>
                        <a:pt x="1177446" y="30824"/>
                        <a:pt x="1184205" y="47143"/>
                        <a:pt x="1184205" y="64159"/>
                      </a:cubicBezTo>
                      <a:lnTo>
                        <a:pt x="1184205" y="1975293"/>
                      </a:lnTo>
                      <a:cubicBezTo>
                        <a:pt x="1184205" y="2010727"/>
                        <a:pt x="1155480" y="2039452"/>
                        <a:pt x="1120046" y="2039452"/>
                      </a:cubicBezTo>
                      <a:lnTo>
                        <a:pt x="64159" y="2039452"/>
                      </a:lnTo>
                      <a:cubicBezTo>
                        <a:pt x="28725" y="2039452"/>
                        <a:pt x="0" y="2010727"/>
                        <a:pt x="0" y="1975293"/>
                      </a:cubicBezTo>
                      <a:lnTo>
                        <a:pt x="0" y="64159"/>
                      </a:lnTo>
                      <a:cubicBezTo>
                        <a:pt x="0" y="28725"/>
                        <a:pt x="28725" y="0"/>
                        <a:pt x="64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8568722" y="1445359"/>
                  <a:ext cx="1206678" cy="207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205" h="2039452">
                      <a:moveTo>
                        <a:pt x="64159" y="0"/>
                      </a:moveTo>
                      <a:lnTo>
                        <a:pt x="1120046" y="0"/>
                      </a:lnTo>
                      <a:cubicBezTo>
                        <a:pt x="1137062" y="0"/>
                        <a:pt x="1153381" y="6760"/>
                        <a:pt x="1165414" y="18792"/>
                      </a:cubicBezTo>
                      <a:cubicBezTo>
                        <a:pt x="1177446" y="30824"/>
                        <a:pt x="1184205" y="47143"/>
                        <a:pt x="1184205" y="64159"/>
                      </a:cubicBezTo>
                      <a:lnTo>
                        <a:pt x="1184205" y="1975293"/>
                      </a:lnTo>
                      <a:cubicBezTo>
                        <a:pt x="1184205" y="2010727"/>
                        <a:pt x="1155480" y="2039452"/>
                        <a:pt x="1120046" y="2039452"/>
                      </a:cubicBezTo>
                      <a:lnTo>
                        <a:pt x="64159" y="2039452"/>
                      </a:lnTo>
                      <a:cubicBezTo>
                        <a:pt x="28725" y="2039452"/>
                        <a:pt x="0" y="2010727"/>
                        <a:pt x="0" y="1975293"/>
                      </a:cubicBezTo>
                      <a:lnTo>
                        <a:pt x="0" y="64159"/>
                      </a:lnTo>
                      <a:cubicBezTo>
                        <a:pt x="0" y="28725"/>
                        <a:pt x="28725" y="0"/>
                        <a:pt x="64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6131846" y="1674643"/>
                  <a:ext cx="586373" cy="58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>
                  <a:off x="7505360" y="1674643"/>
                  <a:ext cx="586373" cy="58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8878874" y="1674643"/>
                  <a:ext cx="586373" cy="58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5802509" y="1047141"/>
                  <a:ext cx="3992074" cy="2494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b="1" spc="-79" dirty="0">
                      <a:solidFill>
                        <a:srgbClr val="FFFFFF"/>
                      </a:solidFill>
                      <a:latin typeface="Montserrat" pitchFamily="2" charset="0"/>
                    </a:rPr>
                    <a:t>Team Values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347557" y="2867891"/>
                  <a:ext cx="901980" cy="3987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004AAD"/>
                      </a:solidFill>
                      <a:latin typeface="Montserrat"/>
                    </a:rPr>
                    <a:t>Customized treatment plans for every patient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7271948" y="2424365"/>
                  <a:ext cx="1053197" cy="333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1100" b="1" u="none" strike="noStrike" spc="-55" dirty="0">
                      <a:solidFill>
                        <a:srgbClr val="004AAD"/>
                      </a:solidFill>
                      <a:latin typeface="Montserrat" pitchFamily="2" charset="0"/>
                    </a:rPr>
                    <a:t>Patient-Centered Care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8645463" y="2398717"/>
                  <a:ext cx="1053197" cy="3590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12"/>
                    </a:lnSpc>
                    <a:spcBef>
                      <a:spcPct val="0"/>
                    </a:spcBef>
                  </a:pPr>
                  <a:r>
                    <a:rPr lang="en-US" sz="1100" b="1" u="none" strike="noStrike" spc="-62" dirty="0">
                      <a:solidFill>
                        <a:srgbClr val="004AAD"/>
                      </a:solidFill>
                      <a:latin typeface="Montserrat" pitchFamily="2" charset="0"/>
                    </a:rPr>
                    <a:t>Community Engagement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8672361" y="2867891"/>
                  <a:ext cx="999399" cy="37805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22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004AAD"/>
                      </a:solidFill>
                      <a:latin typeface="Montserrat"/>
                    </a:rPr>
                    <a:t>Active involvement </a:t>
                  </a:r>
                </a:p>
                <a:p>
                  <a:pPr marL="0" lvl="0" indent="0" algn="ctr">
                    <a:lnSpc>
                      <a:spcPts val="1022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004AAD"/>
                      </a:solidFill>
                      <a:latin typeface="Montserrat"/>
                    </a:rPr>
                    <a:t>in local health initiatives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5974042" y="2867891"/>
                  <a:ext cx="901980" cy="3987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004AAD"/>
                      </a:solidFill>
                      <a:latin typeface="Montserrat"/>
                    </a:rPr>
                    <a:t>Commitment to achieving the best outcomes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5898434" y="2424365"/>
                  <a:ext cx="1053197" cy="3619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439"/>
                    </a:lnSpc>
                  </a:pPr>
                  <a:r>
                    <a:rPr lang="en-US" sz="1100" b="1" u="none" strike="noStrike" spc="-63" dirty="0">
                      <a:solidFill>
                        <a:srgbClr val="004AAD"/>
                      </a:solidFill>
                      <a:latin typeface="Montserrat" pitchFamily="2" charset="0"/>
                    </a:rPr>
                    <a:t>Medical </a:t>
                  </a:r>
                </a:p>
                <a:p>
                  <a:pPr marL="0" lvl="0" indent="0" algn="ctr">
                    <a:lnSpc>
                      <a:spcPts val="1439"/>
                    </a:lnSpc>
                  </a:pPr>
                  <a:r>
                    <a:rPr lang="en-US" sz="1100" b="1" u="none" strike="noStrike" spc="-63" dirty="0">
                      <a:solidFill>
                        <a:srgbClr val="004AAD"/>
                      </a:solidFill>
                      <a:latin typeface="Montserrat" pitchFamily="2" charset="0"/>
                    </a:rPr>
                    <a:t>Excellence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6191211" y="1843083"/>
                  <a:ext cx="467643" cy="2494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b="1" spc="-79" dirty="0">
                      <a:solidFill>
                        <a:srgbClr val="004AAD"/>
                      </a:solidFill>
                      <a:latin typeface="Montserrat" pitchFamily="2" charset="0"/>
                    </a:rPr>
                    <a:t>01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7564726" y="1848790"/>
                  <a:ext cx="467643" cy="2380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1"/>
                    </a:lnSpc>
                    <a:spcBef>
                      <a:spcPct val="0"/>
                    </a:spcBef>
                  </a:pPr>
                  <a:r>
                    <a:rPr lang="en-US" sz="1443" b="1" u="none" strike="noStrike" spc="-76" dirty="0">
                      <a:solidFill>
                        <a:srgbClr val="004AAD"/>
                      </a:solidFill>
                      <a:latin typeface="Montserrat" pitchFamily="2" charset="0"/>
                    </a:rPr>
                    <a:t>02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8938240" y="1848790"/>
                  <a:ext cx="467643" cy="2380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021"/>
                    </a:lnSpc>
                    <a:spcBef>
                      <a:spcPct val="0"/>
                    </a:spcBef>
                  </a:pPr>
                  <a:r>
                    <a:rPr lang="en-US" sz="1443" b="1" u="none" strike="noStrike" spc="-76" dirty="0">
                      <a:solidFill>
                        <a:srgbClr val="004AAD"/>
                      </a:solidFill>
                      <a:latin typeface="Montserrat" pitchFamily="2" charset="0"/>
                    </a:rPr>
                    <a:t>03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753E765-1E03-6607-56D4-79AFBF6D3B4D}"/>
                  </a:ext>
                </a:extLst>
              </p:cNvPr>
              <p:cNvGrpSpPr/>
              <p:nvPr/>
            </p:nvGrpSpPr>
            <p:grpSpPr>
              <a:xfrm>
                <a:off x="5802509" y="3902800"/>
                <a:ext cx="3992074" cy="3450663"/>
                <a:chOff x="5802509" y="3902800"/>
                <a:chExt cx="3992074" cy="3450663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6663082" y="5082533"/>
                  <a:ext cx="2270930" cy="2270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6871179" y="5290631"/>
                  <a:ext cx="1854734" cy="1854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6052944" y="4941142"/>
                  <a:ext cx="401347" cy="40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7" h="401347">
                      <a:moveTo>
                        <a:pt x="0" y="0"/>
                      </a:moveTo>
                      <a:lnTo>
                        <a:pt x="401347" y="0"/>
                      </a:lnTo>
                      <a:lnTo>
                        <a:pt x="401347" y="401347"/>
                      </a:lnTo>
                      <a:lnTo>
                        <a:pt x="0" y="401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9142802" y="4941142"/>
                  <a:ext cx="401347" cy="40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7" h="401347">
                      <a:moveTo>
                        <a:pt x="0" y="0"/>
                      </a:moveTo>
                      <a:lnTo>
                        <a:pt x="401347" y="0"/>
                      </a:lnTo>
                      <a:lnTo>
                        <a:pt x="401347" y="401347"/>
                      </a:lnTo>
                      <a:lnTo>
                        <a:pt x="0" y="401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5802509" y="3902800"/>
                  <a:ext cx="3992074" cy="2494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00"/>
                    </a:lnSpc>
                    <a:spcBef>
                      <a:spcPct val="0"/>
                    </a:spcBef>
                  </a:pPr>
                  <a:r>
                    <a:rPr lang="en-US" sz="1500" b="1" spc="-79" dirty="0">
                      <a:solidFill>
                        <a:srgbClr val="FFFFFF"/>
                      </a:solidFill>
                      <a:latin typeface="Montserrat" pitchFamily="2" charset="0"/>
                    </a:rPr>
                    <a:t>Patient Care Standards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5812101" y="4261692"/>
                  <a:ext cx="3972890" cy="3015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30"/>
                    </a:lnSpc>
                    <a:spcBef>
                      <a:spcPct val="0"/>
                    </a:spcBef>
                  </a:pPr>
                  <a:r>
                    <a:rPr lang="en-US" sz="850" u="none" strike="noStrike" dirty="0">
                      <a:solidFill>
                        <a:srgbClr val="FFFFFF"/>
                      </a:solidFill>
                      <a:latin typeface="Montserrat"/>
                    </a:rPr>
                    <a:t>We adhere to a set of patient care standards that ensure high-quality care delivery, including hygiene, infection control, and communication</a:t>
                  </a:r>
                </a:p>
              </p:txBody>
            </p:sp>
            <p:sp>
              <p:nvSpPr>
                <p:cNvPr id="76" name="Freeform 76"/>
                <p:cNvSpPr/>
                <p:nvPr/>
              </p:nvSpPr>
              <p:spPr>
                <a:xfrm flipH="1">
                  <a:off x="7167414" y="4866107"/>
                  <a:ext cx="1262265" cy="193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265" h="1939234">
                      <a:moveTo>
                        <a:pt x="1262265" y="0"/>
                      </a:moveTo>
                      <a:lnTo>
                        <a:pt x="0" y="0"/>
                      </a:lnTo>
                      <a:lnTo>
                        <a:pt x="0" y="1939234"/>
                      </a:lnTo>
                      <a:lnTo>
                        <a:pt x="1262265" y="1939234"/>
                      </a:lnTo>
                      <a:lnTo>
                        <a:pt x="1262265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CEF1D3-48BB-0908-55FF-2CE1F5563F27}"/>
                </a:ext>
              </a:extLst>
            </p:cNvPr>
            <p:cNvGrpSpPr/>
            <p:nvPr/>
          </p:nvGrpSpPr>
          <p:grpSpPr>
            <a:xfrm>
              <a:off x="601424" y="3738798"/>
              <a:ext cx="4652255" cy="3051666"/>
              <a:chOff x="601424" y="3738798"/>
              <a:chExt cx="4652255" cy="3051666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97F70D0-0A62-1DB6-5DE0-FA1062B1532F}"/>
                  </a:ext>
                </a:extLst>
              </p:cNvPr>
              <p:cNvSpPr/>
              <p:nvPr/>
            </p:nvSpPr>
            <p:spPr>
              <a:xfrm>
                <a:off x="601424" y="3738798"/>
                <a:ext cx="4652255" cy="3051666"/>
              </a:xfrm>
              <a:prstGeom prst="roundRect">
                <a:avLst>
                  <a:gd name="adj" fmla="val 3390"/>
                </a:avLst>
              </a:prstGeom>
              <a:solidFill>
                <a:srgbClr val="FFDE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4896317" y="3847363"/>
                <a:ext cx="210071" cy="210071"/>
              </a:xfrm>
              <a:custGeom>
                <a:avLst/>
                <a:gdLst/>
                <a:ahLst/>
                <a:cxnLst/>
                <a:rect l="l" t="t" r="r" b="b"/>
                <a:pathLst>
                  <a:path w="210071" h="210071">
                    <a:moveTo>
                      <a:pt x="0" y="0"/>
                    </a:moveTo>
                    <a:lnTo>
                      <a:pt x="210071" y="0"/>
                    </a:lnTo>
                    <a:lnTo>
                      <a:pt x="210071" y="210071"/>
                    </a:lnTo>
                    <a:lnTo>
                      <a:pt x="0" y="2100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890956" y="4320654"/>
                <a:ext cx="4078380" cy="0"/>
              </a:xfrm>
              <a:prstGeom prst="line">
                <a:avLst/>
              </a:prstGeom>
              <a:ln w="9525" cap="flat">
                <a:solidFill>
                  <a:srgbClr val="004AA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890956" y="5033710"/>
                <a:ext cx="4078380" cy="0"/>
              </a:xfrm>
              <a:prstGeom prst="line">
                <a:avLst/>
              </a:prstGeom>
              <a:ln w="9525" cap="flat">
                <a:solidFill>
                  <a:srgbClr val="004AA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890956" y="5940186"/>
                <a:ext cx="4078380" cy="0"/>
              </a:xfrm>
              <a:prstGeom prst="line">
                <a:avLst/>
              </a:prstGeom>
              <a:ln w="9525" cap="flat">
                <a:solidFill>
                  <a:srgbClr val="004AA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90956" y="3957000"/>
                <a:ext cx="3992074" cy="2387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047"/>
                  </a:lnSpc>
                  <a:spcBef>
                    <a:spcPct val="0"/>
                  </a:spcBef>
                </a:pPr>
                <a:r>
                  <a:rPr lang="en-US" sz="1500" b="1" u="none" strike="noStrike" spc="-77" dirty="0">
                    <a:solidFill>
                      <a:srgbClr val="004AAD"/>
                    </a:solidFill>
                    <a:latin typeface="Montserrat" pitchFamily="2" charset="0"/>
                  </a:rPr>
                  <a:t>Roles and Responsibilities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90956" y="4488327"/>
                <a:ext cx="1370044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-63" dirty="0">
                    <a:solidFill>
                      <a:srgbClr val="004AAD"/>
                    </a:solidFill>
                    <a:latin typeface="Montserrat" pitchFamily="2" charset="0"/>
                  </a:rPr>
                  <a:t>Medical Director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890956" y="4682664"/>
                <a:ext cx="137004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dirty="0">
                    <a:solidFill>
                      <a:srgbClr val="004AAD"/>
                    </a:solidFill>
                    <a:latin typeface="Montserrat"/>
                  </a:rPr>
                  <a:t>Dr. Sarah Johnson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2799173" y="4557777"/>
                <a:ext cx="2141005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4AAD"/>
                    </a:solidFill>
                    <a:latin typeface="Montserrat"/>
                  </a:rPr>
                  <a:t>Provides clinical leadership and guidance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2197647" y="4715684"/>
                <a:ext cx="2742531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4AAD"/>
                    </a:solidFill>
                    <a:latin typeface="Montserrat"/>
                  </a:rPr>
                  <a:t>Oversees clinical decision-making and quality of care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890956" y="5199693"/>
                <a:ext cx="1370044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u="none" strike="noStrike" spc="-63" dirty="0">
                    <a:solidFill>
                      <a:srgbClr val="004AAD"/>
                    </a:solidFill>
                    <a:latin typeface="Montserrat" pitchFamily="2" charset="0"/>
                  </a:rPr>
                  <a:t>Nurses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90956" y="5411294"/>
                <a:ext cx="137004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004AAD"/>
                    </a:solidFill>
                    <a:latin typeface="Montserrat"/>
                  </a:rPr>
                  <a:t>Sarah Davis, RN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890956" y="5586465"/>
                <a:ext cx="137004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004AAD"/>
                    </a:solidFill>
                    <a:latin typeface="Montserrat"/>
                  </a:rPr>
                  <a:t>John Smith, LPN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2226901" y="5269143"/>
                <a:ext cx="2711581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>
                    <a:solidFill>
                      <a:srgbClr val="004AAD"/>
                    </a:solidFill>
                    <a:latin typeface="Montserrat"/>
                  </a:rPr>
                  <a:t>Administer patient care, medications, and treatment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2544563" y="5444314"/>
                <a:ext cx="2393919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>
                    <a:solidFill>
                      <a:srgbClr val="004AAD"/>
                    </a:solidFill>
                    <a:latin typeface="Montserrat"/>
                  </a:rPr>
                  <a:t>Ensure patient safety and comfort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2544563" y="5619485"/>
                <a:ext cx="2393919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>
                    <a:solidFill>
                      <a:srgbClr val="004AAD"/>
                    </a:solidFill>
                    <a:latin typeface="Montserrat"/>
                  </a:rPr>
                  <a:t>Maintain accurate medical records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90956" y="6023457"/>
                <a:ext cx="1370044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-63" dirty="0">
                    <a:solidFill>
                      <a:srgbClr val="004AAD"/>
                    </a:solidFill>
                    <a:latin typeface="Montserrat" pitchFamily="2" charset="0"/>
                  </a:rPr>
                  <a:t>Physicians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90956" y="6235059"/>
                <a:ext cx="137004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dirty="0">
                    <a:solidFill>
                      <a:srgbClr val="004AAD"/>
                    </a:solidFill>
                    <a:latin typeface="Montserrat"/>
                  </a:rPr>
                  <a:t>Dr. Michael Roberts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90956" y="6410230"/>
                <a:ext cx="137004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dirty="0">
                    <a:solidFill>
                      <a:srgbClr val="004AAD"/>
                    </a:solidFill>
                    <a:latin typeface="Montserrat"/>
                  </a:rPr>
                  <a:t>Dr. Lisa Miller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2544563" y="6092907"/>
                <a:ext cx="2393919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4AAD"/>
                    </a:solidFill>
                    <a:latin typeface="Montserrat"/>
                  </a:rPr>
                  <a:t>Diagnose and treat patients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2544563" y="6268079"/>
                <a:ext cx="2393919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4AAD"/>
                    </a:solidFill>
                    <a:latin typeface="Montserrat"/>
                  </a:rPr>
                  <a:t>Prescribe medications and treatment plans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2544563" y="6443250"/>
                <a:ext cx="2393919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4AAD"/>
                    </a:solidFill>
                    <a:latin typeface="Montserrat"/>
                  </a:rPr>
                  <a:t>Provide compassionate care and support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5A1148A-AE1D-2B53-045C-ED2785F5DB93}"/>
                </a:ext>
              </a:extLst>
            </p:cNvPr>
            <p:cNvGrpSpPr/>
            <p:nvPr/>
          </p:nvGrpSpPr>
          <p:grpSpPr>
            <a:xfrm>
              <a:off x="601424" y="1737846"/>
              <a:ext cx="4652255" cy="2000952"/>
              <a:chOff x="601424" y="1737846"/>
              <a:chExt cx="4652255" cy="2000952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3EF62C3-42EE-80DA-0D53-BD7115FABE4A}"/>
                  </a:ext>
                </a:extLst>
              </p:cNvPr>
              <p:cNvSpPr/>
              <p:nvPr/>
            </p:nvSpPr>
            <p:spPr>
              <a:xfrm>
                <a:off x="601424" y="1737846"/>
                <a:ext cx="4652255" cy="1781625"/>
              </a:xfrm>
              <a:prstGeom prst="roundRect">
                <a:avLst>
                  <a:gd name="adj" fmla="val 5419"/>
                </a:avLst>
              </a:prstGeom>
              <a:solidFill>
                <a:srgbClr val="FFDE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896317" y="1872059"/>
                <a:ext cx="210071" cy="210071"/>
              </a:xfrm>
              <a:custGeom>
                <a:avLst/>
                <a:gdLst/>
                <a:ahLst/>
                <a:cxnLst/>
                <a:rect l="l" t="t" r="r" b="b"/>
                <a:pathLst>
                  <a:path w="210071" h="210071">
                    <a:moveTo>
                      <a:pt x="0" y="0"/>
                    </a:moveTo>
                    <a:lnTo>
                      <a:pt x="210071" y="0"/>
                    </a:lnTo>
                    <a:lnTo>
                      <a:pt x="210071" y="210071"/>
                    </a:lnTo>
                    <a:lnTo>
                      <a:pt x="0" y="2100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184736" y="2067462"/>
                <a:ext cx="2757110" cy="2494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b="1" spc="-79" dirty="0">
                    <a:solidFill>
                      <a:srgbClr val="004AAD"/>
                    </a:solidFill>
                    <a:latin typeface="Montserrat" pitchFamily="2" charset="0"/>
                  </a:rPr>
                  <a:t>Team Purpose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2184736" y="2390884"/>
                <a:ext cx="2752500" cy="8220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0"/>
                  </a:lnSpc>
                  <a:spcBef>
                    <a:spcPct val="0"/>
                  </a:spcBef>
                </a:pPr>
                <a:r>
                  <a:rPr lang="en-US" sz="950" dirty="0">
                    <a:solidFill>
                      <a:srgbClr val="004AAD"/>
                    </a:solidFill>
                    <a:latin typeface="Montserrat"/>
                  </a:rPr>
                  <a:t>Our clinical team, led by Dr. Sarah Johnson, is dedicated to providing high-quality patient care and ensuring patient safety through evidence-based practices, compassionate service, and continuous improvement</a:t>
                </a:r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731256" y="1855719"/>
                <a:ext cx="1092020" cy="1883079"/>
              </a:xfrm>
              <a:custGeom>
                <a:avLst/>
                <a:gdLst/>
                <a:ahLst/>
                <a:cxnLst/>
                <a:rect l="l" t="t" r="r" b="b"/>
                <a:pathLst>
                  <a:path w="1092020" h="1883079">
                    <a:moveTo>
                      <a:pt x="0" y="0"/>
                    </a:moveTo>
                    <a:lnTo>
                      <a:pt x="1092020" y="0"/>
                    </a:lnTo>
                    <a:lnTo>
                      <a:pt x="1092020" y="1883079"/>
                    </a:lnTo>
                    <a:lnTo>
                      <a:pt x="0" y="18830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b="-7524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A123537-54F0-5B91-56E4-69ADD4DAC707}"/>
                </a:ext>
              </a:extLst>
            </p:cNvPr>
            <p:cNvGrpSpPr/>
            <p:nvPr/>
          </p:nvGrpSpPr>
          <p:grpSpPr>
            <a:xfrm>
              <a:off x="601425" y="705711"/>
              <a:ext cx="5183116" cy="846189"/>
              <a:chOff x="601425" y="705711"/>
              <a:chExt cx="5183116" cy="846189"/>
            </a:xfrm>
          </p:grpSpPr>
          <p:sp>
            <p:nvSpPr>
              <p:cNvPr id="61" name="TextBox 61"/>
              <p:cNvSpPr txBox="1"/>
              <p:nvPr/>
            </p:nvSpPr>
            <p:spPr>
              <a:xfrm>
                <a:off x="601425" y="705711"/>
                <a:ext cx="5183116" cy="618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238"/>
                  </a:lnSpc>
                  <a:spcBef>
                    <a:spcPct val="0"/>
                  </a:spcBef>
                </a:pPr>
                <a:r>
                  <a:rPr lang="en-US" sz="3750" b="1" spc="-198" dirty="0">
                    <a:solidFill>
                      <a:srgbClr val="004AAD"/>
                    </a:solidFill>
                    <a:latin typeface="Montserrat" pitchFamily="2" charset="0"/>
                  </a:rPr>
                  <a:t>Clinical team charter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01425" y="1294725"/>
                <a:ext cx="2180228" cy="257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spc="-79" dirty="0" err="1">
                    <a:solidFill>
                      <a:srgbClr val="004AAD"/>
                    </a:solidFill>
                    <a:latin typeface="Montserrat"/>
                  </a:rPr>
                  <a:t>LifeCare</a:t>
                </a:r>
                <a:r>
                  <a:rPr lang="en-US" sz="1500" spc="-79" dirty="0">
                    <a:solidFill>
                      <a:srgbClr val="004AAD"/>
                    </a:solidFill>
                    <a:latin typeface="Montserrat"/>
                  </a:rPr>
                  <a:t> Clinical Team</a:t>
                </a:r>
              </a:p>
            </p:txBody>
          </p:sp>
        </p:grpSp>
        <p:sp>
          <p:nvSpPr>
            <p:cNvPr id="77" name="TemplateLAB"/>
            <p:cNvSpPr/>
            <p:nvPr/>
          </p:nvSpPr>
          <p:spPr>
            <a:xfrm rot="5400000">
              <a:off x="9935739" y="6438817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165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(Landspace)</dc:title>
  <dc:creator>Hoang Anh</dc:creator>
  <cp:lastModifiedBy>Hoang Anh</cp:lastModifiedBy>
  <cp:revision>8</cp:revision>
  <dcterms:created xsi:type="dcterms:W3CDTF">2006-08-16T00:00:00Z</dcterms:created>
  <dcterms:modified xsi:type="dcterms:W3CDTF">2023-11-10T04:18:31Z</dcterms:modified>
  <dc:identifier>DAFzp-eRGQM</dc:identifier>
</cp:coreProperties>
</file>