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  <p:embeddedFont>
      <p:font typeface="Poppins Light" panose="00000400000000000000" pitchFamily="2" charset="0"/>
      <p:regular r:id="rId11"/>
      <p:italic r:id="rId12"/>
    </p:embeddedFont>
    <p:embeddedFont>
      <p:font typeface="Poppins Medium" panose="00000600000000000000" pitchFamily="2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9F85"/>
    <a:srgbClr val="F4F1ED"/>
    <a:srgbClr val="0074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964" autoAdjust="0"/>
    <p:restoredTop sz="94622" autoAdjust="0"/>
  </p:normalViewPr>
  <p:slideViewPr>
    <p:cSldViewPr>
      <p:cViewPr>
        <p:scale>
          <a:sx n="50" d="100"/>
          <a:sy n="50" d="100"/>
        </p:scale>
        <p:origin x="1008" y="1176"/>
      </p:cViewPr>
      <p:guideLst>
        <p:guide orient="horz" pos="21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3">
            <a:extLst>
              <a:ext uri="{FF2B5EF4-FFF2-40B4-BE49-F238E27FC236}">
                <a16:creationId xmlns:a16="http://schemas.microsoft.com/office/drawing/2014/main" id="{7C3F7EFF-F0F1-93C0-0C3D-F1519A8A7784}"/>
              </a:ext>
            </a:extLst>
          </p:cNvPr>
          <p:cNvGrpSpPr/>
          <p:nvPr/>
        </p:nvGrpSpPr>
        <p:grpSpPr>
          <a:xfrm>
            <a:off x="740887" y="642247"/>
            <a:ext cx="9195809" cy="6491198"/>
            <a:chOff x="740887" y="642247"/>
            <a:chExt cx="9195809" cy="6491198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5D6DED9-BCC3-AE47-0A8D-6FAA813FDCBE}"/>
                </a:ext>
              </a:extLst>
            </p:cNvPr>
            <p:cNvGrpSpPr/>
            <p:nvPr/>
          </p:nvGrpSpPr>
          <p:grpSpPr>
            <a:xfrm>
              <a:off x="756704" y="5490010"/>
              <a:ext cx="9179992" cy="1261185"/>
              <a:chOff x="756700" y="5490010"/>
              <a:chExt cx="9179992" cy="1261185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CC8FF37D-EAE3-D7EE-3C7D-B27E99E85475}"/>
                  </a:ext>
                </a:extLst>
              </p:cNvPr>
              <p:cNvSpPr/>
              <p:nvPr/>
            </p:nvSpPr>
            <p:spPr>
              <a:xfrm>
                <a:off x="756700" y="5490010"/>
                <a:ext cx="2229345" cy="1261185"/>
              </a:xfrm>
              <a:prstGeom prst="roundRect">
                <a:avLst>
                  <a:gd name="adj" fmla="val 5777"/>
                </a:avLst>
              </a:prstGeom>
              <a:solidFill>
                <a:srgbClr val="F4F1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4D688381-CE1A-4C03-7ECA-495CFB7EED9D}"/>
                  </a:ext>
                </a:extLst>
              </p:cNvPr>
              <p:cNvSpPr/>
              <p:nvPr/>
            </p:nvSpPr>
            <p:spPr>
              <a:xfrm>
                <a:off x="3073582" y="5490010"/>
                <a:ext cx="2229345" cy="1261185"/>
              </a:xfrm>
              <a:prstGeom prst="roundRect">
                <a:avLst>
                  <a:gd name="adj" fmla="val 5777"/>
                </a:avLst>
              </a:prstGeom>
              <a:solidFill>
                <a:srgbClr val="F4F1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5FAE6524-F647-598B-6630-62957135EA8D}"/>
                  </a:ext>
                </a:extLst>
              </p:cNvPr>
              <p:cNvSpPr/>
              <p:nvPr/>
            </p:nvSpPr>
            <p:spPr>
              <a:xfrm>
                <a:off x="5390464" y="5490010"/>
                <a:ext cx="2229345" cy="1261185"/>
              </a:xfrm>
              <a:prstGeom prst="roundRect">
                <a:avLst>
                  <a:gd name="adj" fmla="val 5777"/>
                </a:avLst>
              </a:prstGeom>
              <a:solidFill>
                <a:srgbClr val="F4F1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E5202A8C-32D3-895A-951E-31DF1ED8F2FB}"/>
                  </a:ext>
                </a:extLst>
              </p:cNvPr>
              <p:cNvSpPr/>
              <p:nvPr/>
            </p:nvSpPr>
            <p:spPr>
              <a:xfrm>
                <a:off x="7707347" y="5490010"/>
                <a:ext cx="2229345" cy="1261185"/>
              </a:xfrm>
              <a:prstGeom prst="roundRect">
                <a:avLst>
                  <a:gd name="adj" fmla="val 5777"/>
                </a:avLst>
              </a:prstGeom>
              <a:solidFill>
                <a:srgbClr val="F4F1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5912815E-78E8-3E94-3670-7AAE8C6C9C0D}"/>
                  </a:ext>
                </a:extLst>
              </p:cNvPr>
              <p:cNvGrpSpPr/>
              <p:nvPr/>
            </p:nvGrpSpPr>
            <p:grpSpPr>
              <a:xfrm>
                <a:off x="1043379" y="5713374"/>
                <a:ext cx="1655986" cy="774700"/>
                <a:chOff x="1043379" y="5713931"/>
                <a:chExt cx="1655986" cy="774700"/>
              </a:xfrm>
            </p:grpSpPr>
            <p:sp>
              <p:nvSpPr>
                <p:cNvPr id="70" name="TextBox 70"/>
                <p:cNvSpPr txBox="1"/>
                <p:nvPr/>
              </p:nvSpPr>
              <p:spPr>
                <a:xfrm>
                  <a:off x="1043379" y="5713931"/>
                  <a:ext cx="1655986" cy="35009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Poppins" panose="00000500000000000000" pitchFamily="2" charset="0"/>
                    </a:rPr>
                    <a:t>Open </a:t>
                  </a:r>
                </a:p>
                <a:p>
                  <a:pPr marL="0" lvl="0" indent="0" algn="ctr">
                    <a:lnSpc>
                      <a:spcPts val="1400"/>
                    </a:lnSpc>
                    <a:spcBef>
                      <a:spcPct val="0"/>
                    </a:spcBef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Poppins" panose="00000500000000000000" pitchFamily="2" charset="0"/>
                    </a:rPr>
                    <a:t>Communication</a:t>
                  </a:r>
                </a:p>
              </p:txBody>
            </p:sp>
            <p:sp>
              <p:nvSpPr>
                <p:cNvPr id="71" name="TextBox 71"/>
                <p:cNvSpPr txBox="1"/>
                <p:nvPr/>
              </p:nvSpPr>
              <p:spPr>
                <a:xfrm>
                  <a:off x="1043379" y="6098106"/>
                  <a:ext cx="1655986" cy="39052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050"/>
                    </a:lnSpc>
                    <a:spcBef>
                      <a:spcPct val="0"/>
                    </a:spcBef>
                  </a:pPr>
                  <a:r>
                    <a:rPr lang="en-US" sz="750" dirty="0">
                      <a:solidFill>
                        <a:srgbClr val="000000"/>
                      </a:solidFill>
                      <a:latin typeface="Poppins Light"/>
                    </a:rPr>
                    <a:t>Foster transparent, honest dialogues for informed decisions and efficient collaboration</a:t>
                  </a:r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6E7B893-E178-C978-CD7A-0932135E6B14}"/>
                  </a:ext>
                </a:extLst>
              </p:cNvPr>
              <p:cNvGrpSpPr/>
              <p:nvPr/>
            </p:nvGrpSpPr>
            <p:grpSpPr>
              <a:xfrm>
                <a:off x="3360262" y="5713374"/>
                <a:ext cx="1655986" cy="774700"/>
                <a:chOff x="3360262" y="5713931"/>
                <a:chExt cx="1655986" cy="774700"/>
              </a:xfrm>
            </p:grpSpPr>
            <p:sp>
              <p:nvSpPr>
                <p:cNvPr id="72" name="TextBox 72"/>
                <p:cNvSpPr txBox="1"/>
                <p:nvPr/>
              </p:nvSpPr>
              <p:spPr>
                <a:xfrm>
                  <a:off x="3360262" y="6098106"/>
                  <a:ext cx="1655986" cy="39052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050"/>
                    </a:lnSpc>
                    <a:spcBef>
                      <a:spcPct val="0"/>
                    </a:spcBef>
                  </a:pPr>
                  <a:r>
                    <a:rPr lang="en-US" sz="750" dirty="0">
                      <a:solidFill>
                        <a:srgbClr val="000000"/>
                      </a:solidFill>
                      <a:latin typeface="Poppins Light"/>
                    </a:rPr>
                    <a:t>Commit to regular retrospectives, adapting processes to optimize team performance</a:t>
                  </a:r>
                </a:p>
              </p:txBody>
            </p:sp>
            <p:sp>
              <p:nvSpPr>
                <p:cNvPr id="73" name="TextBox 73"/>
                <p:cNvSpPr txBox="1"/>
                <p:nvPr/>
              </p:nvSpPr>
              <p:spPr>
                <a:xfrm>
                  <a:off x="3360262" y="5713931"/>
                  <a:ext cx="1655986" cy="35009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400"/>
                    </a:lnSpc>
                    <a:spcBef>
                      <a:spcPct val="0"/>
                    </a:spcBef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Poppins" panose="00000500000000000000" pitchFamily="2" charset="0"/>
                    </a:rPr>
                    <a:t>Continuous Improvement</a:t>
                  </a:r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3F31A5DD-02FD-438E-2FB9-0019296358CE}"/>
                  </a:ext>
                </a:extLst>
              </p:cNvPr>
              <p:cNvGrpSpPr/>
              <p:nvPr/>
            </p:nvGrpSpPr>
            <p:grpSpPr>
              <a:xfrm>
                <a:off x="5677143" y="5713374"/>
                <a:ext cx="1655986" cy="774700"/>
                <a:chOff x="5677143" y="5713931"/>
                <a:chExt cx="1655986" cy="774700"/>
              </a:xfrm>
            </p:grpSpPr>
            <p:sp>
              <p:nvSpPr>
                <p:cNvPr id="74" name="TextBox 74"/>
                <p:cNvSpPr txBox="1"/>
                <p:nvPr/>
              </p:nvSpPr>
              <p:spPr>
                <a:xfrm>
                  <a:off x="5677143" y="6098106"/>
                  <a:ext cx="1655986" cy="39052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050"/>
                    </a:lnSpc>
                  </a:pPr>
                  <a:r>
                    <a:rPr lang="en-US" sz="750" dirty="0">
                      <a:solidFill>
                        <a:srgbClr val="000000"/>
                      </a:solidFill>
                      <a:latin typeface="Poppins Light"/>
                    </a:rPr>
                    <a:t>Each member takes ownership </a:t>
                  </a:r>
                </a:p>
                <a:p>
                  <a:pPr marL="0" lvl="0" indent="0" algn="ctr">
                    <a:lnSpc>
                      <a:spcPts val="1050"/>
                    </a:lnSpc>
                    <a:spcBef>
                      <a:spcPct val="0"/>
                    </a:spcBef>
                  </a:pPr>
                  <a:r>
                    <a:rPr lang="en-US" sz="750" dirty="0">
                      <a:solidFill>
                        <a:srgbClr val="000000"/>
                      </a:solidFill>
                      <a:latin typeface="Poppins Light"/>
                    </a:rPr>
                    <a:t>of their tasks and progress, promoting responsibility</a:t>
                  </a:r>
                </a:p>
              </p:txBody>
            </p:sp>
            <p:sp>
              <p:nvSpPr>
                <p:cNvPr id="75" name="TextBox 75"/>
                <p:cNvSpPr txBox="1"/>
                <p:nvPr/>
              </p:nvSpPr>
              <p:spPr>
                <a:xfrm>
                  <a:off x="5677143" y="5713931"/>
                  <a:ext cx="1655986" cy="35009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Poppins" panose="00000500000000000000" pitchFamily="2" charset="0"/>
                    </a:rPr>
                    <a:t>Individual </a:t>
                  </a:r>
                </a:p>
                <a:p>
                  <a:pPr marL="0" lvl="0" indent="0" algn="ctr">
                    <a:lnSpc>
                      <a:spcPts val="1400"/>
                    </a:lnSpc>
                    <a:spcBef>
                      <a:spcPct val="0"/>
                    </a:spcBef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Poppins" panose="00000500000000000000" pitchFamily="2" charset="0"/>
                    </a:rPr>
                    <a:t>Accountability</a:t>
                  </a: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4E7FE1EF-FA5F-8679-095E-2DBA25C75927}"/>
                  </a:ext>
                </a:extLst>
              </p:cNvPr>
              <p:cNvGrpSpPr/>
              <p:nvPr/>
            </p:nvGrpSpPr>
            <p:grpSpPr>
              <a:xfrm>
                <a:off x="7994027" y="5713374"/>
                <a:ext cx="1655986" cy="774700"/>
                <a:chOff x="7994027" y="5713931"/>
                <a:chExt cx="1655986" cy="774700"/>
              </a:xfrm>
            </p:grpSpPr>
            <p:sp>
              <p:nvSpPr>
                <p:cNvPr id="76" name="TextBox 76"/>
                <p:cNvSpPr txBox="1"/>
                <p:nvPr/>
              </p:nvSpPr>
              <p:spPr>
                <a:xfrm>
                  <a:off x="7994027" y="6098106"/>
                  <a:ext cx="1655986" cy="39052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050"/>
                    </a:lnSpc>
                    <a:spcBef>
                      <a:spcPct val="0"/>
                    </a:spcBef>
                  </a:pPr>
                  <a:r>
                    <a:rPr lang="en-US" sz="750">
                      <a:solidFill>
                        <a:srgbClr val="000000"/>
                      </a:solidFill>
                      <a:latin typeface="Poppins Light"/>
                    </a:rPr>
                    <a:t>Prioritize customer needs and feedback to guide product development and iterations</a:t>
                  </a:r>
                </a:p>
              </p:txBody>
            </p:sp>
            <p:sp>
              <p:nvSpPr>
                <p:cNvPr id="77" name="TextBox 77"/>
                <p:cNvSpPr txBox="1"/>
                <p:nvPr/>
              </p:nvSpPr>
              <p:spPr>
                <a:xfrm>
                  <a:off x="7994027" y="5713931"/>
                  <a:ext cx="1655986" cy="35009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Poppins" panose="00000500000000000000" pitchFamily="2" charset="0"/>
                    </a:rPr>
                    <a:t>Prioritizing </a:t>
                  </a:r>
                </a:p>
                <a:p>
                  <a:pPr marL="0" lvl="0" indent="0" algn="ctr">
                    <a:lnSpc>
                      <a:spcPts val="1400"/>
                    </a:lnSpc>
                    <a:spcBef>
                      <a:spcPct val="0"/>
                    </a:spcBef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Poppins" panose="00000500000000000000" pitchFamily="2" charset="0"/>
                    </a:rPr>
                    <a:t>Customer Needs</a:t>
                  </a:r>
                </a:p>
              </p:txBody>
            </p:sp>
          </p:grp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B258F57-8DC8-719D-DFC8-6BF8BBE29481}"/>
                </a:ext>
              </a:extLst>
            </p:cNvPr>
            <p:cNvGrpSpPr/>
            <p:nvPr/>
          </p:nvGrpSpPr>
          <p:grpSpPr>
            <a:xfrm>
              <a:off x="756692" y="5017342"/>
              <a:ext cx="9180000" cy="371531"/>
              <a:chOff x="756692" y="5017342"/>
              <a:chExt cx="9180000" cy="371531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315F6875-570D-AD6C-6BBA-11682C8B26F7}"/>
                  </a:ext>
                </a:extLst>
              </p:cNvPr>
              <p:cNvSpPr/>
              <p:nvPr/>
            </p:nvSpPr>
            <p:spPr>
              <a:xfrm>
                <a:off x="756692" y="5017342"/>
                <a:ext cx="9180000" cy="371531"/>
              </a:xfrm>
              <a:prstGeom prst="roundRect">
                <a:avLst>
                  <a:gd name="adj" fmla="val 10904"/>
                </a:avLst>
              </a:prstGeom>
              <a:solidFill>
                <a:srgbClr val="249F8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3160490" y="5130998"/>
                <a:ext cx="4372404" cy="1585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36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 4 NORMS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D26DC6A4-593F-53B9-FA85-D4B0D0057B5D}"/>
                </a:ext>
              </a:extLst>
            </p:cNvPr>
            <p:cNvGrpSpPr/>
            <p:nvPr/>
          </p:nvGrpSpPr>
          <p:grpSpPr>
            <a:xfrm>
              <a:off x="756692" y="2107372"/>
              <a:ext cx="9180000" cy="2808833"/>
              <a:chOff x="756692" y="2107372"/>
              <a:chExt cx="9180000" cy="2808833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61C89E78-6BE5-2B85-271C-2A969D965052}"/>
                  </a:ext>
                </a:extLst>
              </p:cNvPr>
              <p:cNvGrpSpPr/>
              <p:nvPr/>
            </p:nvGrpSpPr>
            <p:grpSpPr>
              <a:xfrm>
                <a:off x="3747411" y="2107373"/>
                <a:ext cx="3198562" cy="2808832"/>
                <a:chOff x="3731605" y="2107373"/>
                <a:chExt cx="3198562" cy="2808832"/>
              </a:xfrm>
            </p:grpSpPr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C5480D2B-2A59-914B-9EA5-25955FE372FB}"/>
                    </a:ext>
                  </a:extLst>
                </p:cNvPr>
                <p:cNvGrpSpPr/>
                <p:nvPr/>
              </p:nvGrpSpPr>
              <p:grpSpPr>
                <a:xfrm>
                  <a:off x="3731605" y="2107373"/>
                  <a:ext cx="3198562" cy="2808832"/>
                  <a:chOff x="3752384" y="2107372"/>
                  <a:chExt cx="3198562" cy="2808832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92998076-E161-EAC6-FAF0-C3AB095BDF1A}"/>
                      </a:ext>
                    </a:extLst>
                  </p:cNvPr>
                  <p:cNvGrpSpPr/>
                  <p:nvPr/>
                </p:nvGrpSpPr>
                <p:grpSpPr>
                  <a:xfrm>
                    <a:off x="5380525" y="2107372"/>
                    <a:ext cx="1570421" cy="1376592"/>
                    <a:chOff x="5390464" y="2107372"/>
                    <a:chExt cx="1570421" cy="1376592"/>
                  </a:xfrm>
                </p:grpSpPr>
                <p:sp>
                  <p:nvSpPr>
                    <p:cNvPr id="110" name="Rectangle: Rounded Corners 109">
                      <a:extLst>
                        <a:ext uri="{FF2B5EF4-FFF2-40B4-BE49-F238E27FC236}">
                          <a16:creationId xmlns:a16="http://schemas.microsoft.com/office/drawing/2014/main" id="{65D7EABE-8168-49D0-654D-0F9780BCA6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90464" y="2107372"/>
                      <a:ext cx="1570421" cy="1376592"/>
                    </a:xfrm>
                    <a:prstGeom prst="roundRect">
                      <a:avLst>
                        <a:gd name="adj" fmla="val 4250"/>
                      </a:avLst>
                    </a:prstGeom>
                    <a:solidFill>
                      <a:srgbClr val="F4F1E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2" name="Group 31">
                      <a:extLst>
                        <a:ext uri="{FF2B5EF4-FFF2-40B4-BE49-F238E27FC236}">
                          <a16:creationId xmlns:a16="http://schemas.microsoft.com/office/drawing/2014/main" id="{B73806A7-3E11-8970-9431-27735678E7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56789" y="2333291"/>
                      <a:ext cx="1289686" cy="916582"/>
                      <a:chOff x="5456789" y="2333291"/>
                      <a:chExt cx="1289686" cy="916582"/>
                    </a:xfrm>
                  </p:grpSpPr>
                  <p:sp>
                    <p:nvSpPr>
                      <p:cNvPr id="89" name="TextBox 89"/>
                      <p:cNvSpPr txBox="1"/>
                      <p:nvPr/>
                    </p:nvSpPr>
                    <p:spPr>
                      <a:xfrm>
                        <a:off x="6416915" y="2738194"/>
                        <a:ext cx="329560" cy="51167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algn="r">
                          <a:lnSpc>
                            <a:spcPts val="4200"/>
                          </a:lnSpc>
                          <a:spcBef>
                            <a:spcPct val="0"/>
                          </a:spcBef>
                        </a:pPr>
                        <a:r>
                          <a:rPr lang="en-US" sz="3000" b="1" dirty="0">
                            <a:solidFill>
                              <a:srgbClr val="000000">
                                <a:alpha val="60000"/>
                              </a:srgbClr>
                            </a:solidFill>
                            <a:latin typeface="Poppins" panose="00000500000000000000" pitchFamily="2" charset="0"/>
                          </a:rPr>
                          <a:t>2</a:t>
                        </a:r>
                      </a:p>
                    </p:txBody>
                  </p:sp>
                  <p:sp>
                    <p:nvSpPr>
                      <p:cNvPr id="90" name="TextBox 90"/>
                      <p:cNvSpPr txBox="1"/>
                      <p:nvPr/>
                    </p:nvSpPr>
                    <p:spPr>
                      <a:xfrm>
                        <a:off x="5456789" y="2617613"/>
                        <a:ext cx="1289686" cy="170496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algn="r">
                          <a:lnSpc>
                            <a:spcPts val="1399"/>
                          </a:lnSpc>
                          <a:spcBef>
                            <a:spcPct val="0"/>
                          </a:spcBef>
                        </a:pPr>
                        <a:r>
                          <a:rPr lang="en-US" sz="999" b="1" dirty="0">
                            <a:solidFill>
                              <a:srgbClr val="000000"/>
                            </a:solidFill>
                            <a:latin typeface="Poppins" panose="00000500000000000000" pitchFamily="2" charset="0"/>
                          </a:rPr>
                          <a:t>Transparency</a:t>
                        </a:r>
                      </a:p>
                    </p:txBody>
                  </p:sp>
                  <p:sp>
                    <p:nvSpPr>
                      <p:cNvPr id="91" name="TextBox 91"/>
                      <p:cNvSpPr txBox="1"/>
                      <p:nvPr/>
                    </p:nvSpPr>
                    <p:spPr>
                      <a:xfrm>
                        <a:off x="5456789" y="2333291"/>
                        <a:ext cx="1289686" cy="227044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r">
                          <a:lnSpc>
                            <a:spcPts val="824"/>
                          </a:lnSpc>
                          <a:spcBef>
                            <a:spcPct val="0"/>
                          </a:spcBef>
                        </a:pPr>
                        <a:r>
                          <a:rPr lang="en-US" sz="749" u="none" strike="noStrike" dirty="0">
                            <a:solidFill>
                              <a:srgbClr val="000000"/>
                            </a:solidFill>
                            <a:latin typeface="Poppins Light"/>
                          </a:rPr>
                          <a:t>Open communication fosters trust and progress</a:t>
                        </a:r>
                      </a:p>
                    </p:txBody>
                  </p:sp>
                </p:grp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704F97CB-BAB1-7F8B-A4DC-8719FC697D96}"/>
                      </a:ext>
                    </a:extLst>
                  </p:cNvPr>
                  <p:cNvGrpSpPr/>
                  <p:nvPr/>
                </p:nvGrpSpPr>
                <p:grpSpPr>
                  <a:xfrm>
                    <a:off x="5380525" y="3539612"/>
                    <a:ext cx="1570421" cy="1376592"/>
                    <a:chOff x="5390464" y="3539612"/>
                    <a:chExt cx="1570421" cy="1376592"/>
                  </a:xfrm>
                </p:grpSpPr>
                <p:sp>
                  <p:nvSpPr>
                    <p:cNvPr id="112" name="Rectangle: Rounded Corners 111">
                      <a:extLst>
                        <a:ext uri="{FF2B5EF4-FFF2-40B4-BE49-F238E27FC236}">
                          <a16:creationId xmlns:a16="http://schemas.microsoft.com/office/drawing/2014/main" id="{6A048358-A320-F235-98A4-29924C4E0E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90464" y="3539612"/>
                      <a:ext cx="1570421" cy="1376592"/>
                    </a:xfrm>
                    <a:prstGeom prst="roundRect">
                      <a:avLst>
                        <a:gd name="adj" fmla="val 4250"/>
                      </a:avLst>
                    </a:prstGeom>
                    <a:solidFill>
                      <a:srgbClr val="F4F1E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4" name="Group 33">
                      <a:extLst>
                        <a:ext uri="{FF2B5EF4-FFF2-40B4-BE49-F238E27FC236}">
                          <a16:creationId xmlns:a16="http://schemas.microsoft.com/office/drawing/2014/main" id="{3953B107-53EF-E779-B036-1CDF9DF3B9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56789" y="3663396"/>
                      <a:ext cx="1289686" cy="998304"/>
                      <a:chOff x="5456789" y="3663396"/>
                      <a:chExt cx="1289686" cy="998304"/>
                    </a:xfrm>
                  </p:grpSpPr>
                  <p:sp>
                    <p:nvSpPr>
                      <p:cNvPr id="92" name="TextBox 92"/>
                      <p:cNvSpPr txBox="1"/>
                      <p:nvPr/>
                    </p:nvSpPr>
                    <p:spPr>
                      <a:xfrm>
                        <a:off x="6416915" y="3663396"/>
                        <a:ext cx="329560" cy="51167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algn="r">
                          <a:lnSpc>
                            <a:spcPts val="4200"/>
                          </a:lnSpc>
                          <a:spcBef>
                            <a:spcPct val="0"/>
                          </a:spcBef>
                        </a:pPr>
                        <a:r>
                          <a:rPr lang="en-US" sz="3000" b="1" dirty="0">
                            <a:solidFill>
                              <a:srgbClr val="000000">
                                <a:alpha val="60000"/>
                              </a:srgbClr>
                            </a:solidFill>
                            <a:latin typeface="Poppins" panose="00000500000000000000" pitchFamily="2" charset="0"/>
                          </a:rPr>
                          <a:t>4</a:t>
                        </a:r>
                      </a:p>
                    </p:txBody>
                  </p:sp>
                  <p:sp>
                    <p:nvSpPr>
                      <p:cNvPr id="93" name="TextBox 93"/>
                      <p:cNvSpPr txBox="1"/>
                      <p:nvPr/>
                    </p:nvSpPr>
                    <p:spPr>
                      <a:xfrm>
                        <a:off x="5510158" y="4436415"/>
                        <a:ext cx="1236317" cy="225285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r">
                          <a:lnSpc>
                            <a:spcPts val="824"/>
                          </a:lnSpc>
                          <a:spcBef>
                            <a:spcPct val="0"/>
                          </a:spcBef>
                        </a:pPr>
                        <a:r>
                          <a:rPr lang="en-US" sz="749" u="none" strike="noStrike">
                            <a:solidFill>
                              <a:srgbClr val="000000"/>
                            </a:solidFill>
                            <a:latin typeface="Poppins Light"/>
                          </a:rPr>
                          <a:t>We commit to delivering high-quality work</a:t>
                        </a:r>
                      </a:p>
                    </p:txBody>
                  </p:sp>
                  <p:sp>
                    <p:nvSpPr>
                      <p:cNvPr id="94" name="TextBox 94"/>
                      <p:cNvSpPr txBox="1"/>
                      <p:nvPr/>
                    </p:nvSpPr>
                    <p:spPr>
                      <a:xfrm>
                        <a:off x="5456789" y="4226687"/>
                        <a:ext cx="1289686" cy="170496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algn="r">
                          <a:lnSpc>
                            <a:spcPts val="1399"/>
                          </a:lnSpc>
                          <a:spcBef>
                            <a:spcPct val="0"/>
                          </a:spcBef>
                        </a:pPr>
                        <a:r>
                          <a:rPr lang="en-US" sz="999" b="1" dirty="0">
                            <a:solidFill>
                              <a:srgbClr val="000000"/>
                            </a:solidFill>
                            <a:latin typeface="Poppins" panose="00000500000000000000" pitchFamily="2" charset="0"/>
                          </a:rPr>
                          <a:t>Quality</a:t>
                        </a:r>
                      </a:p>
                    </p:txBody>
                  </p:sp>
                </p:grp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3D3F76EA-6C03-7747-48A7-C3C53B297BCD}"/>
                      </a:ext>
                    </a:extLst>
                  </p:cNvPr>
                  <p:cNvGrpSpPr/>
                  <p:nvPr/>
                </p:nvGrpSpPr>
                <p:grpSpPr>
                  <a:xfrm>
                    <a:off x="3752384" y="2107372"/>
                    <a:ext cx="1570421" cy="1376592"/>
                    <a:chOff x="3732506" y="2107372"/>
                    <a:chExt cx="1570421" cy="1376592"/>
                  </a:xfrm>
                </p:grpSpPr>
                <p:sp>
                  <p:nvSpPr>
                    <p:cNvPr id="109" name="Rectangle: Rounded Corners 108">
                      <a:extLst>
                        <a:ext uri="{FF2B5EF4-FFF2-40B4-BE49-F238E27FC236}">
                          <a16:creationId xmlns:a16="http://schemas.microsoft.com/office/drawing/2014/main" id="{B7F16766-78F1-82E7-E173-8DBFCA7FD5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2506" y="2107372"/>
                      <a:ext cx="1570421" cy="1376592"/>
                    </a:xfrm>
                    <a:prstGeom prst="roundRect">
                      <a:avLst>
                        <a:gd name="adj" fmla="val 4250"/>
                      </a:avLst>
                    </a:prstGeom>
                    <a:solidFill>
                      <a:srgbClr val="F4F1E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EAF68C8D-7083-E6CF-04C7-D8FF306670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99129" y="2346367"/>
                      <a:ext cx="1289686" cy="903506"/>
                      <a:chOff x="3899129" y="2346367"/>
                      <a:chExt cx="1289686" cy="903506"/>
                    </a:xfrm>
                  </p:grpSpPr>
                  <p:sp>
                    <p:nvSpPr>
                      <p:cNvPr id="95" name="TextBox 95"/>
                      <p:cNvSpPr txBox="1"/>
                      <p:nvPr/>
                    </p:nvSpPr>
                    <p:spPr>
                      <a:xfrm>
                        <a:off x="3899129" y="2738194"/>
                        <a:ext cx="329560" cy="51167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>
                          <a:lnSpc>
                            <a:spcPts val="4200"/>
                          </a:lnSpc>
                          <a:spcBef>
                            <a:spcPct val="0"/>
                          </a:spcBef>
                        </a:pPr>
                        <a:r>
                          <a:rPr lang="en-US" sz="3000" b="1" dirty="0">
                            <a:solidFill>
                              <a:srgbClr val="000000">
                                <a:alpha val="60000"/>
                              </a:srgbClr>
                            </a:solidFill>
                            <a:latin typeface="Poppins" panose="00000500000000000000" pitchFamily="2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96" name="TextBox 96"/>
                      <p:cNvSpPr txBox="1"/>
                      <p:nvPr/>
                    </p:nvSpPr>
                    <p:spPr>
                      <a:xfrm>
                        <a:off x="3899129" y="2617613"/>
                        <a:ext cx="1289686" cy="170496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>
                          <a:lnSpc>
                            <a:spcPts val="1399"/>
                          </a:lnSpc>
                          <a:spcBef>
                            <a:spcPct val="0"/>
                          </a:spcBef>
                        </a:pPr>
                        <a:r>
                          <a:rPr lang="en-US" sz="999" b="1" dirty="0">
                            <a:solidFill>
                              <a:srgbClr val="000000"/>
                            </a:solidFill>
                            <a:latin typeface="Poppins" panose="00000500000000000000" pitchFamily="2" charset="0"/>
                          </a:rPr>
                          <a:t>Collaboration</a:t>
                        </a:r>
                      </a:p>
                    </p:txBody>
                  </p:sp>
                  <p:sp>
                    <p:nvSpPr>
                      <p:cNvPr id="97" name="TextBox 97"/>
                      <p:cNvSpPr txBox="1"/>
                      <p:nvPr/>
                    </p:nvSpPr>
                    <p:spPr>
                      <a:xfrm>
                        <a:off x="3899129" y="2346367"/>
                        <a:ext cx="1269821" cy="213968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l">
                          <a:lnSpc>
                            <a:spcPts val="824"/>
                          </a:lnSpc>
                          <a:spcBef>
                            <a:spcPct val="0"/>
                          </a:spcBef>
                        </a:pPr>
                        <a:r>
                          <a:rPr lang="en-US" sz="749" u="none" strike="noStrike" dirty="0">
                            <a:solidFill>
                              <a:srgbClr val="000000"/>
                            </a:solidFill>
                            <a:latin typeface="Poppins Light"/>
                          </a:rPr>
                          <a:t>We value teamwork and open communication</a:t>
                        </a:r>
                      </a:p>
                    </p:txBody>
                  </p:sp>
                </p:grpSp>
              </p:grpSp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F528A410-3327-4869-F96D-EFE5E95A97F3}"/>
                      </a:ext>
                    </a:extLst>
                  </p:cNvPr>
                  <p:cNvGrpSpPr/>
                  <p:nvPr/>
                </p:nvGrpSpPr>
                <p:grpSpPr>
                  <a:xfrm>
                    <a:off x="3752384" y="3539612"/>
                    <a:ext cx="1570421" cy="1376592"/>
                    <a:chOff x="3732506" y="3539612"/>
                    <a:chExt cx="1570421" cy="1376592"/>
                  </a:xfrm>
                </p:grpSpPr>
                <p:sp>
                  <p:nvSpPr>
                    <p:cNvPr id="111" name="Rectangle: Rounded Corners 110">
                      <a:extLst>
                        <a:ext uri="{FF2B5EF4-FFF2-40B4-BE49-F238E27FC236}">
                          <a16:creationId xmlns:a16="http://schemas.microsoft.com/office/drawing/2014/main" id="{36F7508C-851F-099E-6511-6852761AB6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2506" y="3539612"/>
                      <a:ext cx="1570421" cy="1376592"/>
                    </a:xfrm>
                    <a:prstGeom prst="roundRect">
                      <a:avLst>
                        <a:gd name="adj" fmla="val 4250"/>
                      </a:avLst>
                    </a:prstGeom>
                    <a:solidFill>
                      <a:srgbClr val="F4F1E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8" name="Group 37">
                      <a:extLst>
                        <a:ext uri="{FF2B5EF4-FFF2-40B4-BE49-F238E27FC236}">
                          <a16:creationId xmlns:a16="http://schemas.microsoft.com/office/drawing/2014/main" id="{F230C142-24A0-88B7-FF9E-DA0F52785ED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99129" y="3663396"/>
                      <a:ext cx="1289686" cy="998304"/>
                      <a:chOff x="3899129" y="3663396"/>
                      <a:chExt cx="1289686" cy="998304"/>
                    </a:xfrm>
                  </p:grpSpPr>
                  <p:sp>
                    <p:nvSpPr>
                      <p:cNvPr id="98" name="TextBox 98"/>
                      <p:cNvSpPr txBox="1"/>
                      <p:nvPr/>
                    </p:nvSpPr>
                    <p:spPr>
                      <a:xfrm>
                        <a:off x="3899129" y="3663396"/>
                        <a:ext cx="624978" cy="51167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>
                          <a:lnSpc>
                            <a:spcPts val="4200"/>
                          </a:lnSpc>
                          <a:spcBef>
                            <a:spcPct val="0"/>
                          </a:spcBef>
                        </a:pPr>
                        <a:r>
                          <a:rPr lang="en-US" sz="3000" b="1" dirty="0">
                            <a:solidFill>
                              <a:srgbClr val="000000">
                                <a:alpha val="60000"/>
                              </a:srgbClr>
                            </a:solidFill>
                            <a:latin typeface="Poppins" panose="00000500000000000000" pitchFamily="2" charset="0"/>
                          </a:rPr>
                          <a:t>3</a:t>
                        </a:r>
                      </a:p>
                    </p:txBody>
                  </p:sp>
                  <p:sp>
                    <p:nvSpPr>
                      <p:cNvPr id="99" name="TextBox 99"/>
                      <p:cNvSpPr txBox="1"/>
                      <p:nvPr/>
                    </p:nvSpPr>
                    <p:spPr>
                      <a:xfrm>
                        <a:off x="3899129" y="4226687"/>
                        <a:ext cx="1289686" cy="170496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>
                          <a:lnSpc>
                            <a:spcPts val="1399"/>
                          </a:lnSpc>
                          <a:spcBef>
                            <a:spcPct val="0"/>
                          </a:spcBef>
                        </a:pPr>
                        <a:r>
                          <a:rPr lang="en-US" sz="999" b="1" dirty="0">
                            <a:solidFill>
                              <a:srgbClr val="000000"/>
                            </a:solidFill>
                            <a:latin typeface="Poppins" panose="00000500000000000000" pitchFamily="2" charset="0"/>
                          </a:rPr>
                          <a:t>Adaptability</a:t>
                        </a:r>
                      </a:p>
                    </p:txBody>
                  </p:sp>
                  <p:sp>
                    <p:nvSpPr>
                      <p:cNvPr id="100" name="TextBox 100"/>
                      <p:cNvSpPr txBox="1"/>
                      <p:nvPr/>
                    </p:nvSpPr>
                    <p:spPr>
                      <a:xfrm>
                        <a:off x="3899129" y="4436415"/>
                        <a:ext cx="1269821" cy="225285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>
                          <a:lnSpc>
                            <a:spcPts val="824"/>
                          </a:lnSpc>
                        </a:pPr>
                        <a:r>
                          <a:rPr lang="en-US" sz="749" dirty="0">
                            <a:solidFill>
                              <a:srgbClr val="000000"/>
                            </a:solidFill>
                            <a:latin typeface="Poppins Light"/>
                          </a:rPr>
                          <a:t>We embrace change and respond effectively</a:t>
                        </a:r>
                      </a:p>
                    </p:txBody>
                  </p:sp>
                </p:grpSp>
              </p:grp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96812EAF-02E6-4E8E-8632-2F29A8338BF4}"/>
                    </a:ext>
                  </a:extLst>
                </p:cNvPr>
                <p:cNvGrpSpPr/>
                <p:nvPr/>
              </p:nvGrpSpPr>
              <p:grpSpPr>
                <a:xfrm>
                  <a:off x="4713674" y="2894576"/>
                  <a:ext cx="1234425" cy="1234425"/>
                  <a:chOff x="4713674" y="2894576"/>
                  <a:chExt cx="1234425" cy="1234425"/>
                </a:xfrm>
              </p:grpSpPr>
              <p:sp>
                <p:nvSpPr>
                  <p:cNvPr id="23" name="Freeform 23"/>
                  <p:cNvSpPr/>
                  <p:nvPr/>
                </p:nvSpPr>
                <p:spPr>
                  <a:xfrm>
                    <a:off x="4713674" y="2894576"/>
                    <a:ext cx="1234425" cy="123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249F85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TextBox 25"/>
                  <p:cNvSpPr txBox="1"/>
                  <p:nvPr/>
                </p:nvSpPr>
                <p:spPr>
                  <a:xfrm>
                    <a:off x="4857350" y="3377297"/>
                    <a:ext cx="947073" cy="2689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2239"/>
                      </a:lnSpc>
                      <a:spcBef>
                        <a:spcPct val="0"/>
                      </a:spcBef>
                    </a:pPr>
                    <a:r>
                      <a:rPr lang="en-US" sz="1599" b="1" dirty="0">
                        <a:solidFill>
                          <a:srgbClr val="FFFFFF"/>
                        </a:solidFill>
                        <a:latin typeface="Poppins" panose="00000500000000000000" pitchFamily="2" charset="0"/>
                      </a:rPr>
                      <a:t>VALUES</a:t>
                    </a:r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FD1ECFF-337B-BD86-56C9-C43FA2C57E8A}"/>
                  </a:ext>
                </a:extLst>
              </p:cNvPr>
              <p:cNvGrpSpPr/>
              <p:nvPr/>
            </p:nvGrpSpPr>
            <p:grpSpPr>
              <a:xfrm>
                <a:off x="756692" y="2107372"/>
                <a:ext cx="2906436" cy="2808832"/>
                <a:chOff x="756692" y="2107372"/>
                <a:chExt cx="2906436" cy="2808832"/>
              </a:xfrm>
            </p:grpSpPr>
            <p:sp>
              <p:nvSpPr>
                <p:cNvPr id="102" name="Rectangle: Rounded Corners 101">
                  <a:extLst>
                    <a:ext uri="{FF2B5EF4-FFF2-40B4-BE49-F238E27FC236}">
                      <a16:creationId xmlns:a16="http://schemas.microsoft.com/office/drawing/2014/main" id="{FF913B49-FEE0-02EC-C653-245E7B7DFDA2}"/>
                    </a:ext>
                  </a:extLst>
                </p:cNvPr>
                <p:cNvSpPr/>
                <p:nvPr/>
              </p:nvSpPr>
              <p:spPr>
                <a:xfrm>
                  <a:off x="756692" y="2107372"/>
                  <a:ext cx="2906436" cy="2808832"/>
                </a:xfrm>
                <a:prstGeom prst="roundRect">
                  <a:avLst>
                    <a:gd name="adj" fmla="val 2001"/>
                  </a:avLst>
                </a:prstGeom>
                <a:solidFill>
                  <a:srgbClr val="F4F1ED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B28185C7-34DA-15A3-7AB5-6584FDC4E26F}"/>
                    </a:ext>
                  </a:extLst>
                </p:cNvPr>
                <p:cNvGrpSpPr/>
                <p:nvPr/>
              </p:nvGrpSpPr>
              <p:grpSpPr>
                <a:xfrm>
                  <a:off x="1045740" y="2314867"/>
                  <a:ext cx="2328341" cy="2393841"/>
                  <a:chOff x="1045740" y="2314867"/>
                  <a:chExt cx="2328341" cy="2393841"/>
                </a:xfrm>
              </p:grpSpPr>
              <p:sp>
                <p:nvSpPr>
                  <p:cNvPr id="33" name="TextBox 33"/>
                  <p:cNvSpPr txBox="1"/>
                  <p:nvPr/>
                </p:nvSpPr>
                <p:spPr>
                  <a:xfrm>
                    <a:off x="1613556" y="2314867"/>
                    <a:ext cx="1192709" cy="15850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236"/>
                      </a:lnSpc>
                      <a:spcBef>
                        <a:spcPct val="0"/>
                      </a:spcBef>
                    </a:pPr>
                    <a:r>
                      <a:rPr lang="en-US" sz="1200" b="1" dirty="0">
                        <a:solidFill>
                          <a:srgbClr val="000000"/>
                        </a:solidFill>
                        <a:latin typeface="Poppins" panose="00000500000000000000" pitchFamily="2" charset="0"/>
                      </a:rPr>
                      <a:t>ROLES</a:t>
                    </a:r>
                  </a:p>
                </p:txBody>
              </p:sp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402345FC-95D8-9285-6E02-399AA377A447}"/>
                      </a:ext>
                    </a:extLst>
                  </p:cNvPr>
                  <p:cNvGrpSpPr/>
                  <p:nvPr/>
                </p:nvGrpSpPr>
                <p:grpSpPr>
                  <a:xfrm>
                    <a:off x="1045740" y="2606214"/>
                    <a:ext cx="2328341" cy="2102494"/>
                    <a:chOff x="1029934" y="2610977"/>
                    <a:chExt cx="2328341" cy="2102494"/>
                  </a:xfrm>
                </p:grpSpPr>
                <p:grpSp>
                  <p:nvGrpSpPr>
                    <p:cNvPr id="11" name="Group 10">
                      <a:extLst>
                        <a:ext uri="{FF2B5EF4-FFF2-40B4-BE49-F238E27FC236}">
                          <a16:creationId xmlns:a16="http://schemas.microsoft.com/office/drawing/2014/main" id="{3D8BE151-CF31-9FAA-BF92-C82A5EFD83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30204" y="2610977"/>
                      <a:ext cx="727262" cy="1009692"/>
                      <a:chOff x="1430101" y="2610977"/>
                      <a:chExt cx="727262" cy="1009692"/>
                    </a:xfrm>
                  </p:grpSpPr>
                  <p:sp>
                    <p:nvSpPr>
                      <p:cNvPr id="35" name="Freeform 35"/>
                      <p:cNvSpPr/>
                      <p:nvPr/>
                    </p:nvSpPr>
                    <p:spPr>
                      <a:xfrm>
                        <a:off x="1430101" y="2610977"/>
                        <a:ext cx="727262" cy="72711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351270" h="6350000">
                            <a:moveTo>
                              <a:pt x="5985510" y="0"/>
                            </a:moveTo>
                            <a:lnTo>
                              <a:pt x="364490" y="0"/>
                            </a:lnTo>
                            <a:cubicBezTo>
                              <a:pt x="162560" y="0"/>
                              <a:pt x="0" y="162560"/>
                              <a:pt x="0" y="364490"/>
                            </a:cubicBezTo>
                            <a:lnTo>
                              <a:pt x="0" y="5986780"/>
                            </a:lnTo>
                            <a:cubicBezTo>
                              <a:pt x="0" y="6187440"/>
                              <a:pt x="162560" y="6350000"/>
                              <a:pt x="364490" y="6350000"/>
                            </a:cubicBezTo>
                            <a:lnTo>
                              <a:pt x="5986780" y="6350000"/>
                            </a:lnTo>
                            <a:cubicBezTo>
                              <a:pt x="6187440" y="6350000"/>
                              <a:pt x="6351270" y="6187440"/>
                              <a:pt x="6351270" y="5985510"/>
                            </a:cubicBezTo>
                            <a:lnTo>
                              <a:pt x="6351270" y="364490"/>
                            </a:lnTo>
                            <a:cubicBezTo>
                              <a:pt x="6350000" y="162560"/>
                              <a:pt x="6187440" y="0"/>
                              <a:pt x="5985510" y="0"/>
                            </a:cubicBezTo>
                            <a:close/>
                          </a:path>
                        </a:pathLst>
                      </a:custGeom>
                      <a:blipFill>
                        <a:blip r:embed="rId2"/>
                        <a:stretch>
                          <a:fillRect l="-68064" t="-3631" r="-23415" b="-24047"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TextBox 36"/>
                      <p:cNvSpPr txBox="1"/>
                      <p:nvPr/>
                    </p:nvSpPr>
                    <p:spPr>
                      <a:xfrm>
                        <a:off x="1430977" y="3376194"/>
                        <a:ext cx="725509" cy="136525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algn="ctr">
                          <a:lnSpc>
                            <a:spcPts val="1049"/>
                          </a:lnSpc>
                          <a:spcBef>
                            <a:spcPct val="0"/>
                          </a:spcBef>
                        </a:pPr>
                        <a:r>
                          <a:rPr lang="en-US" sz="749" spc="-7" dirty="0">
                            <a:solidFill>
                              <a:srgbClr val="000000"/>
                            </a:solidFill>
                            <a:latin typeface="Poppins Medium"/>
                          </a:rPr>
                          <a:t>Alice Smith</a:t>
                        </a:r>
                      </a:p>
                    </p:txBody>
                  </p:sp>
                  <p:sp>
                    <p:nvSpPr>
                      <p:cNvPr id="37" name="TextBox 37"/>
                      <p:cNvSpPr txBox="1"/>
                      <p:nvPr/>
                    </p:nvSpPr>
                    <p:spPr>
                      <a:xfrm>
                        <a:off x="1430977" y="3484144"/>
                        <a:ext cx="725509" cy="136525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algn="ctr">
                          <a:lnSpc>
                            <a:spcPts val="1049"/>
                          </a:lnSpc>
                          <a:spcBef>
                            <a:spcPct val="0"/>
                          </a:spcBef>
                        </a:pPr>
                        <a:r>
                          <a:rPr lang="en-US" sz="749" spc="-7" dirty="0">
                            <a:solidFill>
                              <a:srgbClr val="000000"/>
                            </a:solidFill>
                            <a:latin typeface="Poppins Light"/>
                          </a:rPr>
                          <a:t>Product Owner</a:t>
                        </a:r>
                      </a:p>
                    </p:txBody>
                  </p:sp>
                </p:grpSp>
                <p:grpSp>
                  <p:nvGrpSpPr>
                    <p:cNvPr id="13" name="Group 12">
                      <a:extLst>
                        <a:ext uri="{FF2B5EF4-FFF2-40B4-BE49-F238E27FC236}">
                          <a16:creationId xmlns:a16="http://schemas.microsoft.com/office/drawing/2014/main" id="{A29625A6-0E0E-1570-4D62-E61C8B1644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30744" y="2610977"/>
                      <a:ext cx="727262" cy="1009692"/>
                      <a:chOff x="2230870" y="2610977"/>
                      <a:chExt cx="727262" cy="1009692"/>
                    </a:xfrm>
                  </p:grpSpPr>
                  <p:sp>
                    <p:nvSpPr>
                      <p:cNvPr id="39" name="Freeform 39"/>
                      <p:cNvSpPr/>
                      <p:nvPr/>
                    </p:nvSpPr>
                    <p:spPr>
                      <a:xfrm>
                        <a:off x="2230870" y="2610977"/>
                        <a:ext cx="727262" cy="72711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351270" h="6350000">
                            <a:moveTo>
                              <a:pt x="5985510" y="0"/>
                            </a:moveTo>
                            <a:lnTo>
                              <a:pt x="364490" y="0"/>
                            </a:lnTo>
                            <a:cubicBezTo>
                              <a:pt x="162560" y="0"/>
                              <a:pt x="0" y="162560"/>
                              <a:pt x="0" y="364490"/>
                            </a:cubicBezTo>
                            <a:lnTo>
                              <a:pt x="0" y="5986780"/>
                            </a:lnTo>
                            <a:cubicBezTo>
                              <a:pt x="0" y="6187440"/>
                              <a:pt x="162560" y="6350000"/>
                              <a:pt x="364490" y="6350000"/>
                            </a:cubicBezTo>
                            <a:lnTo>
                              <a:pt x="5986780" y="6350000"/>
                            </a:lnTo>
                            <a:cubicBezTo>
                              <a:pt x="6187440" y="6350000"/>
                              <a:pt x="6351270" y="6187440"/>
                              <a:pt x="6351270" y="5985510"/>
                            </a:cubicBezTo>
                            <a:lnTo>
                              <a:pt x="6351270" y="364490"/>
                            </a:lnTo>
                            <a:cubicBezTo>
                              <a:pt x="6350000" y="162560"/>
                              <a:pt x="6187440" y="0"/>
                              <a:pt x="5985510" y="0"/>
                            </a:cubicBezTo>
                            <a:close/>
                          </a:path>
                        </a:pathLst>
                      </a:custGeom>
                      <a:blipFill>
                        <a:blip r:embed="rId3"/>
                        <a:stretch>
                          <a:fillRect l="-38795" t="-37790" r="-30650" b="-116429"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" name="TextBox 40"/>
                      <p:cNvSpPr txBox="1"/>
                      <p:nvPr/>
                    </p:nvSpPr>
                    <p:spPr>
                      <a:xfrm>
                        <a:off x="2231747" y="3376194"/>
                        <a:ext cx="725509" cy="136525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algn="ctr">
                          <a:lnSpc>
                            <a:spcPts val="1050"/>
                          </a:lnSpc>
                          <a:spcBef>
                            <a:spcPct val="0"/>
                          </a:spcBef>
                        </a:pPr>
                        <a:r>
                          <a:rPr lang="en-US" sz="750" spc="-7" dirty="0">
                            <a:solidFill>
                              <a:srgbClr val="000000"/>
                            </a:solidFill>
                            <a:latin typeface="Poppins Medium"/>
                          </a:rPr>
                          <a:t>John Davis</a:t>
                        </a:r>
                      </a:p>
                    </p:txBody>
                  </p:sp>
                  <p:sp>
                    <p:nvSpPr>
                      <p:cNvPr id="41" name="TextBox 41"/>
                      <p:cNvSpPr txBox="1"/>
                      <p:nvPr/>
                    </p:nvSpPr>
                    <p:spPr>
                      <a:xfrm>
                        <a:off x="2231747" y="3484144"/>
                        <a:ext cx="725509" cy="136525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algn="ctr">
                          <a:lnSpc>
                            <a:spcPts val="1050"/>
                          </a:lnSpc>
                          <a:spcBef>
                            <a:spcPct val="0"/>
                          </a:spcBef>
                        </a:pPr>
                        <a:r>
                          <a:rPr lang="en-US" sz="750" spc="-7" dirty="0">
                            <a:solidFill>
                              <a:srgbClr val="000000"/>
                            </a:solidFill>
                            <a:latin typeface="Poppins Light"/>
                          </a:rPr>
                          <a:t>Scrum Master</a:t>
                        </a:r>
                      </a:p>
                    </p:txBody>
                  </p:sp>
                </p:grpSp>
                <p:grpSp>
                  <p:nvGrpSpPr>
                    <p:cNvPr id="16" name="Group 15">
                      <a:extLst>
                        <a:ext uri="{FF2B5EF4-FFF2-40B4-BE49-F238E27FC236}">
                          <a16:creationId xmlns:a16="http://schemas.microsoft.com/office/drawing/2014/main" id="{4D20D941-8934-EF2F-052F-D6070E2A95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31013" y="3705442"/>
                      <a:ext cx="727262" cy="1008029"/>
                      <a:chOff x="2631013" y="3705442"/>
                      <a:chExt cx="727262" cy="1008029"/>
                    </a:xfrm>
                  </p:grpSpPr>
                  <p:sp>
                    <p:nvSpPr>
                      <p:cNvPr id="43" name="Freeform 43"/>
                      <p:cNvSpPr/>
                      <p:nvPr/>
                    </p:nvSpPr>
                    <p:spPr>
                      <a:xfrm>
                        <a:off x="2631013" y="3705442"/>
                        <a:ext cx="727262" cy="72711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351270" h="6350000">
                            <a:moveTo>
                              <a:pt x="5985510" y="0"/>
                            </a:moveTo>
                            <a:lnTo>
                              <a:pt x="364490" y="0"/>
                            </a:lnTo>
                            <a:cubicBezTo>
                              <a:pt x="162560" y="0"/>
                              <a:pt x="0" y="162560"/>
                              <a:pt x="0" y="364490"/>
                            </a:cubicBezTo>
                            <a:lnTo>
                              <a:pt x="0" y="5986780"/>
                            </a:lnTo>
                            <a:cubicBezTo>
                              <a:pt x="0" y="6187440"/>
                              <a:pt x="162560" y="6350000"/>
                              <a:pt x="364490" y="6350000"/>
                            </a:cubicBezTo>
                            <a:lnTo>
                              <a:pt x="5986780" y="6350000"/>
                            </a:lnTo>
                            <a:cubicBezTo>
                              <a:pt x="6187440" y="6350000"/>
                              <a:pt x="6351270" y="6187440"/>
                              <a:pt x="6351270" y="5985510"/>
                            </a:cubicBezTo>
                            <a:lnTo>
                              <a:pt x="6351270" y="364490"/>
                            </a:lnTo>
                            <a:cubicBezTo>
                              <a:pt x="6350000" y="162560"/>
                              <a:pt x="6187440" y="0"/>
                              <a:pt x="5985510" y="0"/>
                            </a:cubicBezTo>
                            <a:close/>
                          </a:path>
                        </a:pathLst>
                      </a:custGeom>
                      <a:blipFill>
                        <a:blip r:embed="rId4"/>
                        <a:stretch>
                          <a:fillRect l="-45969" t="-32388" r="-30904" b="-132974"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" name="TextBox 44"/>
                      <p:cNvSpPr txBox="1"/>
                      <p:nvPr/>
                    </p:nvSpPr>
                    <p:spPr>
                      <a:xfrm>
                        <a:off x="2631890" y="4469558"/>
                        <a:ext cx="725509" cy="136526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algn="ctr">
                          <a:lnSpc>
                            <a:spcPts val="1050"/>
                          </a:lnSpc>
                          <a:spcBef>
                            <a:spcPct val="0"/>
                          </a:spcBef>
                        </a:pPr>
                        <a:r>
                          <a:rPr lang="en-US" sz="750" spc="-7">
                            <a:solidFill>
                              <a:srgbClr val="000000"/>
                            </a:solidFill>
                            <a:latin typeface="Poppins Medium"/>
                          </a:rPr>
                          <a:t>Mark Wilson</a:t>
                        </a:r>
                      </a:p>
                    </p:txBody>
                  </p:sp>
                  <p:sp>
                    <p:nvSpPr>
                      <p:cNvPr id="45" name="TextBox 45"/>
                      <p:cNvSpPr txBox="1"/>
                      <p:nvPr/>
                    </p:nvSpPr>
                    <p:spPr>
                      <a:xfrm>
                        <a:off x="2631890" y="4576945"/>
                        <a:ext cx="725509" cy="136526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algn="ctr">
                          <a:lnSpc>
                            <a:spcPts val="1050"/>
                          </a:lnSpc>
                          <a:spcBef>
                            <a:spcPct val="0"/>
                          </a:spcBef>
                        </a:pPr>
                        <a:r>
                          <a:rPr lang="en-US" sz="750" spc="-7">
                            <a:solidFill>
                              <a:srgbClr val="000000"/>
                            </a:solidFill>
                            <a:latin typeface="Poppins Light"/>
                          </a:rPr>
                          <a:t>Developer</a:t>
                        </a:r>
                      </a:p>
                    </p:txBody>
                  </p:sp>
                </p:grpSp>
                <p:grpSp>
                  <p:nvGrpSpPr>
                    <p:cNvPr id="15" name="Group 14">
                      <a:extLst>
                        <a:ext uri="{FF2B5EF4-FFF2-40B4-BE49-F238E27FC236}">
                          <a16:creationId xmlns:a16="http://schemas.microsoft.com/office/drawing/2014/main" id="{D5F1EE01-7824-44CC-33DB-5E290C3702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30474" y="3705442"/>
                      <a:ext cx="727262" cy="1008029"/>
                      <a:chOff x="1830498" y="3705442"/>
                      <a:chExt cx="727262" cy="1008029"/>
                    </a:xfrm>
                  </p:grpSpPr>
                  <p:sp>
                    <p:nvSpPr>
                      <p:cNvPr id="47" name="Freeform 47"/>
                      <p:cNvSpPr/>
                      <p:nvPr/>
                    </p:nvSpPr>
                    <p:spPr>
                      <a:xfrm>
                        <a:off x="1830498" y="3705442"/>
                        <a:ext cx="727262" cy="72711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351270" h="6350000">
                            <a:moveTo>
                              <a:pt x="5985510" y="0"/>
                            </a:moveTo>
                            <a:lnTo>
                              <a:pt x="364490" y="0"/>
                            </a:lnTo>
                            <a:cubicBezTo>
                              <a:pt x="162560" y="0"/>
                              <a:pt x="0" y="162560"/>
                              <a:pt x="0" y="364490"/>
                            </a:cubicBezTo>
                            <a:lnTo>
                              <a:pt x="0" y="5986780"/>
                            </a:lnTo>
                            <a:cubicBezTo>
                              <a:pt x="0" y="6187440"/>
                              <a:pt x="162560" y="6350000"/>
                              <a:pt x="364490" y="6350000"/>
                            </a:cubicBezTo>
                            <a:lnTo>
                              <a:pt x="5986780" y="6350000"/>
                            </a:lnTo>
                            <a:cubicBezTo>
                              <a:pt x="6187440" y="6350000"/>
                              <a:pt x="6351270" y="6187440"/>
                              <a:pt x="6351270" y="5985510"/>
                            </a:cubicBezTo>
                            <a:lnTo>
                              <a:pt x="6351270" y="364490"/>
                            </a:lnTo>
                            <a:cubicBezTo>
                              <a:pt x="6350000" y="162560"/>
                              <a:pt x="6187440" y="0"/>
                              <a:pt x="5985510" y="0"/>
                            </a:cubicBezTo>
                            <a:close/>
                          </a:path>
                        </a:pathLst>
                      </a:custGeom>
                      <a:blipFill>
                        <a:blip r:embed="rId5"/>
                        <a:stretch>
                          <a:fillRect l="-102954" t="-34167" r="-112207" b="-75982"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" name="TextBox 48"/>
                      <p:cNvSpPr txBox="1"/>
                      <p:nvPr/>
                    </p:nvSpPr>
                    <p:spPr>
                      <a:xfrm>
                        <a:off x="1831374" y="4469558"/>
                        <a:ext cx="725509" cy="136526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algn="ctr">
                          <a:lnSpc>
                            <a:spcPts val="1050"/>
                          </a:lnSpc>
                          <a:spcBef>
                            <a:spcPct val="0"/>
                          </a:spcBef>
                        </a:pPr>
                        <a:r>
                          <a:rPr lang="en-US" sz="750" spc="-7">
                            <a:solidFill>
                              <a:srgbClr val="000000"/>
                            </a:solidFill>
                            <a:latin typeface="Poppins Medium"/>
                          </a:rPr>
                          <a:t>Emily Johnson</a:t>
                        </a:r>
                      </a:p>
                    </p:txBody>
                  </p:sp>
                  <p:sp>
                    <p:nvSpPr>
                      <p:cNvPr id="49" name="TextBox 49"/>
                      <p:cNvSpPr txBox="1"/>
                      <p:nvPr/>
                    </p:nvSpPr>
                    <p:spPr>
                      <a:xfrm>
                        <a:off x="1831374" y="4576945"/>
                        <a:ext cx="725509" cy="136526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algn="ctr">
                          <a:lnSpc>
                            <a:spcPts val="1050"/>
                          </a:lnSpc>
                          <a:spcBef>
                            <a:spcPct val="0"/>
                          </a:spcBef>
                        </a:pPr>
                        <a:r>
                          <a:rPr lang="en-US" sz="750" spc="-7">
                            <a:solidFill>
                              <a:srgbClr val="000000"/>
                            </a:solidFill>
                            <a:latin typeface="Poppins Light"/>
                          </a:rPr>
                          <a:t>Developer</a:t>
                        </a:r>
                      </a:p>
                    </p:txBody>
                  </p:sp>
                </p:grpSp>
                <p:grpSp>
                  <p:nvGrpSpPr>
                    <p:cNvPr id="14" name="Group 13">
                      <a:extLst>
                        <a:ext uri="{FF2B5EF4-FFF2-40B4-BE49-F238E27FC236}">
                          <a16:creationId xmlns:a16="http://schemas.microsoft.com/office/drawing/2014/main" id="{F048936D-CAAE-D5CF-2A30-6C6BFA7322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29934" y="3705442"/>
                      <a:ext cx="727262" cy="1008029"/>
                      <a:chOff x="1029934" y="3705442"/>
                      <a:chExt cx="727262" cy="1008029"/>
                    </a:xfrm>
                  </p:grpSpPr>
                  <p:sp>
                    <p:nvSpPr>
                      <p:cNvPr id="51" name="Freeform 51"/>
                      <p:cNvSpPr/>
                      <p:nvPr/>
                    </p:nvSpPr>
                    <p:spPr>
                      <a:xfrm>
                        <a:off x="1029934" y="3705442"/>
                        <a:ext cx="727262" cy="72711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351270" h="6350000">
                            <a:moveTo>
                              <a:pt x="5985510" y="0"/>
                            </a:moveTo>
                            <a:lnTo>
                              <a:pt x="364490" y="0"/>
                            </a:lnTo>
                            <a:cubicBezTo>
                              <a:pt x="162560" y="0"/>
                              <a:pt x="0" y="162560"/>
                              <a:pt x="0" y="364490"/>
                            </a:cubicBezTo>
                            <a:lnTo>
                              <a:pt x="0" y="5986780"/>
                            </a:lnTo>
                            <a:cubicBezTo>
                              <a:pt x="0" y="6187440"/>
                              <a:pt x="162560" y="6350000"/>
                              <a:pt x="364490" y="6350000"/>
                            </a:cubicBezTo>
                            <a:lnTo>
                              <a:pt x="5986780" y="6350000"/>
                            </a:lnTo>
                            <a:cubicBezTo>
                              <a:pt x="6187440" y="6350000"/>
                              <a:pt x="6351270" y="6187440"/>
                              <a:pt x="6351270" y="5985510"/>
                            </a:cubicBezTo>
                            <a:lnTo>
                              <a:pt x="6351270" y="364490"/>
                            </a:lnTo>
                            <a:cubicBezTo>
                              <a:pt x="6350000" y="162560"/>
                              <a:pt x="6187440" y="0"/>
                              <a:pt x="5985510" y="0"/>
                            </a:cubicBezTo>
                            <a:close/>
                          </a:path>
                        </a:pathLst>
                      </a:custGeom>
                      <a:blipFill>
                        <a:blip r:embed="rId6"/>
                        <a:stretch>
                          <a:fillRect l="-50535" t="-13422" r="-139930" b="-80260"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" name="TextBox 52"/>
                      <p:cNvSpPr txBox="1"/>
                      <p:nvPr/>
                    </p:nvSpPr>
                    <p:spPr>
                      <a:xfrm>
                        <a:off x="1030810" y="4469558"/>
                        <a:ext cx="725509" cy="136526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algn="ctr">
                          <a:lnSpc>
                            <a:spcPts val="1050"/>
                          </a:lnSpc>
                          <a:spcBef>
                            <a:spcPct val="0"/>
                          </a:spcBef>
                        </a:pPr>
                        <a:r>
                          <a:rPr lang="en-US" sz="750" spc="-7">
                            <a:solidFill>
                              <a:srgbClr val="000000"/>
                            </a:solidFill>
                            <a:latin typeface="Poppins Medium"/>
                          </a:rPr>
                          <a:t>Sarah Brown</a:t>
                        </a:r>
                      </a:p>
                    </p:txBody>
                  </p:sp>
                  <p:sp>
                    <p:nvSpPr>
                      <p:cNvPr id="53" name="TextBox 53"/>
                      <p:cNvSpPr txBox="1"/>
                      <p:nvPr/>
                    </p:nvSpPr>
                    <p:spPr>
                      <a:xfrm>
                        <a:off x="1030810" y="4576945"/>
                        <a:ext cx="725509" cy="136526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algn="ctr">
                          <a:lnSpc>
                            <a:spcPts val="1050"/>
                          </a:lnSpc>
                          <a:spcBef>
                            <a:spcPct val="0"/>
                          </a:spcBef>
                        </a:pPr>
                        <a:r>
                          <a:rPr lang="en-US" sz="750" spc="-7">
                            <a:solidFill>
                              <a:srgbClr val="000000"/>
                            </a:solidFill>
                            <a:latin typeface="Poppins Light"/>
                          </a:rPr>
                          <a:t>Developer</a:t>
                        </a:r>
                      </a:p>
                    </p:txBody>
                  </p:sp>
                </p:grpSp>
              </p:grpSp>
            </p:grp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147FEA49-28B1-C09C-3AA1-3453B881900D}"/>
                  </a:ext>
                </a:extLst>
              </p:cNvPr>
              <p:cNvGrpSpPr/>
              <p:nvPr/>
            </p:nvGrpSpPr>
            <p:grpSpPr>
              <a:xfrm>
                <a:off x="7030256" y="2107372"/>
                <a:ext cx="2906436" cy="2808832"/>
                <a:chOff x="7030256" y="2107372"/>
                <a:chExt cx="2906436" cy="2808832"/>
              </a:xfrm>
            </p:grpSpPr>
            <p:sp>
              <p:nvSpPr>
                <p:cNvPr id="104" name="Rectangle: Rounded Corners 103">
                  <a:extLst>
                    <a:ext uri="{FF2B5EF4-FFF2-40B4-BE49-F238E27FC236}">
                      <a16:creationId xmlns:a16="http://schemas.microsoft.com/office/drawing/2014/main" id="{CC72E434-02BC-C02E-FE47-52CF758EE241}"/>
                    </a:ext>
                  </a:extLst>
                </p:cNvPr>
                <p:cNvSpPr/>
                <p:nvPr/>
              </p:nvSpPr>
              <p:spPr>
                <a:xfrm>
                  <a:off x="7030256" y="2107372"/>
                  <a:ext cx="2906436" cy="2808832"/>
                </a:xfrm>
                <a:prstGeom prst="roundRect">
                  <a:avLst>
                    <a:gd name="adj" fmla="val 2001"/>
                  </a:avLst>
                </a:prstGeom>
                <a:solidFill>
                  <a:srgbClr val="F4F1ED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E007108A-E522-35C8-E8F3-A20247A7F041}"/>
                    </a:ext>
                  </a:extLst>
                </p:cNvPr>
                <p:cNvGrpSpPr/>
                <p:nvPr/>
              </p:nvGrpSpPr>
              <p:grpSpPr>
                <a:xfrm>
                  <a:off x="7318728" y="2314867"/>
                  <a:ext cx="2329493" cy="2353666"/>
                  <a:chOff x="7318728" y="2314867"/>
                  <a:chExt cx="2329493" cy="2353666"/>
                </a:xfrm>
              </p:grpSpPr>
              <p:sp>
                <p:nvSpPr>
                  <p:cNvPr id="78" name="TextBox 78"/>
                  <p:cNvSpPr txBox="1"/>
                  <p:nvPr/>
                </p:nvSpPr>
                <p:spPr>
                  <a:xfrm>
                    <a:off x="7570493" y="2314867"/>
                    <a:ext cx="1825965" cy="15850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236"/>
                      </a:lnSpc>
                      <a:spcBef>
                        <a:spcPct val="0"/>
                      </a:spcBef>
                    </a:pPr>
                    <a:r>
                      <a:rPr lang="en-US" sz="1200" b="1" dirty="0">
                        <a:solidFill>
                          <a:srgbClr val="000000"/>
                        </a:solidFill>
                        <a:latin typeface="Poppins" panose="00000500000000000000" pitchFamily="2" charset="0"/>
                      </a:rPr>
                      <a:t>AGILE PRACTICES</a:t>
                    </a:r>
                  </a:p>
                </p:txBody>
              </p:sp>
              <p:sp>
                <p:nvSpPr>
                  <p:cNvPr id="29" name="AutoShape 29"/>
                  <p:cNvSpPr/>
                  <p:nvPr/>
                </p:nvSpPr>
                <p:spPr>
                  <a:xfrm>
                    <a:off x="7318728" y="2770303"/>
                    <a:ext cx="2329493" cy="0"/>
                  </a:xfrm>
                  <a:prstGeom prst="line">
                    <a:avLst/>
                  </a:prstGeom>
                  <a:ln w="9525" cap="flat">
                    <a:solidFill>
                      <a:srgbClr val="249F85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TextBox 79"/>
                  <p:cNvSpPr txBox="1"/>
                  <p:nvPr/>
                </p:nvSpPr>
                <p:spPr>
                  <a:xfrm>
                    <a:off x="7429524" y="2522546"/>
                    <a:ext cx="2107903" cy="13652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750" u="none" strike="noStrike" dirty="0">
                        <a:solidFill>
                          <a:srgbClr val="000000"/>
                        </a:solidFill>
                        <a:latin typeface="Poppins Medium"/>
                      </a:rPr>
                      <a:t>We follow key Agile practice</a:t>
                    </a:r>
                  </a:p>
                </p:txBody>
              </p:sp>
              <p:sp>
                <p:nvSpPr>
                  <p:cNvPr id="80" name="TextBox 80"/>
                  <p:cNvSpPr txBox="1"/>
                  <p:nvPr/>
                </p:nvSpPr>
                <p:spPr>
                  <a:xfrm>
                    <a:off x="7429524" y="2881535"/>
                    <a:ext cx="2107903" cy="13652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750" dirty="0">
                        <a:solidFill>
                          <a:srgbClr val="000000"/>
                        </a:solidFill>
                        <a:latin typeface="Poppins Light"/>
                      </a:rPr>
                      <a:t>Daily Stand-up Meetings</a:t>
                    </a:r>
                  </a:p>
                </p:txBody>
              </p:sp>
              <p:sp>
                <p:nvSpPr>
                  <p:cNvPr id="81" name="TextBox 81"/>
                  <p:cNvSpPr txBox="1"/>
                  <p:nvPr/>
                </p:nvSpPr>
                <p:spPr>
                  <a:xfrm>
                    <a:off x="7429524" y="3294152"/>
                    <a:ext cx="2107903" cy="13652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750" u="none" strike="noStrike">
                        <a:solidFill>
                          <a:srgbClr val="000000"/>
                        </a:solidFill>
                        <a:latin typeface="Poppins Light"/>
                      </a:rPr>
                      <a:t>Sprint Planning</a:t>
                    </a:r>
                  </a:p>
                </p:txBody>
              </p:sp>
              <p:sp>
                <p:nvSpPr>
                  <p:cNvPr id="82" name="TextBox 82"/>
                  <p:cNvSpPr txBox="1"/>
                  <p:nvPr/>
                </p:nvSpPr>
                <p:spPr>
                  <a:xfrm>
                    <a:off x="7429524" y="3706769"/>
                    <a:ext cx="2107903" cy="13652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750" u="none" strike="noStrike">
                        <a:solidFill>
                          <a:srgbClr val="000000"/>
                        </a:solidFill>
                        <a:latin typeface="Poppins Light"/>
                      </a:rPr>
                      <a:t>Sprint Review</a:t>
                    </a:r>
                  </a:p>
                </p:txBody>
              </p:sp>
              <p:sp>
                <p:nvSpPr>
                  <p:cNvPr id="83" name="TextBox 83"/>
                  <p:cNvSpPr txBox="1"/>
                  <p:nvPr/>
                </p:nvSpPr>
                <p:spPr>
                  <a:xfrm>
                    <a:off x="7429524" y="4119386"/>
                    <a:ext cx="2107903" cy="13652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750" u="none" strike="noStrike" dirty="0">
                        <a:solidFill>
                          <a:srgbClr val="000000"/>
                        </a:solidFill>
                        <a:latin typeface="Poppins Light"/>
                      </a:rPr>
                      <a:t>Sprint Retrospectives</a:t>
                    </a:r>
                  </a:p>
                </p:txBody>
              </p:sp>
              <p:sp>
                <p:nvSpPr>
                  <p:cNvPr id="84" name="TextBox 84"/>
                  <p:cNvSpPr txBox="1"/>
                  <p:nvPr/>
                </p:nvSpPr>
                <p:spPr>
                  <a:xfrm>
                    <a:off x="7429524" y="4532008"/>
                    <a:ext cx="2107903" cy="13652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750" u="none" strike="noStrike">
                        <a:solidFill>
                          <a:srgbClr val="000000"/>
                        </a:solidFill>
                        <a:latin typeface="Poppins Light"/>
                      </a:rPr>
                      <a:t>Backlog Refinement</a:t>
                    </a:r>
                  </a:p>
                </p:txBody>
              </p:sp>
              <p:sp>
                <p:nvSpPr>
                  <p:cNvPr id="85" name="AutoShape 85"/>
                  <p:cNvSpPr/>
                  <p:nvPr/>
                </p:nvSpPr>
                <p:spPr>
                  <a:xfrm>
                    <a:off x="8483475" y="3095214"/>
                    <a:ext cx="0" cy="121784"/>
                  </a:xfrm>
                  <a:prstGeom prst="line">
                    <a:avLst/>
                  </a:prstGeom>
                  <a:ln w="9525" cap="flat">
                    <a:solidFill>
                      <a:srgbClr val="249F85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AutoShape 86"/>
                  <p:cNvSpPr/>
                  <p:nvPr/>
                </p:nvSpPr>
                <p:spPr>
                  <a:xfrm>
                    <a:off x="8483475" y="3507831"/>
                    <a:ext cx="0" cy="121784"/>
                  </a:xfrm>
                  <a:prstGeom prst="line">
                    <a:avLst/>
                  </a:prstGeom>
                  <a:ln w="9525" cap="flat">
                    <a:solidFill>
                      <a:srgbClr val="249F85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AutoShape 87"/>
                  <p:cNvSpPr/>
                  <p:nvPr/>
                </p:nvSpPr>
                <p:spPr>
                  <a:xfrm>
                    <a:off x="8483475" y="3920448"/>
                    <a:ext cx="0" cy="121784"/>
                  </a:xfrm>
                  <a:prstGeom prst="line">
                    <a:avLst/>
                  </a:prstGeom>
                  <a:ln w="9525" cap="flat">
                    <a:solidFill>
                      <a:srgbClr val="249F85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AutoShape 88"/>
                  <p:cNvSpPr/>
                  <p:nvPr/>
                </p:nvSpPr>
                <p:spPr>
                  <a:xfrm>
                    <a:off x="8483475" y="4333065"/>
                    <a:ext cx="0" cy="121784"/>
                  </a:xfrm>
                  <a:prstGeom prst="line">
                    <a:avLst/>
                  </a:prstGeom>
                  <a:ln w="9525" cap="flat">
                    <a:solidFill>
                      <a:srgbClr val="249F85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528449D-1A4D-0027-F008-4E1B1E14C5B7}"/>
                </a:ext>
              </a:extLst>
            </p:cNvPr>
            <p:cNvGrpSpPr/>
            <p:nvPr/>
          </p:nvGrpSpPr>
          <p:grpSpPr>
            <a:xfrm>
              <a:off x="740887" y="1207623"/>
              <a:ext cx="9195806" cy="798612"/>
              <a:chOff x="740887" y="1207623"/>
              <a:chExt cx="9195806" cy="798612"/>
            </a:xfrm>
          </p:grpSpPr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B9604719-F5A0-2D4F-94C5-FDF0429A03C9}"/>
                  </a:ext>
                </a:extLst>
              </p:cNvPr>
              <p:cNvSpPr/>
              <p:nvPr/>
            </p:nvSpPr>
            <p:spPr>
              <a:xfrm>
                <a:off x="740887" y="1207623"/>
                <a:ext cx="9195806" cy="798612"/>
              </a:xfrm>
              <a:prstGeom prst="roundRect">
                <a:avLst>
                  <a:gd name="adj" fmla="val 9157"/>
                </a:avLst>
              </a:prstGeom>
              <a:solidFill>
                <a:srgbClr val="F4F1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B6F1A263-26AE-A2DB-77F8-4267058B0699}"/>
                  </a:ext>
                </a:extLst>
              </p:cNvPr>
              <p:cNvGrpSpPr/>
              <p:nvPr/>
            </p:nvGrpSpPr>
            <p:grpSpPr>
              <a:xfrm>
                <a:off x="958482" y="1463716"/>
                <a:ext cx="8673932" cy="286426"/>
                <a:chOff x="958482" y="1463716"/>
                <a:chExt cx="8673932" cy="286426"/>
              </a:xfrm>
            </p:grpSpPr>
            <p:sp>
              <p:nvSpPr>
                <p:cNvPr id="8" name="TextBox 8"/>
                <p:cNvSpPr txBox="1"/>
                <p:nvPr/>
              </p:nvSpPr>
              <p:spPr>
                <a:xfrm>
                  <a:off x="958482" y="1463716"/>
                  <a:ext cx="1128951" cy="15850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236"/>
                    </a:lnSpc>
                    <a:spcBef>
                      <a:spcPct val="0"/>
                    </a:spcBef>
                  </a:pPr>
                  <a:r>
                    <a:rPr lang="en-US" sz="1200" b="1" u="none" strike="noStrike" dirty="0">
                      <a:solidFill>
                        <a:srgbClr val="000000"/>
                      </a:solidFill>
                      <a:latin typeface="Poppins" panose="00000500000000000000" pitchFamily="2" charset="0"/>
                    </a:rPr>
                    <a:t>PURPOSE</a:t>
                  </a:r>
                </a:p>
              </p:txBody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2087433" y="1463716"/>
                  <a:ext cx="7544981" cy="2864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12"/>
                    </a:lnSpc>
                  </a:pPr>
                  <a:r>
                    <a:rPr lang="en-US" sz="849" u="none" strike="noStrike" dirty="0">
                      <a:solidFill>
                        <a:srgbClr val="000000"/>
                      </a:solidFill>
                      <a:latin typeface="Poppins Light"/>
                    </a:rPr>
                    <a:t>Our team, led by Alice Smith (Product Owner), is committed to delivering valuable software by adhering to Agile principles. We prioritize collaboration, adaptability, and continuous improvement.</a:t>
                  </a:r>
                </a:p>
              </p:txBody>
            </p:sp>
          </p:grp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DA610BB-23AE-2E68-55E4-3D5732484CEB}"/>
                </a:ext>
              </a:extLst>
            </p:cNvPr>
            <p:cNvGrpSpPr/>
            <p:nvPr/>
          </p:nvGrpSpPr>
          <p:grpSpPr>
            <a:xfrm>
              <a:off x="740887" y="642247"/>
              <a:ext cx="9195807" cy="405880"/>
              <a:chOff x="740887" y="642247"/>
              <a:chExt cx="9195807" cy="405880"/>
            </a:xfrm>
          </p:grpSpPr>
          <p:sp>
            <p:nvSpPr>
              <p:cNvPr id="2" name="TextBox 2"/>
              <p:cNvSpPr txBox="1"/>
              <p:nvPr/>
            </p:nvSpPr>
            <p:spPr>
              <a:xfrm>
                <a:off x="740887" y="642247"/>
                <a:ext cx="5207212" cy="4058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3090"/>
                  </a:lnSpc>
                  <a:spcBef>
                    <a:spcPct val="0"/>
                  </a:spcBef>
                </a:pPr>
                <a:r>
                  <a:rPr lang="en-US" sz="3000" b="1" u="none" strike="noStrike" dirty="0">
                    <a:solidFill>
                      <a:srgbClr val="249F85"/>
                    </a:solidFill>
                    <a:latin typeface="Poppins" panose="00000500000000000000" pitchFamily="2" charset="0"/>
                  </a:rPr>
                  <a:t>AGILE TEAM CHARTER</a:t>
                </a:r>
              </a:p>
            </p:txBody>
          </p:sp>
          <p:sp>
            <p:nvSpPr>
              <p:cNvPr id="3" name="TextBox 3"/>
              <p:cNvSpPr txBox="1"/>
              <p:nvPr/>
            </p:nvSpPr>
            <p:spPr>
              <a:xfrm>
                <a:off x="6762283" y="675300"/>
                <a:ext cx="3174411" cy="3397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2574"/>
                  </a:lnSpc>
                  <a:spcBef>
                    <a:spcPct val="0"/>
                  </a:spcBef>
                </a:pPr>
                <a:r>
                  <a:rPr lang="en-US" sz="2499" b="1" dirty="0">
                    <a:solidFill>
                      <a:srgbClr val="414042"/>
                    </a:solidFill>
                    <a:latin typeface="Poppins" panose="00000500000000000000" pitchFamily="2" charset="0"/>
                  </a:rPr>
                  <a:t>SWIFTDEV TEAM</a:t>
                </a:r>
              </a:p>
            </p:txBody>
          </p:sp>
        </p:grpSp>
        <p:sp>
          <p:nvSpPr>
            <p:cNvPr id="4" name="TemplateLAB"/>
            <p:cNvSpPr/>
            <p:nvPr/>
          </p:nvSpPr>
          <p:spPr>
            <a:xfrm>
              <a:off x="5033481" y="7030083"/>
              <a:ext cx="626438" cy="103362"/>
            </a:xfrm>
            <a:custGeom>
              <a:avLst/>
              <a:gdLst/>
              <a:ahLst/>
              <a:cxnLst/>
              <a:rect l="l" t="t" r="r" b="b"/>
              <a:pathLst>
                <a:path w="626438" h="103362">
                  <a:moveTo>
                    <a:pt x="0" y="0"/>
                  </a:moveTo>
                  <a:lnTo>
                    <a:pt x="626438" y="0"/>
                  </a:lnTo>
                  <a:lnTo>
                    <a:pt x="626438" y="103362"/>
                  </a:lnTo>
                  <a:lnTo>
                    <a:pt x="0" y="103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165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Poppins</vt:lpstr>
      <vt:lpstr>Poppins Medium</vt:lpstr>
      <vt:lpstr>Calibri</vt:lpstr>
      <vt:lpstr>Arial</vt:lpstr>
      <vt:lpstr>Poppins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Team charter templates (Landspace)</dc:title>
  <dc:creator>Hoang Anh</dc:creator>
  <cp:lastModifiedBy>Hoang Anh</cp:lastModifiedBy>
  <cp:revision>6</cp:revision>
  <dcterms:created xsi:type="dcterms:W3CDTF">2006-08-16T00:00:00Z</dcterms:created>
  <dcterms:modified xsi:type="dcterms:W3CDTF">2023-11-09T10:25:48Z</dcterms:modified>
  <dc:identifier>DAFzp-eRGQM</dc:identifier>
</cp:coreProperties>
</file>