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Cormorant Garamond SemiBold" pitchFamily="2" charset="0"/>
      <p:bold r:id="rId7"/>
      <p:boldItalic r:id="rId8"/>
    </p:embeddedFont>
    <p:embeddedFont>
      <p:font typeface="Cormorant Infant" pitchFamily="2" charset="0"/>
      <p:regular r:id="rId9"/>
      <p:bold r:id="rId10"/>
      <p:italic r:id="rId11"/>
      <p:boldItalic r:id="rId12"/>
    </p:embeddedFont>
    <p:embeddedFont>
      <p:font typeface="Cormorant Infant Medium" pitchFamily="2" charset="0"/>
      <p:regular r:id="rId13"/>
      <p:italic r:id="rId14"/>
    </p:embeddedFont>
    <p:embeddedFont>
      <p:font typeface="Cormorant Infant SemiBold" pitchFamily="2" charset="0"/>
      <p:bold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5" d="100"/>
          <a:sy n="75" d="100"/>
        </p:scale>
        <p:origin x="227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8"/>
        </a:solidFill>
        <a:effectLst/>
      </p:bgPr>
    </p:bg>
    <p:spTree>
      <p:nvGrpSpPr>
        <p:cNvPr id="1" name=""/>
        <p:cNvGrpSpPr/>
        <p:nvPr/>
      </p:nvGrpSpPr>
      <p:grpSpPr>
        <a:xfrm>
          <a:off x="0" y="0"/>
          <a:ext cx="0" cy="0"/>
          <a:chOff x="0" y="0"/>
          <a:chExt cx="0" cy="0"/>
        </a:xfrm>
      </p:grpSpPr>
      <p:grpSp>
        <p:nvGrpSpPr>
          <p:cNvPr id="44" name="Group 8">
            <a:extLst>
              <a:ext uri="{FF2B5EF4-FFF2-40B4-BE49-F238E27FC236}">
                <a16:creationId xmlns:a16="http://schemas.microsoft.com/office/drawing/2014/main" id="{DF6A6311-8AE7-44A1-F56A-26596C7A5676}"/>
              </a:ext>
            </a:extLst>
          </p:cNvPr>
          <p:cNvGrpSpPr/>
          <p:nvPr/>
        </p:nvGrpSpPr>
        <p:grpSpPr>
          <a:xfrm>
            <a:off x="625441" y="682634"/>
            <a:ext cx="6521519" cy="9042091"/>
            <a:chOff x="625441" y="682634"/>
            <a:chExt cx="6521519" cy="9042091"/>
          </a:xfrm>
        </p:grpSpPr>
        <p:grpSp>
          <p:nvGrpSpPr>
            <p:cNvPr id="43" name="Group 42">
              <a:extLst>
                <a:ext uri="{FF2B5EF4-FFF2-40B4-BE49-F238E27FC236}">
                  <a16:creationId xmlns:a16="http://schemas.microsoft.com/office/drawing/2014/main" id="{ADC0B93D-CA34-073E-C742-799FBE630301}"/>
                </a:ext>
              </a:extLst>
            </p:cNvPr>
            <p:cNvGrpSpPr/>
            <p:nvPr/>
          </p:nvGrpSpPr>
          <p:grpSpPr>
            <a:xfrm>
              <a:off x="5409845" y="1920085"/>
              <a:ext cx="1665355" cy="7567256"/>
              <a:chOff x="5409845" y="1920085"/>
              <a:chExt cx="1665355" cy="7567256"/>
            </a:xfrm>
          </p:grpSpPr>
          <p:sp>
            <p:nvSpPr>
              <p:cNvPr id="9" name="AutoShape 9"/>
              <p:cNvSpPr/>
              <p:nvPr/>
            </p:nvSpPr>
            <p:spPr>
              <a:xfrm>
                <a:off x="5409854" y="5330457"/>
                <a:ext cx="1665336" cy="0"/>
              </a:xfrm>
              <a:prstGeom prst="line">
                <a:avLst/>
              </a:prstGeom>
              <a:ln w="9525" cap="flat">
                <a:solidFill>
                  <a:srgbClr val="7A7760"/>
                </a:solidFill>
                <a:prstDash val="solid"/>
                <a:headEnd type="none" w="sm" len="sm"/>
                <a:tailEnd type="none" w="sm" len="sm"/>
              </a:ln>
            </p:spPr>
            <p:txBody>
              <a:bodyPr/>
              <a:lstStyle/>
              <a:p>
                <a:endParaRPr lang="en-US"/>
              </a:p>
            </p:txBody>
          </p:sp>
          <p:sp>
            <p:nvSpPr>
              <p:cNvPr id="10" name="AutoShape 10"/>
              <p:cNvSpPr/>
              <p:nvPr/>
            </p:nvSpPr>
            <p:spPr>
              <a:xfrm>
                <a:off x="5409854" y="6528090"/>
                <a:ext cx="1665336" cy="0"/>
              </a:xfrm>
              <a:prstGeom prst="line">
                <a:avLst/>
              </a:prstGeom>
              <a:ln w="9525" cap="flat">
                <a:solidFill>
                  <a:srgbClr val="8D8D8D"/>
                </a:solidFill>
                <a:prstDash val="solid"/>
                <a:headEnd type="none" w="sm" len="sm"/>
                <a:tailEnd type="none" w="sm" len="sm"/>
              </a:ln>
            </p:spPr>
            <p:txBody>
              <a:bodyPr/>
              <a:lstStyle/>
              <a:p>
                <a:endParaRPr lang="en-US"/>
              </a:p>
            </p:txBody>
          </p:sp>
          <p:sp>
            <p:nvSpPr>
              <p:cNvPr id="12" name="Freeform 12"/>
              <p:cNvSpPr/>
              <p:nvPr/>
            </p:nvSpPr>
            <p:spPr>
              <a:xfrm>
                <a:off x="5598203" y="1920085"/>
                <a:ext cx="1288638" cy="1286295"/>
              </a:xfrm>
              <a:custGeom>
                <a:avLst/>
                <a:gdLst/>
                <a:ahLst/>
                <a:cxnLst/>
                <a:rect l="l" t="t" r="r" b="b"/>
                <a:pathLst>
                  <a:path w="1288638" h="1286295">
                    <a:moveTo>
                      <a:pt x="0" y="0"/>
                    </a:moveTo>
                    <a:lnTo>
                      <a:pt x="1288638" y="0"/>
                    </a:lnTo>
                    <a:lnTo>
                      <a:pt x="1288638" y="1286295"/>
                    </a:lnTo>
                    <a:lnTo>
                      <a:pt x="0" y="1286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5414258" y="4580124"/>
                <a:ext cx="1656529" cy="220250"/>
              </a:xfrm>
              <a:prstGeom prst="rect">
                <a:avLst/>
              </a:prstGeom>
            </p:spPr>
            <p:txBody>
              <a:bodyPr lIns="0" tIns="0" rIns="0" bIns="0" rtlCol="0" anchor="t">
                <a:spAutoFit/>
              </a:bodyPr>
              <a:lstStyle/>
              <a:p>
                <a:pPr marL="0" lvl="0" indent="0" algn="ctr">
                  <a:lnSpc>
                    <a:spcPts val="1640"/>
                  </a:lnSpc>
                  <a:spcBef>
                    <a:spcPct val="0"/>
                  </a:spcBef>
                </a:pPr>
                <a:r>
                  <a:rPr lang="en-US" sz="1650" b="1" spc="9" dirty="0">
                    <a:solidFill>
                      <a:srgbClr val="4C4231"/>
                    </a:solidFill>
                    <a:latin typeface="Cormorant Infant" pitchFamily="2" charset="0"/>
                  </a:rPr>
                  <a:t>LOCATION</a:t>
                </a:r>
              </a:p>
            </p:txBody>
          </p:sp>
          <p:sp>
            <p:nvSpPr>
              <p:cNvPr id="18" name="TextBox 18"/>
              <p:cNvSpPr txBox="1"/>
              <p:nvPr/>
            </p:nvSpPr>
            <p:spPr>
              <a:xfrm>
                <a:off x="5409845" y="4847846"/>
                <a:ext cx="1665355" cy="150041"/>
              </a:xfrm>
              <a:prstGeom prst="rect">
                <a:avLst/>
              </a:prstGeom>
            </p:spPr>
            <p:txBody>
              <a:bodyPr lIns="0" tIns="0" rIns="0" bIns="0" rtlCol="0" anchor="t">
                <a:spAutoFit/>
              </a:bodyPr>
              <a:lstStyle/>
              <a:p>
                <a:pPr algn="ctr">
                  <a:lnSpc>
                    <a:spcPts val="1184"/>
                  </a:lnSpc>
                </a:pPr>
                <a:r>
                  <a:rPr lang="en-US" sz="950" dirty="0">
                    <a:solidFill>
                      <a:srgbClr val="4C4231"/>
                    </a:solidFill>
                    <a:latin typeface="Cormorant Infant SemiBold" pitchFamily="2" charset="0"/>
                    <a:ea typeface="Cormorant Infant SemiBold" pitchFamily="2" charset="0"/>
                  </a:rPr>
                  <a:t>Graceful Haven Church</a:t>
                </a:r>
              </a:p>
            </p:txBody>
          </p:sp>
          <p:sp>
            <p:nvSpPr>
              <p:cNvPr id="19" name="TextBox 19"/>
              <p:cNvSpPr txBox="1"/>
              <p:nvPr/>
            </p:nvSpPr>
            <p:spPr>
              <a:xfrm>
                <a:off x="5409845" y="5031183"/>
                <a:ext cx="1665355" cy="149656"/>
              </a:xfrm>
              <a:prstGeom prst="rect">
                <a:avLst/>
              </a:prstGeom>
            </p:spPr>
            <p:txBody>
              <a:bodyPr lIns="0" tIns="0" rIns="0" bIns="0" rtlCol="0" anchor="t">
                <a:spAutoFit/>
              </a:bodyPr>
              <a:lstStyle/>
              <a:p>
                <a:pPr algn="ctr">
                  <a:lnSpc>
                    <a:spcPts val="1184"/>
                  </a:lnSpc>
                </a:pPr>
                <a:r>
                  <a:rPr lang="en-US" sz="950" dirty="0">
                    <a:solidFill>
                      <a:srgbClr val="4C4231"/>
                    </a:solidFill>
                    <a:latin typeface="Cormorant Infant SemiBold" pitchFamily="2" charset="0"/>
                    <a:ea typeface="Cormorant Infant SemiBold" pitchFamily="2" charset="0"/>
                  </a:rPr>
                  <a:t>1 Anywhere ST., Any City 123</a:t>
                </a:r>
              </a:p>
            </p:txBody>
          </p:sp>
          <p:sp>
            <p:nvSpPr>
              <p:cNvPr id="20" name="TextBox 20"/>
              <p:cNvSpPr txBox="1"/>
              <p:nvPr/>
            </p:nvSpPr>
            <p:spPr>
              <a:xfrm>
                <a:off x="5457996" y="3462811"/>
                <a:ext cx="1569053" cy="989053"/>
              </a:xfrm>
              <a:prstGeom prst="rect">
                <a:avLst/>
              </a:prstGeom>
            </p:spPr>
            <p:txBody>
              <a:bodyPr lIns="0" tIns="0" rIns="0" bIns="0" rtlCol="0" anchor="t">
                <a:spAutoFit/>
              </a:bodyPr>
              <a:lstStyle/>
              <a:p>
                <a:pPr marL="0" lvl="0" indent="0" algn="ctr">
                  <a:lnSpc>
                    <a:spcPts val="2472"/>
                  </a:lnSpc>
                  <a:spcBef>
                    <a:spcPct val="0"/>
                  </a:spcBef>
                </a:pPr>
                <a:r>
                  <a:rPr lang="en-US" sz="2950" b="1" i="1" spc="17" dirty="0">
                    <a:solidFill>
                      <a:srgbClr val="4C4231"/>
                    </a:solidFill>
                    <a:latin typeface="Cormorant Infant" pitchFamily="2" charset="0"/>
                  </a:rPr>
                  <a:t>SUNDAY 26 NOV 2023</a:t>
                </a:r>
              </a:p>
            </p:txBody>
          </p:sp>
          <p:sp>
            <p:nvSpPr>
              <p:cNvPr id="26" name="TextBox 26"/>
              <p:cNvSpPr txBox="1"/>
              <p:nvPr/>
            </p:nvSpPr>
            <p:spPr>
              <a:xfrm>
                <a:off x="5414258" y="5524976"/>
                <a:ext cx="1656528" cy="856453"/>
              </a:xfrm>
              <a:prstGeom prst="rect">
                <a:avLst/>
              </a:prstGeom>
            </p:spPr>
            <p:txBody>
              <a:bodyPr lIns="0" tIns="0" rIns="0" bIns="0" rtlCol="0" anchor="t">
                <a:spAutoFit/>
              </a:bodyPr>
              <a:lstStyle/>
              <a:p>
                <a:pPr marL="0" lvl="0" indent="0" algn="ctr">
                  <a:lnSpc>
                    <a:spcPts val="2209"/>
                  </a:lnSpc>
                  <a:spcBef>
                    <a:spcPct val="0"/>
                  </a:spcBef>
                </a:pPr>
                <a:r>
                  <a:rPr lang="en-US" sz="2200" b="1" u="none" strike="noStrike" spc="13" dirty="0">
                    <a:solidFill>
                      <a:srgbClr val="4C4231"/>
                    </a:solidFill>
                    <a:latin typeface="Cormorant Infant" pitchFamily="2" charset="0"/>
                  </a:rPr>
                  <a:t>THE</a:t>
                </a:r>
              </a:p>
              <a:p>
                <a:pPr marL="0" lvl="0" indent="0" algn="ctr">
                  <a:lnSpc>
                    <a:spcPts val="2209"/>
                  </a:lnSpc>
                  <a:spcBef>
                    <a:spcPct val="0"/>
                  </a:spcBef>
                </a:pPr>
                <a:r>
                  <a:rPr lang="en-US" sz="2200" b="1" u="none" strike="noStrike" spc="13" dirty="0">
                    <a:solidFill>
                      <a:srgbClr val="4C4231"/>
                    </a:solidFill>
                    <a:latin typeface="Cormorant Infant" pitchFamily="2" charset="0"/>
                  </a:rPr>
                  <a:t>WEDDING</a:t>
                </a:r>
              </a:p>
              <a:p>
                <a:pPr marL="0" lvl="0" indent="0" algn="ctr">
                  <a:lnSpc>
                    <a:spcPts val="2209"/>
                  </a:lnSpc>
                  <a:spcBef>
                    <a:spcPct val="0"/>
                  </a:spcBef>
                </a:pPr>
                <a:r>
                  <a:rPr lang="en-US" sz="2200" b="1" u="none" strike="noStrike" spc="13" dirty="0">
                    <a:solidFill>
                      <a:srgbClr val="4C4231"/>
                    </a:solidFill>
                    <a:latin typeface="Cormorant Infant" pitchFamily="2" charset="0"/>
                  </a:rPr>
                  <a:t>TIMELINE</a:t>
                </a:r>
              </a:p>
            </p:txBody>
          </p:sp>
          <p:sp>
            <p:nvSpPr>
              <p:cNvPr id="28" name="AutoShape 28"/>
              <p:cNvSpPr/>
              <p:nvPr/>
            </p:nvSpPr>
            <p:spPr>
              <a:xfrm flipH="1">
                <a:off x="6242522" y="7077806"/>
                <a:ext cx="0" cy="123247"/>
              </a:xfrm>
              <a:prstGeom prst="line">
                <a:avLst/>
              </a:prstGeom>
              <a:ln w="12700" cap="flat">
                <a:solidFill>
                  <a:srgbClr val="7A7760"/>
                </a:solidFill>
                <a:prstDash val="solid"/>
                <a:headEnd type="none" w="sm" len="sm"/>
                <a:tailEnd type="none" w="sm" len="sm"/>
              </a:ln>
            </p:spPr>
            <p:txBody>
              <a:bodyPr/>
              <a:lstStyle/>
              <a:p>
                <a:endParaRPr lang="en-US"/>
              </a:p>
            </p:txBody>
          </p:sp>
          <p:sp>
            <p:nvSpPr>
              <p:cNvPr id="29" name="AutoShape 29"/>
              <p:cNvSpPr/>
              <p:nvPr/>
            </p:nvSpPr>
            <p:spPr>
              <a:xfrm flipH="1">
                <a:off x="6242522" y="7801786"/>
                <a:ext cx="0" cy="123247"/>
              </a:xfrm>
              <a:prstGeom prst="line">
                <a:avLst/>
              </a:prstGeom>
              <a:ln w="12700" cap="flat">
                <a:solidFill>
                  <a:srgbClr val="7A7760"/>
                </a:solidFill>
                <a:prstDash val="solid"/>
                <a:headEnd type="none" w="sm" len="sm"/>
                <a:tailEnd type="none" w="sm" len="sm"/>
              </a:ln>
            </p:spPr>
            <p:txBody>
              <a:bodyPr/>
              <a:lstStyle/>
              <a:p>
                <a:endParaRPr lang="en-US"/>
              </a:p>
            </p:txBody>
          </p:sp>
          <p:sp>
            <p:nvSpPr>
              <p:cNvPr id="30" name="AutoShape 30"/>
              <p:cNvSpPr/>
              <p:nvPr/>
            </p:nvSpPr>
            <p:spPr>
              <a:xfrm flipH="1">
                <a:off x="6242522" y="8382891"/>
                <a:ext cx="0" cy="123247"/>
              </a:xfrm>
              <a:prstGeom prst="line">
                <a:avLst/>
              </a:prstGeom>
              <a:ln w="12700" cap="flat">
                <a:solidFill>
                  <a:srgbClr val="7A7760"/>
                </a:solidFill>
                <a:prstDash val="solid"/>
                <a:headEnd type="none" w="sm" len="sm"/>
                <a:tailEnd type="none" w="sm" len="sm"/>
              </a:ln>
            </p:spPr>
            <p:txBody>
              <a:bodyPr/>
              <a:lstStyle/>
              <a:p>
                <a:endParaRPr lang="en-US"/>
              </a:p>
            </p:txBody>
          </p:sp>
          <p:sp>
            <p:nvSpPr>
              <p:cNvPr id="31" name="AutoShape 31"/>
              <p:cNvSpPr/>
              <p:nvPr/>
            </p:nvSpPr>
            <p:spPr>
              <a:xfrm flipH="1">
                <a:off x="6242522" y="8963997"/>
                <a:ext cx="0" cy="123247"/>
              </a:xfrm>
              <a:prstGeom prst="line">
                <a:avLst/>
              </a:prstGeom>
              <a:ln w="12700" cap="flat">
                <a:solidFill>
                  <a:srgbClr val="7A7760"/>
                </a:solidFill>
                <a:prstDash val="solid"/>
                <a:headEnd type="none" w="sm" len="sm"/>
                <a:tailEnd type="none" w="sm" len="sm"/>
              </a:ln>
            </p:spPr>
            <p:txBody>
              <a:bodyPr/>
              <a:lstStyle/>
              <a:p>
                <a:endParaRPr lang="en-US"/>
              </a:p>
            </p:txBody>
          </p:sp>
          <p:sp>
            <p:nvSpPr>
              <p:cNvPr id="32" name="TextBox 32"/>
              <p:cNvSpPr txBox="1"/>
              <p:nvPr/>
            </p:nvSpPr>
            <p:spPr>
              <a:xfrm>
                <a:off x="5609930" y="7279902"/>
                <a:ext cx="1265185" cy="170298"/>
              </a:xfrm>
              <a:prstGeom prst="rect">
                <a:avLst/>
              </a:prstGeom>
            </p:spPr>
            <p:txBody>
              <a:bodyPr lIns="0" tIns="0" rIns="0" bIns="0" rtlCol="0" anchor="t">
                <a:spAutoFit/>
              </a:bodyPr>
              <a:lstStyle/>
              <a:p>
                <a:pPr marL="0" lvl="0" indent="0" algn="ctr">
                  <a:lnSpc>
                    <a:spcPts val="1252"/>
                  </a:lnSpc>
                  <a:spcBef>
                    <a:spcPct val="0"/>
                  </a:spcBef>
                </a:pPr>
                <a:r>
                  <a:rPr lang="en-US" sz="1252" b="1" spc="7" dirty="0">
                    <a:solidFill>
                      <a:srgbClr val="4C4231"/>
                    </a:solidFill>
                    <a:latin typeface="Cormorant Infant" pitchFamily="2" charset="0"/>
                  </a:rPr>
                  <a:t>06 P.M</a:t>
                </a:r>
              </a:p>
            </p:txBody>
          </p:sp>
          <p:sp>
            <p:nvSpPr>
              <p:cNvPr id="33" name="TextBox 33"/>
              <p:cNvSpPr txBox="1"/>
              <p:nvPr/>
            </p:nvSpPr>
            <p:spPr>
              <a:xfrm>
                <a:off x="5606559" y="7451495"/>
                <a:ext cx="1271926" cy="303545"/>
              </a:xfrm>
              <a:prstGeom prst="rect">
                <a:avLst/>
              </a:prstGeom>
            </p:spPr>
            <p:txBody>
              <a:bodyPr lIns="0" tIns="0" rIns="0" bIns="0" rtlCol="0" anchor="t">
                <a:spAutoFit/>
              </a:bodyPr>
              <a:lstStyle/>
              <a:p>
                <a:pPr algn="ctr">
                  <a:lnSpc>
                    <a:spcPts val="1184"/>
                  </a:lnSpc>
                </a:pPr>
                <a:r>
                  <a:rPr lang="en-US" sz="939" dirty="0">
                    <a:solidFill>
                      <a:srgbClr val="4C4231"/>
                    </a:solidFill>
                    <a:latin typeface="Cormorant Garamond SemiBold" pitchFamily="2" charset="0"/>
                  </a:rPr>
                  <a:t>Wedding Ends</a:t>
                </a:r>
              </a:p>
              <a:p>
                <a:pPr algn="ctr">
                  <a:lnSpc>
                    <a:spcPts val="1184"/>
                  </a:lnSpc>
                </a:pPr>
                <a:r>
                  <a:rPr lang="en-US" sz="939" dirty="0">
                    <a:solidFill>
                      <a:srgbClr val="4C4231"/>
                    </a:solidFill>
                    <a:latin typeface="Cormorant Garamond SemiBold" pitchFamily="2" charset="0"/>
                  </a:rPr>
                  <a:t>Tea and cake are served</a:t>
                </a:r>
              </a:p>
            </p:txBody>
          </p:sp>
          <p:sp>
            <p:nvSpPr>
              <p:cNvPr id="34" name="TextBox 34"/>
              <p:cNvSpPr txBox="1"/>
              <p:nvPr/>
            </p:nvSpPr>
            <p:spPr>
              <a:xfrm>
                <a:off x="5609930" y="6698796"/>
                <a:ext cx="1265185" cy="170298"/>
              </a:xfrm>
              <a:prstGeom prst="rect">
                <a:avLst/>
              </a:prstGeom>
            </p:spPr>
            <p:txBody>
              <a:bodyPr lIns="0" tIns="0" rIns="0" bIns="0" rtlCol="0" anchor="t">
                <a:spAutoFit/>
              </a:bodyPr>
              <a:lstStyle/>
              <a:p>
                <a:pPr marL="0" lvl="0" indent="0" algn="ctr">
                  <a:lnSpc>
                    <a:spcPts val="1252"/>
                  </a:lnSpc>
                  <a:spcBef>
                    <a:spcPct val="0"/>
                  </a:spcBef>
                </a:pPr>
                <a:r>
                  <a:rPr lang="en-US" sz="1252" b="1" spc="7" dirty="0">
                    <a:solidFill>
                      <a:srgbClr val="4C4231"/>
                    </a:solidFill>
                    <a:latin typeface="Cormorant Infant" pitchFamily="2" charset="0"/>
                  </a:rPr>
                  <a:t>05 P.M</a:t>
                </a:r>
              </a:p>
            </p:txBody>
          </p:sp>
          <p:sp>
            <p:nvSpPr>
              <p:cNvPr id="35" name="TextBox 35"/>
              <p:cNvSpPr txBox="1"/>
              <p:nvPr/>
            </p:nvSpPr>
            <p:spPr>
              <a:xfrm>
                <a:off x="5606559" y="6870390"/>
                <a:ext cx="1271926" cy="149656"/>
              </a:xfrm>
              <a:prstGeom prst="rect">
                <a:avLst/>
              </a:prstGeom>
            </p:spPr>
            <p:txBody>
              <a:bodyPr lIns="0" tIns="0" rIns="0" bIns="0" rtlCol="0" anchor="t">
                <a:spAutoFit/>
              </a:bodyPr>
              <a:lstStyle/>
              <a:p>
                <a:pPr algn="ctr">
                  <a:lnSpc>
                    <a:spcPts val="1184"/>
                  </a:lnSpc>
                </a:pPr>
                <a:r>
                  <a:rPr lang="en-US" sz="939" spc="5" dirty="0">
                    <a:solidFill>
                      <a:srgbClr val="4C4231"/>
                    </a:solidFill>
                    <a:latin typeface="Cormorant Garamond SemiBold" pitchFamily="2" charset="0"/>
                  </a:rPr>
                  <a:t>Wedding Begins</a:t>
                </a:r>
              </a:p>
            </p:txBody>
          </p:sp>
          <p:sp>
            <p:nvSpPr>
              <p:cNvPr id="36" name="TextBox 36"/>
              <p:cNvSpPr txBox="1"/>
              <p:nvPr/>
            </p:nvSpPr>
            <p:spPr>
              <a:xfrm>
                <a:off x="5609930" y="9166092"/>
                <a:ext cx="1265185" cy="170298"/>
              </a:xfrm>
              <a:prstGeom prst="rect">
                <a:avLst/>
              </a:prstGeom>
            </p:spPr>
            <p:txBody>
              <a:bodyPr lIns="0" tIns="0" rIns="0" bIns="0" rtlCol="0" anchor="t">
                <a:spAutoFit/>
              </a:bodyPr>
              <a:lstStyle/>
              <a:p>
                <a:pPr marL="0" lvl="0" indent="0" algn="ctr">
                  <a:lnSpc>
                    <a:spcPts val="1252"/>
                  </a:lnSpc>
                  <a:spcBef>
                    <a:spcPct val="0"/>
                  </a:spcBef>
                </a:pPr>
                <a:r>
                  <a:rPr lang="en-US" sz="1252" b="1" spc="7" dirty="0">
                    <a:solidFill>
                      <a:srgbClr val="4C4231"/>
                    </a:solidFill>
                    <a:latin typeface="Cormorant Infant" pitchFamily="2" charset="0"/>
                  </a:rPr>
                  <a:t>08:30 P.M</a:t>
                </a:r>
              </a:p>
            </p:txBody>
          </p:sp>
          <p:sp>
            <p:nvSpPr>
              <p:cNvPr id="37" name="TextBox 37"/>
              <p:cNvSpPr txBox="1"/>
              <p:nvPr/>
            </p:nvSpPr>
            <p:spPr>
              <a:xfrm>
                <a:off x="5606559" y="9337685"/>
                <a:ext cx="1271926" cy="149656"/>
              </a:xfrm>
              <a:prstGeom prst="rect">
                <a:avLst/>
              </a:prstGeom>
            </p:spPr>
            <p:txBody>
              <a:bodyPr lIns="0" tIns="0" rIns="0" bIns="0" rtlCol="0" anchor="t">
                <a:spAutoFit/>
              </a:bodyPr>
              <a:lstStyle/>
              <a:p>
                <a:pPr algn="ctr">
                  <a:lnSpc>
                    <a:spcPts val="1184"/>
                  </a:lnSpc>
                </a:pPr>
                <a:r>
                  <a:rPr lang="en-US" sz="939" spc="5" dirty="0">
                    <a:solidFill>
                      <a:srgbClr val="4C4231"/>
                    </a:solidFill>
                    <a:latin typeface="Cormorant Garamond SemiBold" pitchFamily="2" charset="0"/>
                  </a:rPr>
                  <a:t>Wedding Party</a:t>
                </a:r>
              </a:p>
            </p:txBody>
          </p:sp>
          <p:sp>
            <p:nvSpPr>
              <p:cNvPr id="38" name="TextBox 38"/>
              <p:cNvSpPr txBox="1"/>
              <p:nvPr/>
            </p:nvSpPr>
            <p:spPr>
              <a:xfrm>
                <a:off x="5609930" y="8584986"/>
                <a:ext cx="1265185" cy="170298"/>
              </a:xfrm>
              <a:prstGeom prst="rect">
                <a:avLst/>
              </a:prstGeom>
            </p:spPr>
            <p:txBody>
              <a:bodyPr lIns="0" tIns="0" rIns="0" bIns="0" rtlCol="0" anchor="t">
                <a:spAutoFit/>
              </a:bodyPr>
              <a:lstStyle/>
              <a:p>
                <a:pPr marL="0" lvl="0" indent="0" algn="ctr">
                  <a:lnSpc>
                    <a:spcPts val="1252"/>
                  </a:lnSpc>
                  <a:spcBef>
                    <a:spcPct val="0"/>
                  </a:spcBef>
                </a:pPr>
                <a:r>
                  <a:rPr lang="en-US" sz="1252" b="1" spc="7" dirty="0">
                    <a:solidFill>
                      <a:srgbClr val="4C4231"/>
                    </a:solidFill>
                    <a:latin typeface="Cormorant Infant" pitchFamily="2" charset="0"/>
                  </a:rPr>
                  <a:t>07:30 P.M</a:t>
                </a:r>
              </a:p>
            </p:txBody>
          </p:sp>
          <p:sp>
            <p:nvSpPr>
              <p:cNvPr id="39" name="TextBox 39"/>
              <p:cNvSpPr txBox="1"/>
              <p:nvPr/>
            </p:nvSpPr>
            <p:spPr>
              <a:xfrm>
                <a:off x="5606559" y="8756580"/>
                <a:ext cx="1271926" cy="149656"/>
              </a:xfrm>
              <a:prstGeom prst="rect">
                <a:avLst/>
              </a:prstGeom>
            </p:spPr>
            <p:txBody>
              <a:bodyPr lIns="0" tIns="0" rIns="0" bIns="0" rtlCol="0" anchor="t">
                <a:spAutoFit/>
              </a:bodyPr>
              <a:lstStyle/>
              <a:p>
                <a:pPr algn="ctr">
                  <a:lnSpc>
                    <a:spcPts val="1184"/>
                  </a:lnSpc>
                </a:pPr>
                <a:r>
                  <a:rPr lang="en-US" sz="939" dirty="0">
                    <a:solidFill>
                      <a:srgbClr val="4C4231"/>
                    </a:solidFill>
                    <a:latin typeface="Cormorant Garamond SemiBold" pitchFamily="2" charset="0"/>
                  </a:rPr>
                  <a:t>Toasts and Speeches</a:t>
                </a:r>
              </a:p>
            </p:txBody>
          </p:sp>
          <p:sp>
            <p:nvSpPr>
              <p:cNvPr id="40" name="TextBox 40"/>
              <p:cNvSpPr txBox="1"/>
              <p:nvPr/>
            </p:nvSpPr>
            <p:spPr>
              <a:xfrm>
                <a:off x="5609930" y="8003882"/>
                <a:ext cx="1265185" cy="170298"/>
              </a:xfrm>
              <a:prstGeom prst="rect">
                <a:avLst/>
              </a:prstGeom>
            </p:spPr>
            <p:txBody>
              <a:bodyPr lIns="0" tIns="0" rIns="0" bIns="0" rtlCol="0" anchor="t">
                <a:spAutoFit/>
              </a:bodyPr>
              <a:lstStyle/>
              <a:p>
                <a:pPr marL="0" lvl="0" indent="0" algn="ctr">
                  <a:lnSpc>
                    <a:spcPts val="1252"/>
                  </a:lnSpc>
                  <a:spcBef>
                    <a:spcPct val="0"/>
                  </a:spcBef>
                </a:pPr>
                <a:r>
                  <a:rPr lang="en-US" sz="1252" b="1" spc="7" dirty="0">
                    <a:solidFill>
                      <a:srgbClr val="4C4231"/>
                    </a:solidFill>
                    <a:latin typeface="Cormorant Infant" pitchFamily="2" charset="0"/>
                  </a:rPr>
                  <a:t>07 P.M</a:t>
                </a:r>
              </a:p>
            </p:txBody>
          </p:sp>
          <p:sp>
            <p:nvSpPr>
              <p:cNvPr id="41" name="TextBox 41"/>
              <p:cNvSpPr txBox="1"/>
              <p:nvPr/>
            </p:nvSpPr>
            <p:spPr>
              <a:xfrm>
                <a:off x="5606559" y="8175474"/>
                <a:ext cx="1271926" cy="149656"/>
              </a:xfrm>
              <a:prstGeom prst="rect">
                <a:avLst/>
              </a:prstGeom>
            </p:spPr>
            <p:txBody>
              <a:bodyPr lIns="0" tIns="0" rIns="0" bIns="0" rtlCol="0" anchor="t">
                <a:spAutoFit/>
              </a:bodyPr>
              <a:lstStyle/>
              <a:p>
                <a:pPr algn="ctr">
                  <a:lnSpc>
                    <a:spcPts val="1184"/>
                  </a:lnSpc>
                </a:pPr>
                <a:r>
                  <a:rPr lang="en-US" sz="939" dirty="0">
                    <a:solidFill>
                      <a:srgbClr val="4C4231"/>
                    </a:solidFill>
                    <a:latin typeface="Cormorant Garamond SemiBold" pitchFamily="2" charset="0"/>
                  </a:rPr>
                  <a:t>Dinner is served</a:t>
                </a:r>
              </a:p>
            </p:txBody>
          </p:sp>
        </p:grpSp>
        <p:grpSp>
          <p:nvGrpSpPr>
            <p:cNvPr id="27" name="Group 26">
              <a:extLst>
                <a:ext uri="{FF2B5EF4-FFF2-40B4-BE49-F238E27FC236}">
                  <a16:creationId xmlns:a16="http://schemas.microsoft.com/office/drawing/2014/main" id="{F8DC5FC4-40E4-0DBB-DEB3-165D743F9258}"/>
                </a:ext>
              </a:extLst>
            </p:cNvPr>
            <p:cNvGrpSpPr/>
            <p:nvPr/>
          </p:nvGrpSpPr>
          <p:grpSpPr>
            <a:xfrm>
              <a:off x="750125" y="2051594"/>
              <a:ext cx="4422745" cy="7529875"/>
              <a:chOff x="750125" y="2051594"/>
              <a:chExt cx="4422745" cy="7529875"/>
            </a:xfrm>
          </p:grpSpPr>
          <p:pic>
            <p:nvPicPr>
              <p:cNvPr id="8" name="Picture 8"/>
              <p:cNvPicPr>
                <a:picLocks noChangeAspect="1"/>
              </p:cNvPicPr>
              <p:nvPr/>
            </p:nvPicPr>
            <p:blipFill>
              <a:blip r:embed="rId4"/>
              <a:srcRect l="17656" r="11779" b="5876"/>
              <a:stretch>
                <a:fillRect/>
              </a:stretch>
            </p:blipFill>
            <p:spPr>
              <a:xfrm>
                <a:off x="754805" y="3454030"/>
                <a:ext cx="4418065" cy="3933692"/>
              </a:xfrm>
              <a:prstGeom prst="rect">
                <a:avLst/>
              </a:prstGeom>
            </p:spPr>
          </p:pic>
          <p:sp>
            <p:nvSpPr>
              <p:cNvPr id="15" name="TextBox 15"/>
              <p:cNvSpPr txBox="1"/>
              <p:nvPr/>
            </p:nvSpPr>
            <p:spPr>
              <a:xfrm>
                <a:off x="754805" y="3003969"/>
                <a:ext cx="4418065" cy="150041"/>
              </a:xfrm>
              <a:prstGeom prst="rect">
                <a:avLst/>
              </a:prstGeom>
            </p:spPr>
            <p:txBody>
              <a:bodyPr lIns="0" tIns="0" rIns="0" bIns="0" rtlCol="0" anchor="t">
                <a:spAutoFit/>
              </a:bodyPr>
              <a:lstStyle/>
              <a:p>
                <a:pPr>
                  <a:lnSpc>
                    <a:spcPts val="1180"/>
                  </a:lnSpc>
                </a:pPr>
                <a:r>
                  <a:rPr lang="en-US" sz="950" i="1" dirty="0">
                    <a:solidFill>
                      <a:srgbClr val="4C4231"/>
                    </a:solidFill>
                    <a:latin typeface="Cormorant Infant Medium" pitchFamily="2" charset="0"/>
                    <a:ea typeface="Cormorant Infant Medium" pitchFamily="2" charset="0"/>
                  </a:rPr>
                  <a:t>"True love is a journey that never ends, where every step taken together only strengthens the bond"</a:t>
                </a:r>
              </a:p>
            </p:txBody>
          </p:sp>
          <p:sp>
            <p:nvSpPr>
              <p:cNvPr id="21" name="TextBox 21"/>
              <p:cNvSpPr txBox="1"/>
              <p:nvPr/>
            </p:nvSpPr>
            <p:spPr>
              <a:xfrm>
                <a:off x="750125" y="7570414"/>
                <a:ext cx="2136816" cy="416396"/>
              </a:xfrm>
              <a:prstGeom prst="rect">
                <a:avLst/>
              </a:prstGeom>
            </p:spPr>
            <p:txBody>
              <a:bodyPr lIns="0" tIns="0" rIns="0" bIns="0" rtlCol="0" anchor="t">
                <a:spAutoFit/>
              </a:bodyPr>
              <a:lstStyle/>
              <a:p>
                <a:pPr marL="0" lvl="0" indent="0">
                  <a:lnSpc>
                    <a:spcPts val="1572"/>
                  </a:lnSpc>
                </a:pPr>
                <a:r>
                  <a:rPr lang="en-US" sz="1550" b="1" i="1" spc="9" dirty="0">
                    <a:solidFill>
                      <a:srgbClr val="4C4231"/>
                    </a:solidFill>
                    <a:latin typeface="Cormorant Infant" pitchFamily="2" charset="0"/>
                  </a:rPr>
                  <a:t>DEAR OUR CHERISHED FAMILY &amp; FRIENDS,</a:t>
                </a:r>
              </a:p>
            </p:txBody>
          </p:sp>
          <p:sp>
            <p:nvSpPr>
              <p:cNvPr id="22" name="TextBox 22"/>
              <p:cNvSpPr txBox="1"/>
              <p:nvPr/>
            </p:nvSpPr>
            <p:spPr>
              <a:xfrm>
                <a:off x="750125" y="8046433"/>
                <a:ext cx="2026245" cy="1535036"/>
              </a:xfrm>
              <a:prstGeom prst="rect">
                <a:avLst/>
              </a:prstGeom>
            </p:spPr>
            <p:txBody>
              <a:bodyPr lIns="0" tIns="0" rIns="0" bIns="0" rtlCol="0" anchor="t">
                <a:spAutoFit/>
              </a:bodyPr>
              <a:lstStyle/>
              <a:p>
                <a:pPr algn="just">
                  <a:lnSpc>
                    <a:spcPts val="1184"/>
                  </a:lnSpc>
                </a:pPr>
                <a:r>
                  <a:rPr lang="en-US" sz="900" dirty="0">
                    <a:solidFill>
                      <a:srgbClr val="4C4231"/>
                    </a:solidFill>
                    <a:latin typeface="Cormorant Infant Medium"/>
                  </a:rPr>
                  <a:t>We are thrilled to invite you to our upcoming wedding celebration, and we cannot contain our excitement as we look forward to sharing this remarkable day with every one of you. Your presence will mark the beginning of an extraordinary new chapter in our lives, and we want you to know how deeply appreciative we are of the joy and love you have brought into our journey thus far.</a:t>
                </a:r>
              </a:p>
            </p:txBody>
          </p:sp>
          <p:sp>
            <p:nvSpPr>
              <p:cNvPr id="23" name="TextBox 23"/>
              <p:cNvSpPr txBox="1"/>
              <p:nvPr/>
            </p:nvSpPr>
            <p:spPr>
              <a:xfrm>
                <a:off x="2963837" y="7532314"/>
                <a:ext cx="2209032" cy="1533240"/>
              </a:xfrm>
              <a:prstGeom prst="rect">
                <a:avLst/>
              </a:prstGeom>
            </p:spPr>
            <p:txBody>
              <a:bodyPr lIns="0" tIns="0" rIns="0" bIns="0" rtlCol="0" anchor="t">
                <a:spAutoFit/>
              </a:bodyPr>
              <a:lstStyle/>
              <a:p>
                <a:pPr marL="0" lvl="0" indent="0" algn="just">
                  <a:lnSpc>
                    <a:spcPts val="1184"/>
                  </a:lnSpc>
                  <a:spcBef>
                    <a:spcPct val="0"/>
                  </a:spcBef>
                </a:pPr>
                <a:r>
                  <a:rPr lang="en-US" sz="900" dirty="0">
                    <a:solidFill>
                      <a:srgbClr val="4C4231"/>
                    </a:solidFill>
                    <a:latin typeface="Cormorant Infant Medium"/>
                  </a:rPr>
                  <a:t>Your unwavering support and friendship have been a constant source of strength, and as we stand on the brink of this new adventure as a married couple, we are eager to create </a:t>
                </a:r>
                <a:br>
                  <a:rPr lang="en-US" sz="900" dirty="0">
                    <a:solidFill>
                      <a:srgbClr val="4C4231"/>
                    </a:solidFill>
                    <a:latin typeface="Cormorant Infant Medium"/>
                  </a:rPr>
                </a:br>
                <a:r>
                  <a:rPr lang="en-US" sz="900" dirty="0">
                    <a:solidFill>
                      <a:srgbClr val="4C4231"/>
                    </a:solidFill>
                    <a:latin typeface="Cormorant Infant Medium"/>
                  </a:rPr>
                  <a:t>countless more cherished memories together. </a:t>
                </a:r>
                <a:br>
                  <a:rPr lang="en-US" sz="900" dirty="0">
                    <a:solidFill>
                      <a:srgbClr val="4C4231"/>
                    </a:solidFill>
                    <a:latin typeface="Cormorant Infant Medium"/>
                  </a:rPr>
                </a:br>
                <a:r>
                  <a:rPr lang="en-US" sz="900" dirty="0">
                    <a:solidFill>
                      <a:srgbClr val="4C4231"/>
                    </a:solidFill>
                    <a:latin typeface="Cormorant Infant Medium"/>
                  </a:rPr>
                  <a:t>We are profoundly grateful for your </a:t>
                </a:r>
                <a:br>
                  <a:rPr lang="en-US" sz="900" dirty="0">
                    <a:solidFill>
                      <a:srgbClr val="4C4231"/>
                    </a:solidFill>
                    <a:latin typeface="Cormorant Infant Medium"/>
                  </a:rPr>
                </a:br>
                <a:r>
                  <a:rPr lang="en-US" sz="900" dirty="0">
                    <a:solidFill>
                      <a:srgbClr val="4C4231"/>
                    </a:solidFill>
                    <a:latin typeface="Cormorant Infant Medium"/>
                  </a:rPr>
                  <a:t>willingness to join us in this celebration and for the blessings you've brought into our lives. We can't wait to see you there and to share this joyous occasion with all of you.</a:t>
                </a:r>
              </a:p>
            </p:txBody>
          </p:sp>
          <p:sp>
            <p:nvSpPr>
              <p:cNvPr id="24" name="TextBox 24"/>
              <p:cNvSpPr txBox="1"/>
              <p:nvPr/>
            </p:nvSpPr>
            <p:spPr>
              <a:xfrm>
                <a:off x="3038859" y="9117941"/>
                <a:ext cx="1730974" cy="149656"/>
              </a:xfrm>
              <a:prstGeom prst="rect">
                <a:avLst/>
              </a:prstGeom>
            </p:spPr>
            <p:txBody>
              <a:bodyPr wrap="square" lIns="0" tIns="0" rIns="0" bIns="0" rtlCol="0" anchor="t">
                <a:spAutoFit/>
              </a:bodyPr>
              <a:lstStyle/>
              <a:p>
                <a:pPr marL="0" lvl="0" indent="0">
                  <a:lnSpc>
                    <a:spcPts val="1184"/>
                  </a:lnSpc>
                  <a:spcBef>
                    <a:spcPct val="0"/>
                  </a:spcBef>
                </a:pPr>
                <a:r>
                  <a:rPr lang="en-US" sz="900" dirty="0">
                    <a:solidFill>
                      <a:srgbClr val="4C4231"/>
                    </a:solidFill>
                    <a:latin typeface="Cormorant Infant SemiBold" pitchFamily="2" charset="0"/>
                    <a:ea typeface="Cormorant Infant SemiBold" pitchFamily="2" charset="0"/>
                  </a:rPr>
                  <a:t>With all our love and anticipation,</a:t>
                </a:r>
              </a:p>
            </p:txBody>
          </p:sp>
          <p:sp>
            <p:nvSpPr>
              <p:cNvPr id="25" name="TextBox 25"/>
              <p:cNvSpPr txBox="1"/>
              <p:nvPr/>
            </p:nvSpPr>
            <p:spPr>
              <a:xfrm>
                <a:off x="3038859" y="9291753"/>
                <a:ext cx="1730975" cy="188787"/>
              </a:xfrm>
              <a:prstGeom prst="rect">
                <a:avLst/>
              </a:prstGeom>
            </p:spPr>
            <p:txBody>
              <a:bodyPr lIns="0" tIns="0" rIns="0" bIns="0" rtlCol="0" anchor="t">
                <a:spAutoFit/>
              </a:bodyPr>
              <a:lstStyle/>
              <a:p>
                <a:pPr marL="0" lvl="0" indent="0">
                  <a:lnSpc>
                    <a:spcPts val="1432"/>
                  </a:lnSpc>
                </a:pPr>
                <a:r>
                  <a:rPr lang="en-US" sz="1450" b="1" i="1" spc="8" dirty="0">
                    <a:solidFill>
                      <a:srgbClr val="4C4231"/>
                    </a:solidFill>
                    <a:latin typeface="Cormorant Infant" pitchFamily="2" charset="0"/>
                  </a:rPr>
                  <a:t>JAYDEN &amp; SARAH</a:t>
                </a:r>
              </a:p>
            </p:txBody>
          </p:sp>
          <p:sp>
            <p:nvSpPr>
              <p:cNvPr id="42" name="TextBox 42"/>
              <p:cNvSpPr txBox="1"/>
              <p:nvPr/>
            </p:nvSpPr>
            <p:spPr>
              <a:xfrm>
                <a:off x="754805" y="2051594"/>
                <a:ext cx="4418065" cy="879728"/>
              </a:xfrm>
              <a:prstGeom prst="rect">
                <a:avLst/>
              </a:prstGeom>
            </p:spPr>
            <p:txBody>
              <a:bodyPr lIns="0" tIns="0" rIns="0" bIns="0" rtlCol="0" anchor="t">
                <a:spAutoFit/>
              </a:bodyPr>
              <a:lstStyle/>
              <a:p>
                <a:pPr marL="0" lvl="0" indent="0">
                  <a:lnSpc>
                    <a:spcPts val="3448"/>
                  </a:lnSpc>
                </a:pPr>
                <a:r>
                  <a:rPr lang="en-US" sz="3200" b="1" i="1" spc="20" dirty="0">
                    <a:solidFill>
                      <a:srgbClr val="4C4231"/>
                    </a:solidFill>
                    <a:latin typeface="Cormorant Infant" pitchFamily="2" charset="0"/>
                    <a:ea typeface="Cormorant Infant" pitchFamily="2" charset="0"/>
                  </a:rPr>
                  <a:t>JAYDEN</a:t>
                </a:r>
                <a:r>
                  <a:rPr lang="en-US" sz="3200" b="1" spc="20" dirty="0">
                    <a:solidFill>
                      <a:srgbClr val="4C4231"/>
                    </a:solidFill>
                    <a:latin typeface="Cormorant Infant" pitchFamily="2" charset="0"/>
                    <a:ea typeface="Cormorant Infant" pitchFamily="2" charset="0"/>
                  </a:rPr>
                  <a:t> </a:t>
                </a:r>
                <a:r>
                  <a:rPr lang="en-US" sz="3200" b="1" i="1" spc="20" dirty="0">
                    <a:solidFill>
                      <a:srgbClr val="4C4231"/>
                    </a:solidFill>
                    <a:latin typeface="Cormorant Infant" pitchFamily="2" charset="0"/>
                    <a:ea typeface="Cormorant Infant" pitchFamily="2" charset="0"/>
                  </a:rPr>
                  <a:t>&amp;</a:t>
                </a:r>
                <a:r>
                  <a:rPr lang="en-US" sz="3200" b="1" spc="20" dirty="0">
                    <a:solidFill>
                      <a:srgbClr val="4C4231"/>
                    </a:solidFill>
                    <a:latin typeface="Cormorant Infant" pitchFamily="2" charset="0"/>
                    <a:ea typeface="Cormorant Infant" pitchFamily="2" charset="0"/>
                  </a:rPr>
                  <a:t> </a:t>
                </a:r>
                <a:r>
                  <a:rPr lang="en-US" sz="3200" b="1" i="1" spc="20" dirty="0">
                    <a:solidFill>
                      <a:srgbClr val="4C4231"/>
                    </a:solidFill>
                    <a:latin typeface="Cormorant Infant" pitchFamily="2" charset="0"/>
                    <a:ea typeface="Cormorant Infant" pitchFamily="2" charset="0"/>
                  </a:rPr>
                  <a:t>SARAH</a:t>
                </a:r>
                <a:r>
                  <a:rPr lang="en-US" sz="3200" b="1" spc="20" dirty="0">
                    <a:solidFill>
                      <a:srgbClr val="4C4231"/>
                    </a:solidFill>
                    <a:latin typeface="Cormorant Infant" pitchFamily="2" charset="0"/>
                    <a:ea typeface="Cormorant Infant" pitchFamily="2" charset="0"/>
                  </a:rPr>
                  <a:t> ARE GETTING MARRIED</a:t>
                </a:r>
              </a:p>
            </p:txBody>
          </p:sp>
        </p:grpSp>
        <p:grpSp>
          <p:nvGrpSpPr>
            <p:cNvPr id="16" name="Group 15">
              <a:extLst>
                <a:ext uri="{FF2B5EF4-FFF2-40B4-BE49-F238E27FC236}">
                  <a16:creationId xmlns:a16="http://schemas.microsoft.com/office/drawing/2014/main" id="{CA1FF92A-DD6E-C22A-7532-B47A674C063D}"/>
                </a:ext>
              </a:extLst>
            </p:cNvPr>
            <p:cNvGrpSpPr/>
            <p:nvPr/>
          </p:nvGrpSpPr>
          <p:grpSpPr>
            <a:xfrm>
              <a:off x="625441" y="682634"/>
              <a:ext cx="6521519" cy="1009101"/>
              <a:chOff x="625441" y="682634"/>
              <a:chExt cx="6521519" cy="1009101"/>
            </a:xfrm>
          </p:grpSpPr>
          <p:sp>
            <p:nvSpPr>
              <p:cNvPr id="3" name="AutoShape 3"/>
              <p:cNvSpPr/>
              <p:nvPr/>
            </p:nvSpPr>
            <p:spPr>
              <a:xfrm>
                <a:off x="754805" y="1423994"/>
                <a:ext cx="1665336" cy="0"/>
              </a:xfrm>
              <a:prstGeom prst="line">
                <a:avLst/>
              </a:prstGeom>
              <a:ln w="9525" cap="flat">
                <a:solidFill>
                  <a:srgbClr val="7A7760"/>
                </a:solidFill>
                <a:prstDash val="solid"/>
                <a:headEnd type="none" w="sm" len="sm"/>
                <a:tailEnd type="none" w="sm" len="sm"/>
              </a:ln>
            </p:spPr>
            <p:txBody>
              <a:bodyPr/>
              <a:lstStyle/>
              <a:p>
                <a:endParaRPr lang="en-US"/>
              </a:p>
            </p:txBody>
          </p:sp>
          <p:sp>
            <p:nvSpPr>
              <p:cNvPr id="2" name="TextBox 2"/>
              <p:cNvSpPr txBox="1"/>
              <p:nvPr/>
            </p:nvSpPr>
            <p:spPr>
              <a:xfrm>
                <a:off x="625441" y="682634"/>
                <a:ext cx="6521519" cy="761460"/>
              </a:xfrm>
              <a:prstGeom prst="rect">
                <a:avLst/>
              </a:prstGeom>
            </p:spPr>
            <p:txBody>
              <a:bodyPr lIns="0" tIns="0" rIns="0" bIns="0" rtlCol="0" anchor="t">
                <a:spAutoFit/>
              </a:bodyPr>
              <a:lstStyle/>
              <a:p>
                <a:pPr marL="0" lvl="0" indent="0" algn="ctr">
                  <a:lnSpc>
                    <a:spcPts val="5415"/>
                  </a:lnSpc>
                  <a:spcBef>
                    <a:spcPct val="0"/>
                  </a:spcBef>
                </a:pPr>
                <a:r>
                  <a:rPr lang="en-US" sz="6446" b="1" u="none" strike="noStrike" spc="1289" dirty="0">
                    <a:solidFill>
                      <a:srgbClr val="4C4231"/>
                    </a:solidFill>
                    <a:latin typeface="Cormorant Infant" pitchFamily="2" charset="0"/>
                  </a:rPr>
                  <a:t>WEDDING</a:t>
                </a:r>
              </a:p>
            </p:txBody>
          </p:sp>
          <p:sp>
            <p:nvSpPr>
              <p:cNvPr id="5" name="AutoShape 5"/>
              <p:cNvSpPr/>
              <p:nvPr/>
            </p:nvSpPr>
            <p:spPr>
              <a:xfrm>
                <a:off x="5352259" y="1423994"/>
                <a:ext cx="1665336" cy="0"/>
              </a:xfrm>
              <a:prstGeom prst="line">
                <a:avLst/>
              </a:prstGeom>
              <a:ln w="9525" cap="flat">
                <a:solidFill>
                  <a:srgbClr val="7A7760"/>
                </a:solidFill>
                <a:prstDash val="solid"/>
                <a:headEnd type="none" w="sm" len="sm"/>
                <a:tailEnd type="none" w="sm" len="sm"/>
              </a:ln>
            </p:spPr>
            <p:txBody>
              <a:bodyPr/>
              <a:lstStyle/>
              <a:p>
                <a:endParaRPr lang="en-US"/>
              </a:p>
            </p:txBody>
          </p:sp>
          <p:sp>
            <p:nvSpPr>
              <p:cNvPr id="4" name="TextBox 4"/>
              <p:cNvSpPr txBox="1"/>
              <p:nvPr/>
            </p:nvSpPr>
            <p:spPr>
              <a:xfrm>
                <a:off x="2433769" y="1363323"/>
                <a:ext cx="2904863" cy="328412"/>
              </a:xfrm>
              <a:prstGeom prst="rect">
                <a:avLst/>
              </a:prstGeom>
            </p:spPr>
            <p:txBody>
              <a:bodyPr lIns="0" tIns="0" rIns="0" bIns="0" rtlCol="0" anchor="t">
                <a:spAutoFit/>
              </a:bodyPr>
              <a:lstStyle/>
              <a:p>
                <a:pPr marL="0" lvl="0" indent="0" algn="ctr">
                  <a:lnSpc>
                    <a:spcPts val="2435"/>
                  </a:lnSpc>
                  <a:spcBef>
                    <a:spcPct val="0"/>
                  </a:spcBef>
                </a:pPr>
                <a:r>
                  <a:rPr lang="en-US" sz="2450" u="none" strike="noStrike" spc="730" dirty="0">
                    <a:solidFill>
                      <a:srgbClr val="4C4231"/>
                    </a:solidFill>
                    <a:latin typeface="Cormorant Infant"/>
                  </a:rPr>
                  <a:t>NEWSPAPER</a:t>
                </a:r>
              </a:p>
            </p:txBody>
          </p:sp>
          <p:sp>
            <p:nvSpPr>
              <p:cNvPr id="6" name="AutoShape 6"/>
              <p:cNvSpPr/>
              <p:nvPr/>
            </p:nvSpPr>
            <p:spPr>
              <a:xfrm>
                <a:off x="763683" y="1691734"/>
                <a:ext cx="6245035" cy="0"/>
              </a:xfrm>
              <a:prstGeom prst="line">
                <a:avLst/>
              </a:prstGeom>
              <a:ln w="9525" cap="flat">
                <a:solidFill>
                  <a:srgbClr val="7A7760"/>
                </a:solidFill>
                <a:prstDash val="solid"/>
                <a:headEnd type="none" w="sm" len="sm"/>
                <a:tailEnd type="none" w="sm" len="sm"/>
              </a:ln>
            </p:spPr>
            <p:txBody>
              <a:bodyPr/>
              <a:lstStyle/>
              <a:p>
                <a:endParaRPr lang="en-US"/>
              </a:p>
            </p:txBody>
          </p:sp>
          <p:sp>
            <p:nvSpPr>
              <p:cNvPr id="13" name="TextBox 13"/>
              <p:cNvSpPr txBox="1"/>
              <p:nvPr/>
            </p:nvSpPr>
            <p:spPr>
              <a:xfrm>
                <a:off x="5365868" y="1464102"/>
                <a:ext cx="1629292" cy="150041"/>
              </a:xfrm>
              <a:prstGeom prst="rect">
                <a:avLst/>
              </a:prstGeom>
            </p:spPr>
            <p:txBody>
              <a:bodyPr lIns="0" tIns="0" rIns="0" bIns="0" rtlCol="0" anchor="t">
                <a:spAutoFit/>
              </a:bodyPr>
              <a:lstStyle/>
              <a:p>
                <a:pPr>
                  <a:lnSpc>
                    <a:spcPts val="1185"/>
                  </a:lnSpc>
                </a:pPr>
                <a:r>
                  <a:rPr lang="en-US" sz="950" dirty="0">
                    <a:solidFill>
                      <a:srgbClr val="4C4231"/>
                    </a:solidFill>
                    <a:latin typeface="Cormorant Infant Medium"/>
                  </a:rPr>
                  <a:t>Wednesday 15 November 2023</a:t>
                </a:r>
              </a:p>
            </p:txBody>
          </p:sp>
          <p:sp>
            <p:nvSpPr>
              <p:cNvPr id="14" name="TextBox 14"/>
              <p:cNvSpPr txBox="1"/>
              <p:nvPr/>
            </p:nvSpPr>
            <p:spPr>
              <a:xfrm>
                <a:off x="804477" y="1464102"/>
                <a:ext cx="1629292" cy="150041"/>
              </a:xfrm>
              <a:prstGeom prst="rect">
                <a:avLst/>
              </a:prstGeom>
            </p:spPr>
            <p:txBody>
              <a:bodyPr lIns="0" tIns="0" rIns="0" bIns="0" rtlCol="0" anchor="t">
                <a:spAutoFit/>
              </a:bodyPr>
              <a:lstStyle/>
              <a:p>
                <a:pPr algn="r">
                  <a:lnSpc>
                    <a:spcPts val="1185"/>
                  </a:lnSpc>
                </a:pPr>
                <a:r>
                  <a:rPr lang="en-US" sz="950" dirty="0">
                    <a:solidFill>
                      <a:srgbClr val="4C4231"/>
                    </a:solidFill>
                    <a:latin typeface="Cormorant Infant Medium"/>
                  </a:rPr>
                  <a:t>The Daily Chronicle Editorial</a:t>
                </a:r>
              </a:p>
            </p:txBody>
          </p:sp>
        </p:grpSp>
        <p:sp>
          <p:nvSpPr>
            <p:cNvPr id="11" name="TemplateLAB"/>
            <p:cNvSpPr/>
            <p:nvPr/>
          </p:nvSpPr>
          <p:spPr>
            <a:xfrm>
              <a:off x="754805" y="9629946"/>
              <a:ext cx="574419" cy="94779"/>
            </a:xfrm>
            <a:custGeom>
              <a:avLst/>
              <a:gdLst/>
              <a:ahLst/>
              <a:cxnLst/>
              <a:rect l="l" t="t" r="r" b="b"/>
              <a:pathLst>
                <a:path w="574419" h="94779">
                  <a:moveTo>
                    <a:pt x="0" y="0"/>
                  </a:moveTo>
                  <a:lnTo>
                    <a:pt x="574418" y="0"/>
                  </a:lnTo>
                  <a:lnTo>
                    <a:pt x="574418" y="94779"/>
                  </a:lnTo>
                  <a:lnTo>
                    <a:pt x="0" y="947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265</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Cormorant Garamond SemiBold</vt:lpstr>
      <vt:lpstr>Calibri</vt:lpstr>
      <vt:lpstr>Arial</vt:lpstr>
      <vt:lpstr>Cormorant Infant Medium</vt:lpstr>
      <vt:lpstr>Cormorant Infant</vt:lpstr>
      <vt:lpstr>Cormorant Infant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Khách chọn of Newspaper (8.5x11in)</dc:title>
  <dc:creator>Hoang Anh</dc:creator>
  <cp:lastModifiedBy>Hoang Anh</cp:lastModifiedBy>
  <cp:revision>12</cp:revision>
  <dcterms:created xsi:type="dcterms:W3CDTF">2006-08-16T00:00:00Z</dcterms:created>
  <dcterms:modified xsi:type="dcterms:W3CDTF">2023-11-04T04:41:00Z</dcterms:modified>
  <dc:identifier>DAFzGYRUd_o</dc:identifier>
</cp:coreProperties>
</file>