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2"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Cinzel Decorative" panose="00000500000000000000" pitchFamily="2" charset="0"/>
      <p:regular r:id="rId7"/>
      <p:bold r:id="rId8"/>
    </p:embeddedFont>
    <p:embeddedFont>
      <p:font typeface="Special Elite" panose="02000506000000020004" pitchFamily="2"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50" d="100"/>
          <a:sy n="150" d="100"/>
        </p:scale>
        <p:origin x="438" y="-39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D3"/>
        </a:solidFill>
        <a:effectLst/>
      </p:bgPr>
    </p:bg>
    <p:spTree>
      <p:nvGrpSpPr>
        <p:cNvPr id="1" name=""/>
        <p:cNvGrpSpPr/>
        <p:nvPr/>
      </p:nvGrpSpPr>
      <p:grpSpPr>
        <a:xfrm>
          <a:off x="0" y="0"/>
          <a:ext cx="0" cy="0"/>
          <a:chOff x="0" y="0"/>
          <a:chExt cx="0" cy="0"/>
        </a:xfrm>
      </p:grpSpPr>
      <p:grpSp>
        <p:nvGrpSpPr>
          <p:cNvPr id="43" name="Group 7">
            <a:extLst>
              <a:ext uri="{FF2B5EF4-FFF2-40B4-BE49-F238E27FC236}">
                <a16:creationId xmlns:a16="http://schemas.microsoft.com/office/drawing/2014/main" id="{44CC3928-8A8B-23E8-1B38-EFADA66D3EE3}"/>
              </a:ext>
            </a:extLst>
          </p:cNvPr>
          <p:cNvGrpSpPr/>
          <p:nvPr/>
        </p:nvGrpSpPr>
        <p:grpSpPr>
          <a:xfrm>
            <a:off x="656068" y="542730"/>
            <a:ext cx="6670655" cy="8974956"/>
            <a:chOff x="656068" y="542730"/>
            <a:chExt cx="6670655" cy="8974956"/>
          </a:xfrm>
        </p:grpSpPr>
        <p:grpSp>
          <p:nvGrpSpPr>
            <p:cNvPr id="41" name="Group 40">
              <a:extLst>
                <a:ext uri="{FF2B5EF4-FFF2-40B4-BE49-F238E27FC236}">
                  <a16:creationId xmlns:a16="http://schemas.microsoft.com/office/drawing/2014/main" id="{9D8CDC63-99D9-3735-8DF7-D26F027C485F}"/>
                </a:ext>
              </a:extLst>
            </p:cNvPr>
            <p:cNvGrpSpPr/>
            <p:nvPr/>
          </p:nvGrpSpPr>
          <p:grpSpPr>
            <a:xfrm>
              <a:off x="4266120" y="6897682"/>
              <a:ext cx="2849720" cy="2620004"/>
              <a:chOff x="4266120" y="6897682"/>
              <a:chExt cx="2849720" cy="2620004"/>
            </a:xfrm>
          </p:grpSpPr>
          <p:sp>
            <p:nvSpPr>
              <p:cNvPr id="4" name="TextBox 4"/>
              <p:cNvSpPr txBox="1"/>
              <p:nvPr/>
            </p:nvSpPr>
            <p:spPr>
              <a:xfrm>
                <a:off x="4268570" y="7267280"/>
                <a:ext cx="1859469" cy="246286"/>
              </a:xfrm>
              <a:prstGeom prst="rect">
                <a:avLst/>
              </a:prstGeom>
            </p:spPr>
            <p:txBody>
              <a:bodyPr lIns="0" tIns="0" rIns="0" bIns="0" rtlCol="0" anchor="t">
                <a:spAutoFit/>
              </a:bodyPr>
              <a:lstStyle/>
              <a:p>
                <a:pPr>
                  <a:lnSpc>
                    <a:spcPts val="1962"/>
                  </a:lnSpc>
                </a:pPr>
                <a:r>
                  <a:rPr lang="en-US" sz="1401" b="1" spc="71" dirty="0">
                    <a:solidFill>
                      <a:srgbClr val="31312A"/>
                    </a:solidFill>
                    <a:latin typeface="Cinzel Decorative" panose="00000500000000000000" pitchFamily="2" charset="0"/>
                  </a:rPr>
                  <a:t> QUALITY PASTA</a:t>
                </a:r>
              </a:p>
            </p:txBody>
          </p:sp>
          <p:sp>
            <p:nvSpPr>
              <p:cNvPr id="5" name="TextBox 5"/>
              <p:cNvSpPr txBox="1"/>
              <p:nvPr/>
            </p:nvSpPr>
            <p:spPr>
              <a:xfrm>
                <a:off x="4268570" y="6897682"/>
                <a:ext cx="2419398" cy="456215"/>
              </a:xfrm>
              <a:prstGeom prst="rect">
                <a:avLst/>
              </a:prstGeom>
            </p:spPr>
            <p:txBody>
              <a:bodyPr lIns="0" tIns="0" rIns="0" bIns="0" rtlCol="0" anchor="t">
                <a:spAutoFit/>
              </a:bodyPr>
              <a:lstStyle/>
              <a:p>
                <a:pPr>
                  <a:lnSpc>
                    <a:spcPts val="3650"/>
                  </a:lnSpc>
                </a:pPr>
                <a:r>
                  <a:rPr lang="en-US" sz="2600" b="1" spc="132" dirty="0">
                    <a:solidFill>
                      <a:srgbClr val="31312A"/>
                    </a:solidFill>
                    <a:latin typeface="Cinzel Decorative" panose="00000500000000000000" pitchFamily="2" charset="0"/>
                  </a:rPr>
                  <a:t>Delicious</a:t>
                </a:r>
              </a:p>
            </p:txBody>
          </p:sp>
          <p:sp>
            <p:nvSpPr>
              <p:cNvPr id="6" name="Freeform 6"/>
              <p:cNvSpPr/>
              <p:nvPr/>
            </p:nvSpPr>
            <p:spPr>
              <a:xfrm>
                <a:off x="6066491" y="6972237"/>
                <a:ext cx="805890" cy="1413842"/>
              </a:xfrm>
              <a:custGeom>
                <a:avLst/>
                <a:gdLst/>
                <a:ahLst/>
                <a:cxnLst/>
                <a:rect l="l" t="t" r="r" b="b"/>
                <a:pathLst>
                  <a:path w="1074520" h="1885123">
                    <a:moveTo>
                      <a:pt x="0" y="0"/>
                    </a:moveTo>
                    <a:lnTo>
                      <a:pt x="1074520" y="0"/>
                    </a:lnTo>
                    <a:lnTo>
                      <a:pt x="1074520" y="1885123"/>
                    </a:lnTo>
                    <a:lnTo>
                      <a:pt x="0" y="18851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4268570" y="7719171"/>
                <a:ext cx="1546393" cy="1272429"/>
              </a:xfrm>
              <a:prstGeom prst="rect">
                <a:avLst/>
              </a:prstGeom>
            </p:spPr>
            <p:txBody>
              <a:bodyPr lIns="0" tIns="0" rIns="0" bIns="0" rtlCol="0" anchor="t">
                <a:spAutoFit/>
              </a:bodyPr>
              <a:lstStyle/>
              <a:p>
                <a:pPr algn="just">
                  <a:lnSpc>
                    <a:spcPts val="878"/>
                  </a:lnSpc>
                </a:pPr>
                <a:r>
                  <a:rPr lang="en-US" sz="600" spc="91" dirty="0">
                    <a:solidFill>
                      <a:srgbClr val="31312A"/>
                    </a:solidFill>
                    <a:latin typeface="Special Elite"/>
                  </a:rPr>
                  <a:t>Pasta lovers, get ready to embark on a culinary journey that will tantalize your taste buds and leave you craving for more. The "Super Delicious Pasta Shop," is making waves in the city cuisine with its mouthwatering dishes and an unwavering commitment to delivering an unparalleled dining experience.</a:t>
                </a:r>
              </a:p>
            </p:txBody>
          </p:sp>
          <p:sp>
            <p:nvSpPr>
              <p:cNvPr id="8" name="TextBox 8"/>
              <p:cNvSpPr txBox="1"/>
              <p:nvPr/>
            </p:nvSpPr>
            <p:spPr>
              <a:xfrm>
                <a:off x="5979441" y="8257585"/>
                <a:ext cx="892939" cy="759247"/>
              </a:xfrm>
              <a:prstGeom prst="rect">
                <a:avLst/>
              </a:prstGeom>
            </p:spPr>
            <p:txBody>
              <a:bodyPr wrap="square" lIns="0" tIns="0" rIns="0" bIns="0" rtlCol="0" anchor="t">
                <a:spAutoFit/>
              </a:bodyPr>
              <a:lstStyle/>
              <a:p>
                <a:pPr>
                  <a:lnSpc>
                    <a:spcPts val="1962"/>
                  </a:lnSpc>
                </a:pPr>
                <a:r>
                  <a:rPr lang="en-US" sz="1401" b="1" spc="71" dirty="0">
                    <a:solidFill>
                      <a:srgbClr val="31312A"/>
                    </a:solidFill>
                    <a:latin typeface="Cinzel Decorative" panose="00000500000000000000" pitchFamily="2" charset="0"/>
                  </a:rPr>
                  <a:t>Bella Pasta Cucina</a:t>
                </a:r>
              </a:p>
            </p:txBody>
          </p:sp>
          <p:sp>
            <p:nvSpPr>
              <p:cNvPr id="9" name="TextBox 9"/>
              <p:cNvSpPr txBox="1"/>
              <p:nvPr/>
            </p:nvSpPr>
            <p:spPr>
              <a:xfrm>
                <a:off x="4266120" y="9095793"/>
                <a:ext cx="2418794" cy="200055"/>
              </a:xfrm>
              <a:prstGeom prst="rect">
                <a:avLst/>
              </a:prstGeom>
            </p:spPr>
            <p:txBody>
              <a:bodyPr lIns="0" tIns="0" rIns="0" bIns="0" rtlCol="0" anchor="t">
                <a:spAutoFit/>
              </a:bodyPr>
              <a:lstStyle/>
              <a:p>
                <a:pPr>
                  <a:lnSpc>
                    <a:spcPts val="1574"/>
                  </a:lnSpc>
                </a:pPr>
                <a:r>
                  <a:rPr lang="en-US" sz="1200" b="1" spc="57" dirty="0">
                    <a:solidFill>
                      <a:srgbClr val="31312A"/>
                    </a:solidFill>
                    <a:latin typeface="Cinzel Decorative" panose="00000500000000000000" pitchFamily="2" charset="0"/>
                  </a:rPr>
                  <a:t>LOCATION</a:t>
                </a:r>
              </a:p>
            </p:txBody>
          </p:sp>
          <p:sp>
            <p:nvSpPr>
              <p:cNvPr id="10" name="TextBox 10"/>
              <p:cNvSpPr txBox="1"/>
              <p:nvPr/>
            </p:nvSpPr>
            <p:spPr>
              <a:xfrm>
                <a:off x="4266120" y="9333020"/>
                <a:ext cx="2849720" cy="184666"/>
              </a:xfrm>
              <a:prstGeom prst="rect">
                <a:avLst/>
              </a:prstGeom>
            </p:spPr>
            <p:txBody>
              <a:bodyPr lIns="0" tIns="0" rIns="0" bIns="0" rtlCol="0" anchor="t">
                <a:spAutoFit/>
              </a:bodyPr>
              <a:lstStyle/>
              <a:p>
                <a:pPr marL="0" lvl="0" indent="0" algn="just">
                  <a:lnSpc>
                    <a:spcPts val="1459"/>
                  </a:lnSpc>
                  <a:spcBef>
                    <a:spcPct val="0"/>
                  </a:spcBef>
                </a:pPr>
                <a:r>
                  <a:rPr lang="en-US" sz="1050" spc="152" dirty="0">
                    <a:solidFill>
                      <a:srgbClr val="31312A"/>
                    </a:solidFill>
                    <a:latin typeface="Special Elite"/>
                  </a:rPr>
                  <a:t>123 Anywhere ST., Any City 12345</a:t>
                </a:r>
              </a:p>
            </p:txBody>
          </p:sp>
        </p:grpSp>
        <p:grpSp>
          <p:nvGrpSpPr>
            <p:cNvPr id="33" name="Group 32">
              <a:extLst>
                <a:ext uri="{FF2B5EF4-FFF2-40B4-BE49-F238E27FC236}">
                  <a16:creationId xmlns:a16="http://schemas.microsoft.com/office/drawing/2014/main" id="{3D10BD66-8C4A-62E0-FAD3-E5109F81E7BF}"/>
                </a:ext>
              </a:extLst>
            </p:cNvPr>
            <p:cNvGrpSpPr/>
            <p:nvPr/>
          </p:nvGrpSpPr>
          <p:grpSpPr>
            <a:xfrm>
              <a:off x="4266120" y="2386955"/>
              <a:ext cx="2850025" cy="3968247"/>
              <a:chOff x="4266120" y="2386955"/>
              <a:chExt cx="2850025" cy="3968247"/>
            </a:xfrm>
          </p:grpSpPr>
          <p:sp>
            <p:nvSpPr>
              <p:cNvPr id="12" name="Freeform 12"/>
              <p:cNvSpPr/>
              <p:nvPr/>
            </p:nvSpPr>
            <p:spPr>
              <a:xfrm>
                <a:off x="4266120" y="2388177"/>
                <a:ext cx="2850025" cy="3967025"/>
              </a:xfrm>
              <a:custGeom>
                <a:avLst/>
                <a:gdLst/>
                <a:ahLst/>
                <a:cxnLst/>
                <a:rect l="l" t="t" r="r" b="b"/>
                <a:pathLst>
                  <a:path w="956235" h="1331009">
                    <a:moveTo>
                      <a:pt x="0" y="0"/>
                    </a:moveTo>
                    <a:lnTo>
                      <a:pt x="956235" y="0"/>
                    </a:lnTo>
                    <a:lnTo>
                      <a:pt x="956235" y="1331009"/>
                    </a:lnTo>
                    <a:lnTo>
                      <a:pt x="0" y="1331009"/>
                    </a:lnTo>
                    <a:close/>
                  </a:path>
                </a:pathLst>
              </a:custGeom>
              <a:solidFill>
                <a:srgbClr val="FFF0D3"/>
              </a:solidFill>
              <a:ln w="9525" cap="sq">
                <a:solidFill>
                  <a:srgbClr val="31312A"/>
                </a:solidFill>
                <a:prstDash val="solid"/>
                <a:miter/>
              </a:ln>
            </p:spPr>
            <p:txBody>
              <a:bodyPr/>
              <a:lstStyle/>
              <a:p>
                <a:endParaRPr lang="en-US"/>
              </a:p>
            </p:txBody>
          </p:sp>
          <p:sp>
            <p:nvSpPr>
              <p:cNvPr id="14" name="Freeform 14"/>
              <p:cNvSpPr/>
              <p:nvPr/>
            </p:nvSpPr>
            <p:spPr>
              <a:xfrm>
                <a:off x="5959898" y="5416026"/>
                <a:ext cx="912781" cy="614986"/>
              </a:xfrm>
              <a:custGeom>
                <a:avLst/>
                <a:gdLst/>
                <a:ahLst/>
                <a:cxnLst/>
                <a:rect l="l" t="t" r="r" b="b"/>
                <a:pathLst>
                  <a:path w="1217041" h="819981">
                    <a:moveTo>
                      <a:pt x="0" y="0"/>
                    </a:moveTo>
                    <a:lnTo>
                      <a:pt x="1217041" y="0"/>
                    </a:lnTo>
                    <a:lnTo>
                      <a:pt x="1217041" y="819981"/>
                    </a:lnTo>
                    <a:lnTo>
                      <a:pt x="0" y="819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4509585" y="5647462"/>
                <a:ext cx="1321297" cy="383549"/>
              </a:xfrm>
              <a:prstGeom prst="rect">
                <a:avLst/>
              </a:prstGeom>
            </p:spPr>
            <p:txBody>
              <a:bodyPr lIns="0" tIns="0" rIns="0" bIns="0" rtlCol="0" anchor="t">
                <a:spAutoFit/>
              </a:bodyPr>
              <a:lstStyle/>
              <a:p>
                <a:pPr algn="just">
                  <a:lnSpc>
                    <a:spcPts val="629"/>
                  </a:lnSpc>
                </a:pPr>
                <a:r>
                  <a:rPr lang="en-US" sz="449" spc="65" dirty="0">
                    <a:solidFill>
                      <a:srgbClr val="31312A"/>
                    </a:solidFill>
                    <a:latin typeface="Special Elite"/>
                  </a:rPr>
                  <a:t>Don't miss out – Join us for a delightful afternoon of tea, conversation, and community! Let's celebrate the simple joys of life over a cup of your </a:t>
                </a:r>
                <a:r>
                  <a:rPr lang="en-US" sz="449" spc="65" dirty="0" err="1">
                    <a:solidFill>
                      <a:srgbClr val="31312A"/>
                    </a:solidFill>
                    <a:latin typeface="Special Elite"/>
                  </a:rPr>
                  <a:t>favourite</a:t>
                </a:r>
                <a:r>
                  <a:rPr lang="en-US" sz="449" spc="65" dirty="0">
                    <a:solidFill>
                      <a:srgbClr val="31312A"/>
                    </a:solidFill>
                    <a:latin typeface="Special Elite"/>
                  </a:rPr>
                  <a:t> tea. </a:t>
                </a:r>
              </a:p>
            </p:txBody>
          </p:sp>
          <p:sp>
            <p:nvSpPr>
              <p:cNvPr id="16" name="TextBox 16"/>
              <p:cNvSpPr txBox="1"/>
              <p:nvPr/>
            </p:nvSpPr>
            <p:spPr>
              <a:xfrm>
                <a:off x="4509585" y="4936742"/>
                <a:ext cx="2081811" cy="371897"/>
              </a:xfrm>
              <a:prstGeom prst="rect">
                <a:avLst/>
              </a:prstGeom>
            </p:spPr>
            <p:txBody>
              <a:bodyPr lIns="0" tIns="0" rIns="0" bIns="0" rtlCol="0" anchor="t">
                <a:spAutoFit/>
              </a:bodyPr>
              <a:lstStyle/>
              <a:p>
                <a:pPr>
                  <a:lnSpc>
                    <a:spcPts val="2858"/>
                  </a:lnSpc>
                </a:pPr>
                <a:r>
                  <a:rPr lang="en-US" sz="2198" b="1" spc="112" dirty="0">
                    <a:solidFill>
                      <a:srgbClr val="31312A"/>
                    </a:solidFill>
                    <a:latin typeface="Cinzel Decorative" panose="00000500000000000000" pitchFamily="2" charset="0"/>
                  </a:rPr>
                  <a:t>TEA PARTY</a:t>
                </a:r>
              </a:p>
            </p:txBody>
          </p:sp>
          <p:sp>
            <p:nvSpPr>
              <p:cNvPr id="17" name="TextBox 17"/>
              <p:cNvSpPr txBox="1"/>
              <p:nvPr/>
            </p:nvSpPr>
            <p:spPr>
              <a:xfrm>
                <a:off x="4509585" y="5302302"/>
                <a:ext cx="1515327" cy="284052"/>
              </a:xfrm>
              <a:prstGeom prst="rect">
                <a:avLst/>
              </a:prstGeom>
            </p:spPr>
            <p:txBody>
              <a:bodyPr lIns="0" tIns="0" rIns="0" bIns="0" rtlCol="0" anchor="t">
                <a:spAutoFit/>
              </a:bodyPr>
              <a:lstStyle/>
              <a:p>
                <a:pPr>
                  <a:lnSpc>
                    <a:spcPts val="2286"/>
                  </a:lnSpc>
                </a:pPr>
                <a:r>
                  <a:rPr lang="en-US" sz="1600" b="1" spc="83" dirty="0">
                    <a:solidFill>
                      <a:srgbClr val="31312A"/>
                    </a:solidFill>
                    <a:latin typeface="Cinzel Decorative" panose="00000500000000000000" pitchFamily="2" charset="0"/>
                  </a:rPr>
                  <a:t>20/6 - 22/6</a:t>
                </a:r>
              </a:p>
            </p:txBody>
          </p:sp>
          <p:sp>
            <p:nvSpPr>
              <p:cNvPr id="20" name="Freeform 20"/>
              <p:cNvSpPr/>
              <p:nvPr/>
            </p:nvSpPr>
            <p:spPr>
              <a:xfrm>
                <a:off x="4268687" y="2386955"/>
                <a:ext cx="2844891" cy="2268800"/>
              </a:xfrm>
              <a:custGeom>
                <a:avLst/>
                <a:gdLst/>
                <a:ahLst/>
                <a:cxnLst/>
                <a:rect l="l" t="t" r="r" b="b"/>
                <a:pathLst>
                  <a:path w="2844891" h="2268800">
                    <a:moveTo>
                      <a:pt x="0" y="0"/>
                    </a:moveTo>
                    <a:lnTo>
                      <a:pt x="2844890" y="0"/>
                    </a:lnTo>
                    <a:lnTo>
                      <a:pt x="2844890" y="2268800"/>
                    </a:lnTo>
                    <a:lnTo>
                      <a:pt x="0" y="2268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3" name="AutoShape 3"/>
            <p:cNvSpPr/>
            <p:nvPr/>
          </p:nvSpPr>
          <p:spPr>
            <a:xfrm>
              <a:off x="4266113" y="6644301"/>
              <a:ext cx="2850038" cy="0"/>
            </a:xfrm>
            <a:prstGeom prst="line">
              <a:avLst/>
            </a:prstGeom>
            <a:ln w="12700" cap="flat">
              <a:solidFill>
                <a:srgbClr val="31312A"/>
              </a:solidFill>
              <a:prstDash val="solid"/>
              <a:headEnd type="none" w="sm" len="sm"/>
              <a:tailEnd type="none" w="sm" len="sm"/>
            </a:ln>
          </p:spPr>
          <p:txBody>
            <a:bodyPr/>
            <a:lstStyle/>
            <a:p>
              <a:endParaRPr lang="en-US"/>
            </a:p>
          </p:txBody>
        </p:sp>
        <p:sp>
          <p:nvSpPr>
            <p:cNvPr id="40" name="AutoShape 40"/>
            <p:cNvSpPr/>
            <p:nvPr/>
          </p:nvSpPr>
          <p:spPr>
            <a:xfrm flipH="1">
              <a:off x="3952457" y="2388177"/>
              <a:ext cx="0" cy="7106062"/>
            </a:xfrm>
            <a:prstGeom prst="line">
              <a:avLst/>
            </a:prstGeom>
            <a:ln w="9525" cap="flat">
              <a:solidFill>
                <a:srgbClr val="31312A"/>
              </a:solidFill>
              <a:prstDash val="solid"/>
              <a:headEnd type="none" w="sm" len="sm"/>
              <a:tailEnd type="none" w="sm" len="sm"/>
            </a:ln>
          </p:spPr>
          <p:txBody>
            <a:bodyPr/>
            <a:lstStyle/>
            <a:p>
              <a:endParaRPr lang="en-US"/>
            </a:p>
          </p:txBody>
        </p:sp>
        <p:grpSp>
          <p:nvGrpSpPr>
            <p:cNvPr id="25" name="Group 24">
              <a:extLst>
                <a:ext uri="{FF2B5EF4-FFF2-40B4-BE49-F238E27FC236}">
                  <a16:creationId xmlns:a16="http://schemas.microsoft.com/office/drawing/2014/main" id="{87E07ACB-8B0C-E88E-BD23-637B72301079}"/>
                </a:ext>
              </a:extLst>
            </p:cNvPr>
            <p:cNvGrpSpPr/>
            <p:nvPr/>
          </p:nvGrpSpPr>
          <p:grpSpPr>
            <a:xfrm>
              <a:off x="656068" y="2372668"/>
              <a:ext cx="2975135" cy="7120524"/>
              <a:chOff x="656068" y="2372668"/>
              <a:chExt cx="2975135" cy="7120524"/>
            </a:xfrm>
          </p:grpSpPr>
          <p:sp>
            <p:nvSpPr>
              <p:cNvPr id="34" name="Freeform 34"/>
              <p:cNvSpPr/>
              <p:nvPr/>
            </p:nvSpPr>
            <p:spPr>
              <a:xfrm>
                <a:off x="656068" y="3860820"/>
                <a:ext cx="2645245" cy="3327352"/>
              </a:xfrm>
              <a:custGeom>
                <a:avLst/>
                <a:gdLst/>
                <a:ahLst/>
                <a:cxnLst/>
                <a:rect l="l" t="t" r="r" b="b"/>
                <a:pathLst>
                  <a:path w="3526993" h="4436470">
                    <a:moveTo>
                      <a:pt x="0" y="0"/>
                    </a:moveTo>
                    <a:lnTo>
                      <a:pt x="3526993" y="0"/>
                    </a:lnTo>
                    <a:lnTo>
                      <a:pt x="3526993" y="4436470"/>
                    </a:lnTo>
                    <a:lnTo>
                      <a:pt x="0" y="44364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5" name="TextBox 35"/>
              <p:cNvSpPr txBox="1"/>
              <p:nvPr/>
            </p:nvSpPr>
            <p:spPr>
              <a:xfrm>
                <a:off x="2368885" y="3880650"/>
                <a:ext cx="1262317" cy="647228"/>
              </a:xfrm>
              <a:prstGeom prst="rect">
                <a:avLst/>
              </a:prstGeom>
            </p:spPr>
            <p:txBody>
              <a:bodyPr lIns="0" tIns="0" rIns="0" bIns="0" rtlCol="0" anchor="t">
                <a:spAutoFit/>
              </a:bodyPr>
              <a:lstStyle/>
              <a:p>
                <a:pPr marL="0" lvl="0" indent="0">
                  <a:lnSpc>
                    <a:spcPts val="1734"/>
                  </a:lnSpc>
                  <a:spcBef>
                    <a:spcPct val="0"/>
                  </a:spcBef>
                </a:pPr>
                <a:r>
                  <a:rPr lang="en-US" sz="1250" b="1" spc="63" dirty="0">
                    <a:solidFill>
                      <a:srgbClr val="31312A"/>
                    </a:solidFill>
                    <a:latin typeface="Cinzel Decorative" panose="00000500000000000000" pitchFamily="2" charset="0"/>
                  </a:rPr>
                  <a:t> A Noble Gem of Yesteryears</a:t>
                </a:r>
              </a:p>
            </p:txBody>
          </p:sp>
          <p:sp>
            <p:nvSpPr>
              <p:cNvPr id="36" name="TextBox 36"/>
              <p:cNvSpPr txBox="1"/>
              <p:nvPr/>
            </p:nvSpPr>
            <p:spPr>
              <a:xfrm>
                <a:off x="656068" y="2372668"/>
                <a:ext cx="2379868" cy="161967"/>
              </a:xfrm>
              <a:prstGeom prst="rect">
                <a:avLst/>
              </a:prstGeom>
            </p:spPr>
            <p:txBody>
              <a:bodyPr lIns="0" tIns="0" rIns="0" bIns="0" rtlCol="0" anchor="t">
                <a:spAutoFit/>
              </a:bodyPr>
              <a:lstStyle/>
              <a:p>
                <a:pPr marL="0" lvl="0" indent="0">
                  <a:lnSpc>
                    <a:spcPts val="1344"/>
                  </a:lnSpc>
                  <a:spcBef>
                    <a:spcPct val="0"/>
                  </a:spcBef>
                </a:pPr>
                <a:r>
                  <a:rPr lang="en-US" sz="950" b="1" u="none" strike="noStrike" spc="48" dirty="0">
                    <a:solidFill>
                      <a:srgbClr val="31312A"/>
                    </a:solidFill>
                    <a:latin typeface="Cinzel Decorative" panose="00000500000000000000" pitchFamily="2" charset="0"/>
                  </a:rPr>
                  <a:t>The Grace and Elegance of</a:t>
                </a:r>
              </a:p>
            </p:txBody>
          </p:sp>
          <p:sp>
            <p:nvSpPr>
              <p:cNvPr id="37" name="TextBox 37"/>
              <p:cNvSpPr txBox="1"/>
              <p:nvPr/>
            </p:nvSpPr>
            <p:spPr>
              <a:xfrm>
                <a:off x="656068" y="2617226"/>
                <a:ext cx="2975135" cy="1036220"/>
              </a:xfrm>
              <a:prstGeom prst="rect">
                <a:avLst/>
              </a:prstGeom>
            </p:spPr>
            <p:txBody>
              <a:bodyPr lIns="0" tIns="0" rIns="0" bIns="0" rtlCol="0" anchor="t">
                <a:spAutoFit/>
              </a:bodyPr>
              <a:lstStyle/>
              <a:p>
                <a:pPr>
                  <a:lnSpc>
                    <a:spcPts val="3919"/>
                  </a:lnSpc>
                </a:pPr>
                <a:r>
                  <a:rPr lang="en-US" sz="3900" b="1" spc="199" dirty="0">
                    <a:solidFill>
                      <a:srgbClr val="31312A"/>
                    </a:solidFill>
                    <a:latin typeface="Cinzel Decorative" panose="00000500000000000000" pitchFamily="2" charset="0"/>
                  </a:rPr>
                  <a:t>Princess </a:t>
                </a:r>
              </a:p>
              <a:p>
                <a:pPr>
                  <a:lnSpc>
                    <a:spcPts val="3919"/>
                  </a:lnSpc>
                </a:pPr>
                <a:r>
                  <a:rPr lang="en-US" sz="3900" b="1" spc="199" dirty="0">
                    <a:solidFill>
                      <a:srgbClr val="31312A"/>
                    </a:solidFill>
                    <a:latin typeface="Cinzel Decorative" panose="00000500000000000000" pitchFamily="2" charset="0"/>
                  </a:rPr>
                  <a:t>Arabella</a:t>
                </a:r>
              </a:p>
            </p:txBody>
          </p:sp>
          <p:sp>
            <p:nvSpPr>
              <p:cNvPr id="38" name="TextBox 38"/>
              <p:cNvSpPr txBox="1"/>
              <p:nvPr/>
            </p:nvSpPr>
            <p:spPr>
              <a:xfrm>
                <a:off x="656068" y="7312428"/>
                <a:ext cx="2975135" cy="692497"/>
              </a:xfrm>
              <a:prstGeom prst="rect">
                <a:avLst/>
              </a:prstGeom>
            </p:spPr>
            <p:txBody>
              <a:bodyPr lIns="0" tIns="0" rIns="0" bIns="0" rtlCol="0" anchor="t">
                <a:spAutoFit/>
              </a:bodyPr>
              <a:lstStyle/>
              <a:p>
                <a:pPr algn="just">
                  <a:lnSpc>
                    <a:spcPts val="945"/>
                  </a:lnSpc>
                </a:pPr>
                <a:r>
                  <a:rPr lang="en-US" sz="700" spc="98" dirty="0">
                    <a:solidFill>
                      <a:srgbClr val="31312A"/>
                    </a:solidFill>
                    <a:latin typeface="Special Elite"/>
                  </a:rPr>
                  <a:t>In the bygone era of grandeur and opulence, a singular princess graced the annals of history with her resplendent presence. She was none other than the enchanting Lady Arabella of House Whitestone, a beacon of elegance in the hallowed circles of nobility.</a:t>
                </a:r>
              </a:p>
            </p:txBody>
          </p:sp>
          <p:sp>
            <p:nvSpPr>
              <p:cNvPr id="39" name="TextBox 39"/>
              <p:cNvSpPr txBox="1"/>
              <p:nvPr/>
            </p:nvSpPr>
            <p:spPr>
              <a:xfrm>
                <a:off x="656068" y="8226085"/>
                <a:ext cx="2975135" cy="1267107"/>
              </a:xfrm>
              <a:prstGeom prst="rect">
                <a:avLst/>
              </a:prstGeom>
            </p:spPr>
            <p:txBody>
              <a:bodyPr lIns="0" tIns="0" rIns="0" bIns="0" rtlCol="0" anchor="t">
                <a:spAutoFit/>
              </a:bodyPr>
              <a:lstStyle/>
              <a:p>
                <a:pPr marL="0" lvl="0" indent="0" algn="just">
                  <a:lnSpc>
                    <a:spcPts val="945"/>
                  </a:lnSpc>
                  <a:spcBef>
                    <a:spcPct val="0"/>
                  </a:spcBef>
                </a:pPr>
                <a:r>
                  <a:rPr lang="en-US" sz="700" u="none" strike="noStrike" spc="98" dirty="0">
                    <a:solidFill>
                      <a:srgbClr val="31312A"/>
                    </a:solidFill>
                    <a:latin typeface="Special Elite"/>
                  </a:rPr>
                  <a:t>Her radiant countenance, adorned with delicate lace and satin, was a testament to the meticulous artistry of her time. Lady Arabella's gentle demeanor and unwavering dedication to her people earned her the adoration of all who crossed her path. With her innate sense of grace and compassion, she proved that true nobility was not merely a birthright but a calling. In her enchanting presence, the world beheld a princess who personified the very essence of a bygone era's elegance and nobility.</a:t>
                </a:r>
              </a:p>
            </p:txBody>
          </p:sp>
        </p:grpSp>
        <p:grpSp>
          <p:nvGrpSpPr>
            <p:cNvPr id="21" name="Group 20">
              <a:extLst>
                <a:ext uri="{FF2B5EF4-FFF2-40B4-BE49-F238E27FC236}">
                  <a16:creationId xmlns:a16="http://schemas.microsoft.com/office/drawing/2014/main" id="{ED978955-10A5-BDF6-4865-39C801AE7D69}"/>
                </a:ext>
              </a:extLst>
            </p:cNvPr>
            <p:cNvGrpSpPr/>
            <p:nvPr/>
          </p:nvGrpSpPr>
          <p:grpSpPr>
            <a:xfrm>
              <a:off x="656068" y="1876804"/>
              <a:ext cx="6460056" cy="275778"/>
              <a:chOff x="656068" y="1876804"/>
              <a:chExt cx="6460056" cy="275778"/>
            </a:xfrm>
          </p:grpSpPr>
          <p:sp>
            <p:nvSpPr>
              <p:cNvPr id="26" name="Freeform 26"/>
              <p:cNvSpPr/>
              <p:nvPr/>
            </p:nvSpPr>
            <p:spPr>
              <a:xfrm>
                <a:off x="656068" y="1876804"/>
                <a:ext cx="6460056" cy="275778"/>
              </a:xfrm>
              <a:custGeom>
                <a:avLst/>
                <a:gdLst/>
                <a:ahLst/>
                <a:cxnLst/>
                <a:rect l="l" t="t" r="r" b="b"/>
                <a:pathLst>
                  <a:path w="2167467" h="92528">
                    <a:moveTo>
                      <a:pt x="0" y="0"/>
                    </a:moveTo>
                    <a:lnTo>
                      <a:pt x="2167467" y="0"/>
                    </a:lnTo>
                    <a:lnTo>
                      <a:pt x="2167467" y="92528"/>
                    </a:lnTo>
                    <a:lnTo>
                      <a:pt x="0" y="92528"/>
                    </a:lnTo>
                    <a:close/>
                  </a:path>
                </a:pathLst>
              </a:custGeom>
              <a:solidFill>
                <a:srgbClr val="31312A"/>
              </a:solidFill>
            </p:spPr>
            <p:txBody>
              <a:bodyPr/>
              <a:lstStyle/>
              <a:p>
                <a:endParaRPr lang="en-US"/>
              </a:p>
            </p:txBody>
          </p:sp>
          <p:grpSp>
            <p:nvGrpSpPr>
              <p:cNvPr id="11" name="Group 10">
                <a:extLst>
                  <a:ext uri="{FF2B5EF4-FFF2-40B4-BE49-F238E27FC236}">
                    <a16:creationId xmlns:a16="http://schemas.microsoft.com/office/drawing/2014/main" id="{C5DB3C63-4DDF-E852-806B-3AA71537CD6F}"/>
                  </a:ext>
                </a:extLst>
              </p:cNvPr>
              <p:cNvGrpSpPr/>
              <p:nvPr/>
            </p:nvGrpSpPr>
            <p:grpSpPr>
              <a:xfrm>
                <a:off x="753409" y="1919768"/>
                <a:ext cx="6265400" cy="182077"/>
                <a:chOff x="753409" y="1919768"/>
                <a:chExt cx="6265400" cy="182077"/>
              </a:xfrm>
            </p:grpSpPr>
            <p:sp>
              <p:nvSpPr>
                <p:cNvPr id="31" name="TextBox 31"/>
                <p:cNvSpPr txBox="1"/>
                <p:nvPr/>
              </p:nvSpPr>
              <p:spPr>
                <a:xfrm>
                  <a:off x="753409" y="1928721"/>
                  <a:ext cx="3202405" cy="173124"/>
                </a:xfrm>
                <a:prstGeom prst="rect">
                  <a:avLst/>
                </a:prstGeom>
              </p:spPr>
              <p:txBody>
                <a:bodyPr lIns="0" tIns="0" rIns="0" bIns="0" rtlCol="0" anchor="t">
                  <a:spAutoFit/>
                </a:bodyPr>
                <a:lstStyle/>
                <a:p>
                  <a:pPr>
                    <a:lnSpc>
                      <a:spcPts val="1368"/>
                    </a:lnSpc>
                  </a:pPr>
                  <a:r>
                    <a:rPr lang="en-US" sz="1000" dirty="0">
                      <a:solidFill>
                        <a:srgbClr val="F1EDE2"/>
                      </a:solidFill>
                      <a:latin typeface="Cinzel Decorative"/>
                    </a:rPr>
                    <a:t>Vol. 201</a:t>
                  </a:r>
                </a:p>
              </p:txBody>
            </p:sp>
            <p:sp>
              <p:nvSpPr>
                <p:cNvPr id="32" name="TextBox 32"/>
                <p:cNvSpPr txBox="1"/>
                <p:nvPr/>
              </p:nvSpPr>
              <p:spPr>
                <a:xfrm>
                  <a:off x="5454102" y="1919768"/>
                  <a:ext cx="1564707" cy="182077"/>
                </a:xfrm>
                <a:prstGeom prst="rect">
                  <a:avLst/>
                </a:prstGeom>
              </p:spPr>
              <p:txBody>
                <a:bodyPr lIns="0" tIns="0" rIns="0" bIns="0" rtlCol="0" anchor="t">
                  <a:spAutoFit/>
                </a:bodyPr>
                <a:lstStyle/>
                <a:p>
                  <a:pPr algn="r">
                    <a:lnSpc>
                      <a:spcPts val="1505"/>
                    </a:lnSpc>
                  </a:pPr>
                  <a:r>
                    <a:rPr lang="en-US" sz="1000" dirty="0">
                      <a:solidFill>
                        <a:srgbClr val="F1EDE2"/>
                      </a:solidFill>
                      <a:latin typeface="Cinzel Decorative"/>
                    </a:rPr>
                    <a:t>SEPTEMBER 7 1978</a:t>
                  </a:r>
                </a:p>
              </p:txBody>
            </p:sp>
          </p:grpSp>
        </p:grpSp>
        <p:grpSp>
          <p:nvGrpSpPr>
            <p:cNvPr id="2" name="Group 1">
              <a:extLst>
                <a:ext uri="{FF2B5EF4-FFF2-40B4-BE49-F238E27FC236}">
                  <a16:creationId xmlns:a16="http://schemas.microsoft.com/office/drawing/2014/main" id="{5480E02C-3B75-F684-D7A0-F5137762FB29}"/>
                </a:ext>
              </a:extLst>
            </p:cNvPr>
            <p:cNvGrpSpPr/>
            <p:nvPr/>
          </p:nvGrpSpPr>
          <p:grpSpPr>
            <a:xfrm>
              <a:off x="656068" y="542730"/>
              <a:ext cx="6460083" cy="1215323"/>
              <a:chOff x="656068" y="542730"/>
              <a:chExt cx="6460083" cy="1215323"/>
            </a:xfrm>
          </p:grpSpPr>
          <p:sp>
            <p:nvSpPr>
              <p:cNvPr id="22" name="AutoShape 22"/>
              <p:cNvSpPr/>
              <p:nvPr/>
            </p:nvSpPr>
            <p:spPr>
              <a:xfrm flipV="1">
                <a:off x="656068" y="892476"/>
                <a:ext cx="6460083" cy="0"/>
              </a:xfrm>
              <a:prstGeom prst="line">
                <a:avLst/>
              </a:prstGeom>
              <a:ln w="50800" cap="flat">
                <a:solidFill>
                  <a:srgbClr val="31312A"/>
                </a:solidFill>
                <a:prstDash val="solid"/>
                <a:headEnd type="none" w="sm" len="sm"/>
                <a:tailEnd type="none" w="sm" len="sm"/>
              </a:ln>
            </p:spPr>
            <p:txBody>
              <a:bodyPr/>
              <a:lstStyle/>
              <a:p>
                <a:endParaRPr lang="en-US"/>
              </a:p>
            </p:txBody>
          </p:sp>
          <p:sp>
            <p:nvSpPr>
              <p:cNvPr id="23" name="AutoShape 23"/>
              <p:cNvSpPr/>
              <p:nvPr/>
            </p:nvSpPr>
            <p:spPr>
              <a:xfrm>
                <a:off x="656068" y="836619"/>
                <a:ext cx="6460083" cy="0"/>
              </a:xfrm>
              <a:prstGeom prst="line">
                <a:avLst/>
              </a:prstGeom>
              <a:ln w="12700" cap="flat">
                <a:solidFill>
                  <a:srgbClr val="31312A"/>
                </a:solidFill>
                <a:prstDash val="solid"/>
                <a:headEnd type="none" w="sm" len="sm"/>
                <a:tailEnd type="none" w="sm" len="sm"/>
              </a:ln>
            </p:spPr>
            <p:txBody>
              <a:bodyPr/>
              <a:lstStyle/>
              <a:p>
                <a:endParaRPr lang="en-US"/>
              </a:p>
            </p:txBody>
          </p:sp>
          <p:sp>
            <p:nvSpPr>
              <p:cNvPr id="24" name="AutoShape 24"/>
              <p:cNvSpPr/>
              <p:nvPr/>
            </p:nvSpPr>
            <p:spPr>
              <a:xfrm>
                <a:off x="656068" y="1758053"/>
                <a:ext cx="6460083" cy="0"/>
              </a:xfrm>
              <a:prstGeom prst="line">
                <a:avLst/>
              </a:prstGeom>
              <a:ln w="12700" cap="flat">
                <a:solidFill>
                  <a:srgbClr val="31312A"/>
                </a:solidFill>
                <a:prstDash val="solid"/>
                <a:headEnd type="none" w="sm" len="sm"/>
                <a:tailEnd type="none" w="sm" len="sm"/>
              </a:ln>
            </p:spPr>
            <p:txBody>
              <a:bodyPr/>
              <a:lstStyle/>
              <a:p>
                <a:endParaRPr lang="en-US"/>
              </a:p>
            </p:txBody>
          </p:sp>
          <p:sp>
            <p:nvSpPr>
              <p:cNvPr id="28" name="TextBox 28"/>
              <p:cNvSpPr txBox="1"/>
              <p:nvPr/>
            </p:nvSpPr>
            <p:spPr>
              <a:xfrm>
                <a:off x="753607" y="1016763"/>
                <a:ext cx="6265186" cy="592470"/>
              </a:xfrm>
              <a:prstGeom prst="rect">
                <a:avLst/>
              </a:prstGeom>
            </p:spPr>
            <p:txBody>
              <a:bodyPr lIns="0" tIns="0" rIns="0" bIns="0" rtlCol="0" anchor="t">
                <a:spAutoFit/>
              </a:bodyPr>
              <a:lstStyle/>
              <a:p>
                <a:pPr algn="ctr">
                  <a:lnSpc>
                    <a:spcPts val="4770"/>
                  </a:lnSpc>
                </a:pPr>
                <a:r>
                  <a:rPr lang="en-US" sz="3400" b="1" spc="497" dirty="0">
                    <a:solidFill>
                      <a:srgbClr val="31312A"/>
                    </a:solidFill>
                    <a:latin typeface="Cinzel Decorative" panose="00000500000000000000" pitchFamily="2" charset="0"/>
                  </a:rPr>
                  <a:t>Vintage newspaper</a:t>
                </a:r>
              </a:p>
            </p:txBody>
          </p:sp>
          <p:sp>
            <p:nvSpPr>
              <p:cNvPr id="29" name="TextBox 29"/>
              <p:cNvSpPr txBox="1"/>
              <p:nvPr/>
            </p:nvSpPr>
            <p:spPr>
              <a:xfrm>
                <a:off x="656068" y="551683"/>
                <a:ext cx="3202405" cy="173124"/>
              </a:xfrm>
              <a:prstGeom prst="rect">
                <a:avLst/>
              </a:prstGeom>
            </p:spPr>
            <p:txBody>
              <a:bodyPr lIns="0" tIns="0" rIns="0" bIns="0" rtlCol="0" anchor="t">
                <a:spAutoFit/>
              </a:bodyPr>
              <a:lstStyle/>
              <a:p>
                <a:pPr>
                  <a:lnSpc>
                    <a:spcPts val="1368"/>
                  </a:lnSpc>
                </a:pPr>
                <a:r>
                  <a:rPr lang="en-US" sz="1000" dirty="0">
                    <a:solidFill>
                      <a:srgbClr val="31312A"/>
                    </a:solidFill>
                    <a:latin typeface="Cinzel Decorative"/>
                  </a:rPr>
                  <a:t>The Sunday sentinel news</a:t>
                </a:r>
              </a:p>
            </p:txBody>
          </p:sp>
          <p:sp>
            <p:nvSpPr>
              <p:cNvPr id="30" name="TextBox 30"/>
              <p:cNvSpPr txBox="1"/>
              <p:nvPr/>
            </p:nvSpPr>
            <p:spPr>
              <a:xfrm>
                <a:off x="5551444" y="542730"/>
                <a:ext cx="1564707" cy="182077"/>
              </a:xfrm>
              <a:prstGeom prst="rect">
                <a:avLst/>
              </a:prstGeom>
            </p:spPr>
            <p:txBody>
              <a:bodyPr lIns="0" tIns="0" rIns="0" bIns="0" rtlCol="0" anchor="t">
                <a:spAutoFit/>
              </a:bodyPr>
              <a:lstStyle/>
              <a:p>
                <a:pPr algn="r">
                  <a:lnSpc>
                    <a:spcPts val="1505"/>
                  </a:lnSpc>
                </a:pPr>
                <a:r>
                  <a:rPr lang="en-US" sz="1000" dirty="0">
                    <a:solidFill>
                      <a:srgbClr val="31312A"/>
                    </a:solidFill>
                    <a:latin typeface="Cinzel Decorative"/>
                  </a:rPr>
                  <a:t>EST. 1919</a:t>
                </a:r>
              </a:p>
            </p:txBody>
          </p:sp>
        </p:grpSp>
        <p:sp>
          <p:nvSpPr>
            <p:cNvPr id="18" name="TemplateLAB"/>
            <p:cNvSpPr/>
            <p:nvPr/>
          </p:nvSpPr>
          <p:spPr>
            <a:xfrm rot="5400000">
              <a:off x="7017209" y="6045686"/>
              <a:ext cx="531356" cy="87673"/>
            </a:xfrm>
            <a:custGeom>
              <a:avLst/>
              <a:gdLst/>
              <a:ahLst/>
              <a:cxnLst/>
              <a:rect l="l" t="t" r="r" b="b"/>
              <a:pathLst>
                <a:path w="708475" h="116898">
                  <a:moveTo>
                    <a:pt x="0" y="0"/>
                  </a:moveTo>
                  <a:lnTo>
                    <a:pt x="708474" y="0"/>
                  </a:lnTo>
                  <a:lnTo>
                    <a:pt x="708474" y="116898"/>
                  </a:lnTo>
                  <a:lnTo>
                    <a:pt x="0" y="1168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269</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Cinzel Decorative</vt:lpstr>
      <vt:lpstr>Arial</vt:lpstr>
      <vt:lpstr>Calibri</vt:lpstr>
      <vt:lpstr>Special Elite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Khách chọn of Newspaper (8.5x11in)</dc:title>
  <dc:creator>Hoang Anh</dc:creator>
  <cp:lastModifiedBy>Hoang Anh</cp:lastModifiedBy>
  <cp:revision>10</cp:revision>
  <dcterms:created xsi:type="dcterms:W3CDTF">2006-08-16T00:00:00Z</dcterms:created>
  <dcterms:modified xsi:type="dcterms:W3CDTF">2023-11-04T04:11:00Z</dcterms:modified>
  <dc:identifier>DAFzGYRUd_o</dc:identifier>
</cp:coreProperties>
</file>