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Lst>
  <p:sldSz cx="21488400" cy="26974800"/>
  <p:notesSz cx="6858000" cy="9144000"/>
  <p:embeddedFontLst>
    <p:embeddedFont>
      <p:font typeface="Calibri" panose="020F0502020204030204" pitchFamily="34" charset="0"/>
      <p:regular r:id="rId3"/>
      <p:bold r:id="rId4"/>
      <p:italic r:id="rId5"/>
      <p:boldItalic r:id="rId6"/>
    </p:embeddedFont>
    <p:embeddedFont>
      <p:font typeface="Judson" panose="02000603000000000000" pitchFamily="2" charset="0"/>
      <p:regular r:id="rId7"/>
      <p:bold r:id="rId8"/>
      <p:italic r:id="rId9"/>
    </p:embeddedFont>
    <p:embeddedFont>
      <p:font typeface="Libre Bodoni" panose="02070503070600000003" pitchFamily="18" charset="0"/>
      <p:regular r:id="rId10"/>
      <p:bold r:id="rId11"/>
      <p:italic r:id="rId12"/>
      <p:boldItalic r:id="rId13"/>
    </p:embeddedFont>
    <p:embeddedFont>
      <p:font typeface="Libre Bodoni Medium" panose="02070503070600000003" pitchFamily="18" charset="0"/>
      <p:regular r:id="rId14"/>
      <p:italic r:id="rId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p:scale>
          <a:sx n="25" d="100"/>
          <a:sy n="25" d="100"/>
        </p:scale>
        <p:origin x="2472" y="2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6.fntdata"/><Relationship Id="rId13" Type="http://schemas.openxmlformats.org/officeDocument/2006/relationships/font" Target="fonts/font11.fntdata"/><Relationship Id="rId18" Type="http://schemas.openxmlformats.org/officeDocument/2006/relationships/theme" Target="theme/theme1.xml"/><Relationship Id="rId3" Type="http://schemas.openxmlformats.org/officeDocument/2006/relationships/font" Target="fonts/font1.fntdata"/><Relationship Id="rId7" Type="http://schemas.openxmlformats.org/officeDocument/2006/relationships/font" Target="fonts/font5.fntdata"/><Relationship Id="rId12" Type="http://schemas.openxmlformats.org/officeDocument/2006/relationships/font" Target="fonts/font10.fntdata"/><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font" Target="fonts/font4.fntdata"/><Relationship Id="rId11" Type="http://schemas.openxmlformats.org/officeDocument/2006/relationships/font" Target="fonts/font9.fntdata"/><Relationship Id="rId5" Type="http://schemas.openxmlformats.org/officeDocument/2006/relationships/font" Target="fonts/font3.fntdata"/><Relationship Id="rId15" Type="http://schemas.openxmlformats.org/officeDocument/2006/relationships/font" Target="fonts/font13.fntdata"/><Relationship Id="rId10" Type="http://schemas.openxmlformats.org/officeDocument/2006/relationships/font" Target="fonts/font8.fntdata"/><Relationship Id="rId19" Type="http://schemas.openxmlformats.org/officeDocument/2006/relationships/tableStyles" Target="tableStyles.xml"/><Relationship Id="rId4" Type="http://schemas.openxmlformats.org/officeDocument/2006/relationships/font" Target="fonts/font2.fntdata"/><Relationship Id="rId9" Type="http://schemas.openxmlformats.org/officeDocument/2006/relationships/font" Target="fonts/font7.fntdata"/><Relationship Id="rId14" Type="http://schemas.openxmlformats.org/officeDocument/2006/relationships/font" Target="fonts/font1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42" name="Group 3">
            <a:extLst>
              <a:ext uri="{FF2B5EF4-FFF2-40B4-BE49-F238E27FC236}">
                <a16:creationId xmlns:a16="http://schemas.microsoft.com/office/drawing/2014/main" id="{2A72DCC8-1814-D266-F13E-0510F6F1F72A}"/>
              </a:ext>
            </a:extLst>
          </p:cNvPr>
          <p:cNvGrpSpPr/>
          <p:nvPr/>
        </p:nvGrpSpPr>
        <p:grpSpPr>
          <a:xfrm>
            <a:off x="0" y="0"/>
            <a:ext cx="21488400" cy="26974800"/>
            <a:chOff x="0" y="0"/>
            <a:chExt cx="21488400" cy="26974800"/>
          </a:xfrm>
        </p:grpSpPr>
        <p:grpSp>
          <p:nvGrpSpPr>
            <p:cNvPr id="41" name="Group 40">
              <a:extLst>
                <a:ext uri="{FF2B5EF4-FFF2-40B4-BE49-F238E27FC236}">
                  <a16:creationId xmlns:a16="http://schemas.microsoft.com/office/drawing/2014/main" id="{CBE0B6B9-469F-D184-00AF-CB14280BAFA9}"/>
                </a:ext>
              </a:extLst>
            </p:cNvPr>
            <p:cNvGrpSpPr/>
            <p:nvPr/>
          </p:nvGrpSpPr>
          <p:grpSpPr>
            <a:xfrm>
              <a:off x="9059581" y="5638159"/>
              <a:ext cx="10279979" cy="19911386"/>
              <a:chOff x="9059581" y="5638159"/>
              <a:chExt cx="10279979" cy="19911386"/>
            </a:xfrm>
          </p:grpSpPr>
          <p:sp>
            <p:nvSpPr>
              <p:cNvPr id="22" name="TextBox 22"/>
              <p:cNvSpPr txBox="1"/>
              <p:nvPr/>
            </p:nvSpPr>
            <p:spPr>
              <a:xfrm>
                <a:off x="10514530" y="18707426"/>
                <a:ext cx="7370080" cy="283154"/>
              </a:xfrm>
              <a:prstGeom prst="rect">
                <a:avLst/>
              </a:prstGeom>
            </p:spPr>
            <p:txBody>
              <a:bodyPr lIns="0" tIns="0" rIns="0" bIns="0" rtlCol="0" anchor="t">
                <a:spAutoFit/>
              </a:bodyPr>
              <a:lstStyle/>
              <a:p>
                <a:pPr marL="0" lvl="0" indent="0" algn="ctr">
                  <a:lnSpc>
                    <a:spcPts val="2252"/>
                  </a:lnSpc>
                  <a:spcBef>
                    <a:spcPct val="0"/>
                  </a:spcBef>
                </a:pPr>
                <a:r>
                  <a:rPr lang="en-US" sz="1609" b="1" u="none" strike="noStrike" spc="234" dirty="0">
                    <a:solidFill>
                      <a:srgbClr val="402F29"/>
                    </a:solidFill>
                    <a:latin typeface="Libre Bodoni" panose="02070503070600000003" pitchFamily="18" charset="0"/>
                  </a:rPr>
                  <a:t>The Enigmatic Museum of Artworks</a:t>
                </a:r>
              </a:p>
            </p:txBody>
          </p:sp>
          <p:sp>
            <p:nvSpPr>
              <p:cNvPr id="23" name="TextBox 23"/>
              <p:cNvSpPr txBox="1"/>
              <p:nvPr/>
            </p:nvSpPr>
            <p:spPr>
              <a:xfrm>
                <a:off x="9059581" y="19319960"/>
                <a:ext cx="10279979" cy="1526540"/>
              </a:xfrm>
              <a:prstGeom prst="rect">
                <a:avLst/>
              </a:prstGeom>
            </p:spPr>
            <p:txBody>
              <a:bodyPr lIns="0" tIns="0" rIns="0" bIns="0" rtlCol="0" anchor="t">
                <a:spAutoFit/>
              </a:bodyPr>
              <a:lstStyle/>
              <a:p>
                <a:pPr marL="0" lvl="0" indent="0" algn="just">
                  <a:lnSpc>
                    <a:spcPts val="3010"/>
                  </a:lnSpc>
                  <a:spcBef>
                    <a:spcPct val="0"/>
                  </a:spcBef>
                </a:pPr>
                <a:r>
                  <a:rPr lang="en-US" sz="2150" spc="313" dirty="0">
                    <a:solidFill>
                      <a:srgbClr val="402F29"/>
                    </a:solidFill>
                    <a:latin typeface="Judson"/>
                  </a:rPr>
                  <a:t>In the heart of our bustling city lies a sanctuary of beauty and history - The Museum of Artworks. Stepping through its grand oak doors is like entering a portal to the past, a place where the elegance of a bygone era is meticulously preserved.</a:t>
                </a:r>
              </a:p>
            </p:txBody>
          </p:sp>
          <p:sp>
            <p:nvSpPr>
              <p:cNvPr id="24" name="TextBox 24"/>
              <p:cNvSpPr txBox="1"/>
              <p:nvPr/>
            </p:nvSpPr>
            <p:spPr>
              <a:xfrm>
                <a:off x="9059581" y="21105655"/>
                <a:ext cx="10279979" cy="2284728"/>
              </a:xfrm>
              <a:prstGeom prst="rect">
                <a:avLst/>
              </a:prstGeom>
            </p:spPr>
            <p:txBody>
              <a:bodyPr lIns="0" tIns="0" rIns="0" bIns="0" rtlCol="0" anchor="t">
                <a:spAutoFit/>
              </a:bodyPr>
              <a:lstStyle/>
              <a:p>
                <a:pPr marL="0" lvl="0" indent="0" algn="just">
                  <a:lnSpc>
                    <a:spcPts val="3010"/>
                  </a:lnSpc>
                  <a:spcBef>
                    <a:spcPct val="0"/>
                  </a:spcBef>
                </a:pPr>
                <a:r>
                  <a:rPr lang="en-US" sz="2150" spc="313" dirty="0">
                    <a:solidFill>
                      <a:srgbClr val="402F29"/>
                    </a:solidFill>
                    <a:latin typeface="Judson"/>
                  </a:rPr>
                  <a:t>As you traverse the hallowed halls, a mesmerizing tapestry of art unfolds before your eyes. The first gallery, adorned with gilded frames and velvet curtains, transports you to the Renaissance period, where the likes of da Vinci and Raphael reign supreme. The aura of this age lingers, from intricately carved sculptures to meticulously crafted tapestries.</a:t>
                </a:r>
              </a:p>
            </p:txBody>
          </p:sp>
          <p:sp>
            <p:nvSpPr>
              <p:cNvPr id="25" name="TextBox 25"/>
              <p:cNvSpPr txBox="1"/>
              <p:nvPr/>
            </p:nvSpPr>
            <p:spPr>
              <a:xfrm>
                <a:off x="9059581" y="23649538"/>
                <a:ext cx="10279979" cy="1900007"/>
              </a:xfrm>
              <a:prstGeom prst="rect">
                <a:avLst/>
              </a:prstGeom>
            </p:spPr>
            <p:txBody>
              <a:bodyPr lIns="0" tIns="0" rIns="0" bIns="0" rtlCol="0" anchor="t">
                <a:spAutoFit/>
              </a:bodyPr>
              <a:lstStyle/>
              <a:p>
                <a:pPr marL="0" lvl="0" indent="0" algn="just">
                  <a:lnSpc>
                    <a:spcPts val="3010"/>
                  </a:lnSpc>
                  <a:spcBef>
                    <a:spcPct val="0"/>
                  </a:spcBef>
                </a:pPr>
                <a:r>
                  <a:rPr lang="en-US" sz="2150" spc="313" dirty="0">
                    <a:solidFill>
                      <a:srgbClr val="402F29"/>
                    </a:solidFill>
                    <a:latin typeface="Judson"/>
                  </a:rPr>
                  <a:t>Venture deeper into the museum, and the ambiance transforms into the Romantic era. Dark, rich woods, and candelabras create an intimate atmosphere that whispers the tales of Keats, Byron, and Shelley. Paintings by Turner and Delacroix come to life, their vivid colors telling stories of passion and expression.</a:t>
                </a:r>
              </a:p>
            </p:txBody>
          </p:sp>
          <p:pic>
            <p:nvPicPr>
              <p:cNvPr id="30" name="Picture 30"/>
              <p:cNvPicPr>
                <a:picLocks noChangeAspect="1"/>
              </p:cNvPicPr>
              <p:nvPr/>
            </p:nvPicPr>
            <p:blipFill>
              <a:blip r:embed="rId2"/>
              <a:srcRect l="12448" r="12448"/>
              <a:stretch>
                <a:fillRect/>
              </a:stretch>
            </p:blipFill>
            <p:spPr>
              <a:xfrm>
                <a:off x="9059581" y="7721129"/>
                <a:ext cx="10279979" cy="10642395"/>
              </a:xfrm>
              <a:prstGeom prst="rect">
                <a:avLst/>
              </a:prstGeom>
            </p:spPr>
          </p:pic>
          <p:sp>
            <p:nvSpPr>
              <p:cNvPr id="31" name="TextBox 31"/>
              <p:cNvSpPr txBox="1"/>
              <p:nvPr/>
            </p:nvSpPr>
            <p:spPr>
              <a:xfrm>
                <a:off x="9059581" y="5638159"/>
                <a:ext cx="10279979" cy="1739066"/>
              </a:xfrm>
              <a:prstGeom prst="rect">
                <a:avLst/>
              </a:prstGeom>
            </p:spPr>
            <p:txBody>
              <a:bodyPr lIns="0" tIns="0" rIns="0" bIns="0" rtlCol="0" anchor="t">
                <a:spAutoFit/>
              </a:bodyPr>
              <a:lstStyle/>
              <a:p>
                <a:pPr>
                  <a:lnSpc>
                    <a:spcPts val="6935"/>
                  </a:lnSpc>
                </a:pPr>
                <a:r>
                  <a:rPr lang="en-US" sz="4953" b="1" spc="252" dirty="0">
                    <a:solidFill>
                      <a:srgbClr val="402F29"/>
                    </a:solidFill>
                    <a:latin typeface="Libre Bodoni" panose="02070503070600000003" pitchFamily="18" charset="0"/>
                  </a:rPr>
                  <a:t>A Journey Through Time: The Enigmatic Museum of Artworks</a:t>
                </a:r>
              </a:p>
            </p:txBody>
          </p:sp>
        </p:grpSp>
        <p:grpSp>
          <p:nvGrpSpPr>
            <p:cNvPr id="40" name="Group 39">
              <a:extLst>
                <a:ext uri="{FF2B5EF4-FFF2-40B4-BE49-F238E27FC236}">
                  <a16:creationId xmlns:a16="http://schemas.microsoft.com/office/drawing/2014/main" id="{FCBA17A3-45FA-4695-2697-909A6F60C3EF}"/>
                </a:ext>
              </a:extLst>
            </p:cNvPr>
            <p:cNvGrpSpPr/>
            <p:nvPr/>
          </p:nvGrpSpPr>
          <p:grpSpPr>
            <a:xfrm>
              <a:off x="2148840" y="5638158"/>
              <a:ext cx="5838293" cy="19911386"/>
              <a:chOff x="2148840" y="5638158"/>
              <a:chExt cx="5838293" cy="19911386"/>
            </a:xfrm>
          </p:grpSpPr>
          <p:sp>
            <p:nvSpPr>
              <p:cNvPr id="3" name="Freeform 3"/>
              <p:cNvSpPr/>
              <p:nvPr/>
            </p:nvSpPr>
            <p:spPr>
              <a:xfrm>
                <a:off x="2148840" y="5638158"/>
                <a:ext cx="5838293" cy="19911386"/>
              </a:xfrm>
              <a:custGeom>
                <a:avLst/>
                <a:gdLst/>
                <a:ahLst/>
                <a:cxnLst/>
                <a:rect l="l" t="t" r="r" b="b"/>
                <a:pathLst>
                  <a:path w="758864" h="2588090">
                    <a:moveTo>
                      <a:pt x="0" y="0"/>
                    </a:moveTo>
                    <a:lnTo>
                      <a:pt x="758864" y="0"/>
                    </a:lnTo>
                    <a:lnTo>
                      <a:pt x="758864" y="2588090"/>
                    </a:lnTo>
                    <a:lnTo>
                      <a:pt x="0" y="2588090"/>
                    </a:lnTo>
                    <a:close/>
                  </a:path>
                </a:pathLst>
              </a:custGeom>
              <a:solidFill>
                <a:srgbClr val="291C13"/>
              </a:solidFill>
              <a:ln cap="sq">
                <a:noFill/>
                <a:prstDash val="solid"/>
                <a:miter/>
              </a:ln>
            </p:spPr>
            <p:txBody>
              <a:bodyPr/>
              <a:lstStyle/>
              <a:p>
                <a:endParaRPr lang="en-US" b="1"/>
              </a:p>
            </p:txBody>
          </p:sp>
          <p:pic>
            <p:nvPicPr>
              <p:cNvPr id="6" name="Picture 6"/>
              <p:cNvPicPr>
                <a:picLocks noChangeAspect="1"/>
              </p:cNvPicPr>
              <p:nvPr/>
            </p:nvPicPr>
            <p:blipFill>
              <a:blip r:embed="rId3"/>
              <a:srcRect l="25024" r="25024"/>
              <a:stretch>
                <a:fillRect/>
              </a:stretch>
            </p:blipFill>
            <p:spPr>
              <a:xfrm>
                <a:off x="2818182" y="7988270"/>
                <a:ext cx="4499608" cy="6384573"/>
              </a:xfrm>
              <a:prstGeom prst="rect">
                <a:avLst/>
              </a:prstGeom>
            </p:spPr>
          </p:pic>
          <p:pic>
            <p:nvPicPr>
              <p:cNvPr id="8" name="Picture 8"/>
              <p:cNvPicPr>
                <a:picLocks noChangeAspect="1"/>
              </p:cNvPicPr>
              <p:nvPr/>
            </p:nvPicPr>
            <p:blipFill>
              <a:blip r:embed="rId4"/>
              <a:srcRect l="12810" t="1377" r="9456" b="29093"/>
              <a:stretch>
                <a:fillRect/>
              </a:stretch>
            </p:blipFill>
            <p:spPr>
              <a:xfrm>
                <a:off x="2818182" y="17898684"/>
                <a:ext cx="4499608" cy="6375806"/>
              </a:xfrm>
              <a:prstGeom prst="rect">
                <a:avLst/>
              </a:prstGeom>
            </p:spPr>
          </p:pic>
          <p:sp>
            <p:nvSpPr>
              <p:cNvPr id="9" name="AutoShape 9"/>
              <p:cNvSpPr/>
              <p:nvPr/>
            </p:nvSpPr>
            <p:spPr>
              <a:xfrm flipV="1">
                <a:off x="2956823" y="15501086"/>
                <a:ext cx="4222327" cy="0"/>
              </a:xfrm>
              <a:prstGeom prst="line">
                <a:avLst/>
              </a:prstGeom>
              <a:ln w="19050" cap="flat">
                <a:solidFill>
                  <a:srgbClr val="FFFFFF"/>
                </a:solidFill>
                <a:prstDash val="solid"/>
                <a:headEnd type="none" w="sm" len="sm"/>
                <a:tailEnd type="none" w="sm" len="sm"/>
              </a:ln>
            </p:spPr>
            <p:txBody>
              <a:bodyPr/>
              <a:lstStyle/>
              <a:p>
                <a:endParaRPr lang="en-US" b="1"/>
              </a:p>
            </p:txBody>
          </p:sp>
          <p:sp>
            <p:nvSpPr>
              <p:cNvPr id="15" name="TextBox 15"/>
              <p:cNvSpPr txBox="1"/>
              <p:nvPr/>
            </p:nvSpPr>
            <p:spPr>
              <a:xfrm>
                <a:off x="2665758" y="6147636"/>
                <a:ext cx="4804457" cy="334259"/>
              </a:xfrm>
              <a:prstGeom prst="rect">
                <a:avLst/>
              </a:prstGeom>
            </p:spPr>
            <p:txBody>
              <a:bodyPr lIns="0" tIns="0" rIns="0" bIns="0" rtlCol="0" anchor="t">
                <a:spAutoFit/>
              </a:bodyPr>
              <a:lstStyle/>
              <a:p>
                <a:pPr marL="0" lvl="0" indent="0" algn="ctr">
                  <a:lnSpc>
                    <a:spcPts val="2713"/>
                  </a:lnSpc>
                  <a:spcBef>
                    <a:spcPct val="0"/>
                  </a:spcBef>
                </a:pPr>
                <a:r>
                  <a:rPr lang="en-US" sz="1938" b="1" spc="98" dirty="0">
                    <a:solidFill>
                      <a:srgbClr val="FFFFFF"/>
                    </a:solidFill>
                    <a:latin typeface="Libre Bodoni" panose="02070503070600000003" pitchFamily="18" charset="0"/>
                  </a:rPr>
                  <a:t>Whistling Wheels</a:t>
                </a:r>
              </a:p>
            </p:txBody>
          </p:sp>
          <p:sp>
            <p:nvSpPr>
              <p:cNvPr id="16" name="TextBox 16"/>
              <p:cNvSpPr txBox="1"/>
              <p:nvPr/>
            </p:nvSpPr>
            <p:spPr>
              <a:xfrm>
                <a:off x="2665758" y="6633422"/>
                <a:ext cx="4804457" cy="982257"/>
              </a:xfrm>
              <a:prstGeom prst="rect">
                <a:avLst/>
              </a:prstGeom>
            </p:spPr>
            <p:txBody>
              <a:bodyPr lIns="0" tIns="0" rIns="0" bIns="0" rtlCol="0" anchor="t">
                <a:spAutoFit/>
              </a:bodyPr>
              <a:lstStyle/>
              <a:p>
                <a:pPr marL="0" lvl="0" indent="0" algn="ctr">
                  <a:lnSpc>
                    <a:spcPts val="3894"/>
                  </a:lnSpc>
                  <a:spcBef>
                    <a:spcPct val="0"/>
                  </a:spcBef>
                </a:pPr>
                <a:r>
                  <a:rPr lang="en-US" sz="2781" b="1" spc="141" dirty="0">
                    <a:solidFill>
                      <a:srgbClr val="FFFFFF"/>
                    </a:solidFill>
                    <a:latin typeface="Libre Bodoni" panose="02070503070600000003" pitchFamily="18" charset="0"/>
                  </a:rPr>
                  <a:t>The Iron  Behemoth Roaring Down the Rails</a:t>
                </a:r>
              </a:p>
            </p:txBody>
          </p:sp>
          <p:sp>
            <p:nvSpPr>
              <p:cNvPr id="18" name="TextBox 18"/>
              <p:cNvSpPr txBox="1"/>
              <p:nvPr/>
            </p:nvSpPr>
            <p:spPr>
              <a:xfrm>
                <a:off x="2665758" y="16058050"/>
                <a:ext cx="4804457" cy="334259"/>
              </a:xfrm>
              <a:prstGeom prst="rect">
                <a:avLst/>
              </a:prstGeom>
            </p:spPr>
            <p:txBody>
              <a:bodyPr lIns="0" tIns="0" rIns="0" bIns="0" rtlCol="0" anchor="t">
                <a:spAutoFit/>
              </a:bodyPr>
              <a:lstStyle/>
              <a:p>
                <a:pPr marL="0" lvl="0" indent="0" algn="ctr">
                  <a:lnSpc>
                    <a:spcPts val="2713"/>
                  </a:lnSpc>
                  <a:spcBef>
                    <a:spcPct val="0"/>
                  </a:spcBef>
                </a:pPr>
                <a:r>
                  <a:rPr lang="en-US" sz="1938" b="1" spc="98" dirty="0">
                    <a:solidFill>
                      <a:srgbClr val="FFFFFF"/>
                    </a:solidFill>
                    <a:latin typeface="Libre Bodoni" panose="02070503070600000003" pitchFamily="18" charset="0"/>
                  </a:rPr>
                  <a:t>Capturing Elegance</a:t>
                </a:r>
              </a:p>
            </p:txBody>
          </p:sp>
          <p:sp>
            <p:nvSpPr>
              <p:cNvPr id="19" name="TextBox 19"/>
              <p:cNvSpPr txBox="1"/>
              <p:nvPr/>
            </p:nvSpPr>
            <p:spPr>
              <a:xfrm>
                <a:off x="2665758" y="16543836"/>
                <a:ext cx="4804457" cy="982257"/>
              </a:xfrm>
              <a:prstGeom prst="rect">
                <a:avLst/>
              </a:prstGeom>
            </p:spPr>
            <p:txBody>
              <a:bodyPr lIns="0" tIns="0" rIns="0" bIns="0" rtlCol="0" anchor="t">
                <a:spAutoFit/>
              </a:bodyPr>
              <a:lstStyle/>
              <a:p>
                <a:pPr marL="0" lvl="0" indent="0" algn="ctr">
                  <a:lnSpc>
                    <a:spcPts val="3894"/>
                  </a:lnSpc>
                  <a:spcBef>
                    <a:spcPct val="0"/>
                  </a:spcBef>
                </a:pPr>
                <a:r>
                  <a:rPr lang="en-US" sz="2781" b="1" spc="141" dirty="0">
                    <a:solidFill>
                      <a:srgbClr val="FFFFFF"/>
                    </a:solidFill>
                    <a:latin typeface="Libre Bodoni" panose="02070503070600000003" pitchFamily="18" charset="0"/>
                  </a:rPr>
                  <a:t>The Enigmatic Elegance of Aristocratic Beauty</a:t>
                </a:r>
              </a:p>
            </p:txBody>
          </p:sp>
          <p:sp>
            <p:nvSpPr>
              <p:cNvPr id="20" name="TextBox 20"/>
              <p:cNvSpPr txBox="1"/>
              <p:nvPr/>
            </p:nvSpPr>
            <p:spPr>
              <a:xfrm>
                <a:off x="3375739" y="14601443"/>
                <a:ext cx="3384494" cy="334259"/>
              </a:xfrm>
              <a:prstGeom prst="rect">
                <a:avLst/>
              </a:prstGeom>
            </p:spPr>
            <p:txBody>
              <a:bodyPr lIns="0" tIns="0" rIns="0" bIns="0" rtlCol="0" anchor="t">
                <a:spAutoFit/>
              </a:bodyPr>
              <a:lstStyle/>
              <a:p>
                <a:pPr marL="0" lvl="0" indent="0" algn="ctr">
                  <a:lnSpc>
                    <a:spcPts val="2713"/>
                  </a:lnSpc>
                  <a:spcBef>
                    <a:spcPct val="0"/>
                  </a:spcBef>
                </a:pPr>
                <a:r>
                  <a:rPr lang="en-US" sz="1938" b="1" u="none" strike="noStrike" spc="98" dirty="0">
                    <a:solidFill>
                      <a:srgbClr val="FFFFFF"/>
                    </a:solidFill>
                    <a:latin typeface="Libre Bodoni" panose="02070503070600000003" pitchFamily="18" charset="0"/>
                  </a:rPr>
                  <a:t>PAGE  1 - 3</a:t>
                </a:r>
              </a:p>
            </p:txBody>
          </p:sp>
          <p:sp>
            <p:nvSpPr>
              <p:cNvPr id="21" name="TextBox 21"/>
              <p:cNvSpPr txBox="1"/>
              <p:nvPr/>
            </p:nvSpPr>
            <p:spPr>
              <a:xfrm>
                <a:off x="3375739" y="24511857"/>
                <a:ext cx="3384494" cy="334259"/>
              </a:xfrm>
              <a:prstGeom prst="rect">
                <a:avLst/>
              </a:prstGeom>
            </p:spPr>
            <p:txBody>
              <a:bodyPr lIns="0" tIns="0" rIns="0" bIns="0" rtlCol="0" anchor="t">
                <a:spAutoFit/>
              </a:bodyPr>
              <a:lstStyle/>
              <a:p>
                <a:pPr marL="0" lvl="0" indent="0" algn="ctr">
                  <a:lnSpc>
                    <a:spcPts val="2713"/>
                  </a:lnSpc>
                  <a:spcBef>
                    <a:spcPct val="0"/>
                  </a:spcBef>
                </a:pPr>
                <a:r>
                  <a:rPr lang="en-US" sz="1938" b="1" u="none" strike="noStrike" spc="98" dirty="0">
                    <a:solidFill>
                      <a:srgbClr val="FFFFFF"/>
                    </a:solidFill>
                    <a:latin typeface="Libre Bodoni" panose="02070503070600000003" pitchFamily="18" charset="0"/>
                  </a:rPr>
                  <a:t>PAGE  4 - 5</a:t>
                </a:r>
              </a:p>
            </p:txBody>
          </p:sp>
        </p:grpSp>
        <p:grpSp>
          <p:nvGrpSpPr>
            <p:cNvPr id="39" name="Group 38">
              <a:extLst>
                <a:ext uri="{FF2B5EF4-FFF2-40B4-BE49-F238E27FC236}">
                  <a16:creationId xmlns:a16="http://schemas.microsoft.com/office/drawing/2014/main" id="{96F809DD-8C9A-2A9E-AC7F-66DA0758E916}"/>
                </a:ext>
              </a:extLst>
            </p:cNvPr>
            <p:cNvGrpSpPr/>
            <p:nvPr/>
          </p:nvGrpSpPr>
          <p:grpSpPr>
            <a:xfrm>
              <a:off x="2148840" y="1783585"/>
              <a:ext cx="17190720" cy="2929943"/>
              <a:chOff x="2148840" y="1783585"/>
              <a:chExt cx="17190720" cy="2929943"/>
            </a:xfrm>
          </p:grpSpPr>
          <p:sp>
            <p:nvSpPr>
              <p:cNvPr id="11" name="TextBox 11"/>
              <p:cNvSpPr txBox="1"/>
              <p:nvPr/>
            </p:nvSpPr>
            <p:spPr>
              <a:xfrm>
                <a:off x="2405704" y="1783585"/>
                <a:ext cx="16676993" cy="1846659"/>
              </a:xfrm>
              <a:prstGeom prst="rect">
                <a:avLst/>
              </a:prstGeom>
            </p:spPr>
            <p:txBody>
              <a:bodyPr lIns="0" tIns="0" rIns="0" bIns="0" rtlCol="0" anchor="t">
                <a:spAutoFit/>
              </a:bodyPr>
              <a:lstStyle/>
              <a:p>
                <a:pPr marL="0" lvl="0" indent="0" algn="ctr">
                  <a:lnSpc>
                    <a:spcPts val="14362"/>
                  </a:lnSpc>
                  <a:spcBef>
                    <a:spcPct val="0"/>
                  </a:spcBef>
                </a:pPr>
                <a:r>
                  <a:rPr lang="en-US" sz="11968" b="1" spc="1579" dirty="0">
                    <a:solidFill>
                      <a:srgbClr val="291C13"/>
                    </a:solidFill>
                    <a:latin typeface="Libre Bodoni" panose="02070503070600000003" pitchFamily="18" charset="0"/>
                  </a:rPr>
                  <a:t>OLD NEWSPAPER </a:t>
                </a:r>
              </a:p>
            </p:txBody>
          </p:sp>
          <p:sp>
            <p:nvSpPr>
              <p:cNvPr id="12" name="AutoShape 12"/>
              <p:cNvSpPr/>
              <p:nvPr/>
            </p:nvSpPr>
            <p:spPr>
              <a:xfrm>
                <a:off x="2148840" y="3557770"/>
                <a:ext cx="17190720" cy="0"/>
              </a:xfrm>
              <a:prstGeom prst="line">
                <a:avLst/>
              </a:prstGeom>
              <a:ln w="47625" cap="flat">
                <a:solidFill>
                  <a:srgbClr val="402F29"/>
                </a:solidFill>
                <a:prstDash val="solid"/>
                <a:headEnd type="none" w="sm" len="sm"/>
                <a:tailEnd type="none" w="sm" len="sm"/>
              </a:ln>
            </p:spPr>
            <p:txBody>
              <a:bodyPr/>
              <a:lstStyle/>
              <a:p>
                <a:endParaRPr lang="en-US" b="1"/>
              </a:p>
            </p:txBody>
          </p:sp>
          <p:sp>
            <p:nvSpPr>
              <p:cNvPr id="13" name="AutoShape 13"/>
              <p:cNvSpPr/>
              <p:nvPr/>
            </p:nvSpPr>
            <p:spPr>
              <a:xfrm>
                <a:off x="2148840" y="4713528"/>
                <a:ext cx="17190720" cy="0"/>
              </a:xfrm>
              <a:prstGeom prst="line">
                <a:avLst/>
              </a:prstGeom>
              <a:ln w="47625" cap="flat">
                <a:solidFill>
                  <a:srgbClr val="402F29"/>
                </a:solidFill>
                <a:prstDash val="solid"/>
                <a:headEnd type="none" w="sm" len="sm"/>
                <a:tailEnd type="none" w="sm" len="sm"/>
              </a:ln>
            </p:spPr>
            <p:txBody>
              <a:bodyPr/>
              <a:lstStyle/>
              <a:p>
                <a:endParaRPr lang="en-US" b="1"/>
              </a:p>
            </p:txBody>
          </p:sp>
          <p:sp>
            <p:nvSpPr>
              <p:cNvPr id="26" name="TextBox 26"/>
              <p:cNvSpPr txBox="1"/>
              <p:nvPr/>
            </p:nvSpPr>
            <p:spPr>
              <a:xfrm>
                <a:off x="4004429" y="3657013"/>
                <a:ext cx="13479541" cy="834780"/>
              </a:xfrm>
              <a:prstGeom prst="rect">
                <a:avLst/>
              </a:prstGeom>
            </p:spPr>
            <p:txBody>
              <a:bodyPr lIns="0" tIns="0" rIns="0" bIns="0" rtlCol="0" anchor="t">
                <a:spAutoFit/>
              </a:bodyPr>
              <a:lstStyle/>
              <a:p>
                <a:pPr marL="0" lvl="0" indent="0" algn="ctr">
                  <a:lnSpc>
                    <a:spcPts val="7009"/>
                  </a:lnSpc>
                </a:pPr>
                <a:r>
                  <a:rPr lang="en-US" sz="4197" b="1" spc="71" dirty="0">
                    <a:solidFill>
                      <a:srgbClr val="291C13"/>
                    </a:solidFill>
                    <a:latin typeface="Libre Bodoni"/>
                  </a:rPr>
                  <a:t>THE SUNDAY NEWS </a:t>
                </a:r>
              </a:p>
            </p:txBody>
          </p:sp>
          <p:sp>
            <p:nvSpPr>
              <p:cNvPr id="27" name="TextBox 27"/>
              <p:cNvSpPr txBox="1"/>
              <p:nvPr/>
            </p:nvSpPr>
            <p:spPr>
              <a:xfrm>
                <a:off x="2148840" y="3909985"/>
                <a:ext cx="2421491" cy="430311"/>
              </a:xfrm>
              <a:prstGeom prst="rect">
                <a:avLst/>
              </a:prstGeom>
            </p:spPr>
            <p:txBody>
              <a:bodyPr lIns="0" tIns="0" rIns="0" bIns="0" rtlCol="0" anchor="t">
                <a:spAutoFit/>
              </a:bodyPr>
              <a:lstStyle/>
              <a:p>
                <a:pPr marL="0" lvl="0" indent="0">
                  <a:lnSpc>
                    <a:spcPts val="3647"/>
                  </a:lnSpc>
                </a:pPr>
                <a:r>
                  <a:rPr lang="en-US" sz="2184" spc="37" dirty="0">
                    <a:solidFill>
                      <a:srgbClr val="291C13"/>
                    </a:solidFill>
                    <a:latin typeface="Libre Bodoni Medium"/>
                  </a:rPr>
                  <a:t>Edition #30</a:t>
                </a:r>
              </a:p>
            </p:txBody>
          </p:sp>
          <p:sp>
            <p:nvSpPr>
              <p:cNvPr id="28" name="TextBox 28"/>
              <p:cNvSpPr txBox="1"/>
              <p:nvPr/>
            </p:nvSpPr>
            <p:spPr>
              <a:xfrm>
                <a:off x="16365333" y="3909757"/>
                <a:ext cx="2974227" cy="430311"/>
              </a:xfrm>
              <a:prstGeom prst="rect">
                <a:avLst/>
              </a:prstGeom>
            </p:spPr>
            <p:txBody>
              <a:bodyPr lIns="0" tIns="0" rIns="0" bIns="0" rtlCol="0" anchor="t">
                <a:spAutoFit/>
              </a:bodyPr>
              <a:lstStyle/>
              <a:p>
                <a:pPr marL="0" lvl="0" indent="0" algn="r">
                  <a:lnSpc>
                    <a:spcPts val="3647"/>
                  </a:lnSpc>
                </a:pPr>
                <a:r>
                  <a:rPr lang="en-US" sz="2184" spc="37" dirty="0">
                    <a:solidFill>
                      <a:srgbClr val="291C13"/>
                    </a:solidFill>
                    <a:latin typeface="Libre Bodoni Medium"/>
                  </a:rPr>
                  <a:t>September 20, 2030</a:t>
                </a:r>
              </a:p>
            </p:txBody>
          </p:sp>
        </p:grpSp>
        <p:sp>
          <p:nvSpPr>
            <p:cNvPr id="32" name="Craft Paper Background"/>
            <p:cNvSpPr/>
            <p:nvPr/>
          </p:nvSpPr>
          <p:spPr>
            <a:xfrm>
              <a:off x="0" y="0"/>
              <a:ext cx="21488400" cy="26974800"/>
            </a:xfrm>
            <a:custGeom>
              <a:avLst/>
              <a:gdLst/>
              <a:ahLst/>
              <a:cxnLst/>
              <a:rect l="l" t="t" r="r" b="b"/>
              <a:pathLst>
                <a:path w="21488400" h="26974800">
                  <a:moveTo>
                    <a:pt x="0" y="0"/>
                  </a:moveTo>
                  <a:lnTo>
                    <a:pt x="21488400" y="0"/>
                  </a:lnTo>
                  <a:lnTo>
                    <a:pt x="21488400" y="26974800"/>
                  </a:lnTo>
                  <a:lnTo>
                    <a:pt x="0" y="26974800"/>
                  </a:lnTo>
                  <a:lnTo>
                    <a:pt x="0" y="0"/>
                  </a:lnTo>
                  <a:close/>
                </a:path>
              </a:pathLst>
            </a:custGeom>
            <a:blipFill>
              <a:blip r:embed="rId5">
                <a:alphaModFix amt="15000"/>
              </a:blip>
              <a:stretch>
                <a:fillRect l="-44192" t="-1201" r="-46486"/>
              </a:stretch>
            </a:blipFill>
          </p:spPr>
          <p:txBody>
            <a:bodyPr/>
            <a:lstStyle/>
            <a:p>
              <a:endParaRPr lang="en-US"/>
            </a:p>
          </p:txBody>
        </p:sp>
        <p:sp>
          <p:nvSpPr>
            <p:cNvPr id="10" name="TemplateLAB"/>
            <p:cNvSpPr/>
            <p:nvPr/>
          </p:nvSpPr>
          <p:spPr>
            <a:xfrm rot="5400000">
              <a:off x="18757509" y="17219932"/>
              <a:ext cx="1963250" cy="323936"/>
            </a:xfrm>
            <a:custGeom>
              <a:avLst/>
              <a:gdLst/>
              <a:ahLst/>
              <a:cxnLst/>
              <a:rect l="l" t="t" r="r" b="b"/>
              <a:pathLst>
                <a:path w="1963250" h="323936">
                  <a:moveTo>
                    <a:pt x="0" y="0"/>
                  </a:moveTo>
                  <a:lnTo>
                    <a:pt x="1963249" y="0"/>
                  </a:lnTo>
                  <a:lnTo>
                    <a:pt x="1963249" y="323936"/>
                  </a:lnTo>
                  <a:lnTo>
                    <a:pt x="0" y="3239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b="1"/>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TotalTime>
  <Words>220</Words>
  <Application>Microsoft Office PowerPoint</Application>
  <PresentationFormat>Custom</PresentationFormat>
  <Paragraphs>15</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Libre Bodoni</vt:lpstr>
      <vt:lpstr>Judson</vt:lpstr>
      <vt:lpstr>Libre Bodoni Medium</vt:lpstr>
      <vt:lpstr>Calibri</vt:lpstr>
      <vt:lpstr>Arial</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Newspaper (23.5x29.5 in)</dc:title>
  <dc:creator>Hoang Anh</dc:creator>
  <cp:lastModifiedBy>Hoang Anh</cp:lastModifiedBy>
  <cp:revision>9</cp:revision>
  <dcterms:created xsi:type="dcterms:W3CDTF">2006-08-16T00:00:00Z</dcterms:created>
  <dcterms:modified xsi:type="dcterms:W3CDTF">2023-11-04T05:51:38Z</dcterms:modified>
  <dc:identifier>DAFyuBhuxgM</dc:identifier>
</cp:coreProperties>
</file>