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61" r:id="rId2"/>
  </p:sldIdLst>
  <p:sldSz cx="7772400" cy="10058400"/>
  <p:notesSz cx="6858000" cy="9144000"/>
  <p:embeddedFontLst>
    <p:embeddedFont>
      <p:font typeface="Calibri" panose="020F0502020204030204" pitchFamily="34" charset="0"/>
      <p:regular r:id="rId3"/>
      <p:bold r:id="rId4"/>
      <p:italic r:id="rId5"/>
      <p:boldItalic r:id="rId6"/>
    </p:embeddedFont>
    <p:embeddedFont>
      <p:font typeface="Gideon Roman" pitchFamily="2" charset="0"/>
      <p:regular r:id="rId7"/>
    </p:embeddedFont>
    <p:embeddedFont>
      <p:font typeface="Italianno" pitchFamily="2" charset="0"/>
      <p:regular r:id="rId8"/>
    </p:embeddedFont>
    <p:embeddedFont>
      <p:font typeface="Nunito Sans ExtraLight" pitchFamily="2" charset="0"/>
      <p:regular r:id="rId9"/>
      <p:italic r:id="rId1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400" d="100"/>
          <a:sy n="400" d="100"/>
        </p:scale>
        <p:origin x="-11658" y="-200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theme" Target="theme/theme1.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presProps" Target="presProps.xml"/><Relationship Id="rId5" Type="http://schemas.openxmlformats.org/officeDocument/2006/relationships/font" Target="fonts/font3.fntdata"/><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6">
            <a:extLst>
              <a:ext uri="{FF2B5EF4-FFF2-40B4-BE49-F238E27FC236}">
                <a16:creationId xmlns:a16="http://schemas.microsoft.com/office/drawing/2014/main" id="{692A3657-4A16-F5F7-B42B-2B4B96DFC4BE}"/>
              </a:ext>
            </a:extLst>
          </p:cNvPr>
          <p:cNvGrpSpPr/>
          <p:nvPr/>
        </p:nvGrpSpPr>
        <p:grpSpPr>
          <a:xfrm>
            <a:off x="744878" y="574150"/>
            <a:ext cx="6301252" cy="9178527"/>
            <a:chOff x="744878" y="574150"/>
            <a:chExt cx="6301252" cy="9178527"/>
          </a:xfrm>
        </p:grpSpPr>
        <p:sp>
          <p:nvSpPr>
            <p:cNvPr id="5" name="AutoShape 5"/>
            <p:cNvSpPr/>
            <p:nvPr/>
          </p:nvSpPr>
          <p:spPr>
            <a:xfrm>
              <a:off x="747278" y="9484250"/>
              <a:ext cx="6278203" cy="0"/>
            </a:xfrm>
            <a:prstGeom prst="line">
              <a:avLst/>
            </a:prstGeom>
            <a:ln w="9525" cap="flat">
              <a:solidFill>
                <a:srgbClr val="6E798D"/>
              </a:solidFill>
              <a:prstDash val="solid"/>
              <a:headEnd type="none" w="sm" len="sm"/>
              <a:tailEnd type="none" w="sm" len="sm"/>
            </a:ln>
          </p:spPr>
          <p:txBody>
            <a:bodyPr/>
            <a:lstStyle/>
            <a:p>
              <a:endParaRPr lang="en-US"/>
            </a:p>
          </p:txBody>
        </p:sp>
        <p:grpSp>
          <p:nvGrpSpPr>
            <p:cNvPr id="36" name="Group 35">
              <a:extLst>
                <a:ext uri="{FF2B5EF4-FFF2-40B4-BE49-F238E27FC236}">
                  <a16:creationId xmlns:a16="http://schemas.microsoft.com/office/drawing/2014/main" id="{C02A0098-337C-29CD-5635-AFD3BB787D24}"/>
                </a:ext>
              </a:extLst>
            </p:cNvPr>
            <p:cNvGrpSpPr/>
            <p:nvPr/>
          </p:nvGrpSpPr>
          <p:grpSpPr>
            <a:xfrm>
              <a:off x="744878" y="8514693"/>
              <a:ext cx="2032724" cy="766370"/>
              <a:chOff x="744878" y="8514693"/>
              <a:chExt cx="2032724" cy="766370"/>
            </a:xfrm>
          </p:grpSpPr>
          <p:sp>
            <p:nvSpPr>
              <p:cNvPr id="31" name="TextBox 31"/>
              <p:cNvSpPr txBox="1"/>
              <p:nvPr/>
            </p:nvSpPr>
            <p:spPr>
              <a:xfrm>
                <a:off x="744878" y="8514693"/>
                <a:ext cx="2032724" cy="136151"/>
              </a:xfrm>
              <a:prstGeom prst="rect">
                <a:avLst/>
              </a:prstGeom>
            </p:spPr>
            <p:txBody>
              <a:bodyPr lIns="0" tIns="0" rIns="0" bIns="0" rtlCol="0" anchor="t">
                <a:spAutoFit/>
              </a:bodyPr>
              <a:lstStyle/>
              <a:p>
                <a:pPr>
                  <a:lnSpc>
                    <a:spcPts val="1185"/>
                  </a:lnSpc>
                  <a:spcBef>
                    <a:spcPct val="0"/>
                  </a:spcBef>
                </a:pPr>
                <a:r>
                  <a:rPr lang="en-US" sz="846" dirty="0">
                    <a:solidFill>
                      <a:srgbClr val="00314E"/>
                    </a:solidFill>
                    <a:latin typeface="Gideon Roman"/>
                  </a:rPr>
                  <a:t>WRITTEN BY</a:t>
                </a:r>
              </a:p>
            </p:txBody>
          </p:sp>
          <p:sp>
            <p:nvSpPr>
              <p:cNvPr id="32" name="TextBox 32"/>
              <p:cNvSpPr txBox="1"/>
              <p:nvPr/>
            </p:nvSpPr>
            <p:spPr>
              <a:xfrm>
                <a:off x="744878" y="8682635"/>
                <a:ext cx="2032724" cy="136151"/>
              </a:xfrm>
              <a:prstGeom prst="rect">
                <a:avLst/>
              </a:prstGeom>
            </p:spPr>
            <p:txBody>
              <a:bodyPr lIns="0" tIns="0" rIns="0" bIns="0" rtlCol="0" anchor="t">
                <a:spAutoFit/>
              </a:bodyPr>
              <a:lstStyle/>
              <a:p>
                <a:pPr>
                  <a:lnSpc>
                    <a:spcPts val="1185"/>
                  </a:lnSpc>
                  <a:spcBef>
                    <a:spcPct val="0"/>
                  </a:spcBef>
                </a:pPr>
                <a:r>
                  <a:rPr lang="en-US" sz="846" dirty="0">
                    <a:solidFill>
                      <a:srgbClr val="3B3939"/>
                    </a:solidFill>
                    <a:latin typeface="Gideon Roman"/>
                  </a:rPr>
                  <a:t>By Krystal Smith, Staff Writer</a:t>
                </a:r>
              </a:p>
            </p:txBody>
          </p:sp>
          <p:sp>
            <p:nvSpPr>
              <p:cNvPr id="33" name="TextBox 33"/>
              <p:cNvSpPr txBox="1"/>
              <p:nvPr/>
            </p:nvSpPr>
            <p:spPr>
              <a:xfrm>
                <a:off x="744878" y="8966407"/>
                <a:ext cx="2032724" cy="140914"/>
              </a:xfrm>
              <a:prstGeom prst="rect">
                <a:avLst/>
              </a:prstGeom>
            </p:spPr>
            <p:txBody>
              <a:bodyPr lIns="0" tIns="0" rIns="0" bIns="0" rtlCol="0" anchor="t">
                <a:spAutoFit/>
              </a:bodyPr>
              <a:lstStyle/>
              <a:p>
                <a:pPr marL="0" lvl="0" indent="0" algn="l">
                  <a:lnSpc>
                    <a:spcPts val="1185"/>
                  </a:lnSpc>
                  <a:spcBef>
                    <a:spcPct val="0"/>
                  </a:spcBef>
                </a:pPr>
                <a:r>
                  <a:rPr lang="en-US" sz="846" u="none" dirty="0">
                    <a:solidFill>
                      <a:srgbClr val="00314E"/>
                    </a:solidFill>
                    <a:latin typeface="Gideon Roman"/>
                  </a:rPr>
                  <a:t>EDITED BY</a:t>
                </a:r>
              </a:p>
            </p:txBody>
          </p:sp>
          <p:sp>
            <p:nvSpPr>
              <p:cNvPr id="34" name="TextBox 34"/>
              <p:cNvSpPr txBox="1"/>
              <p:nvPr/>
            </p:nvSpPr>
            <p:spPr>
              <a:xfrm>
                <a:off x="744878" y="9133074"/>
                <a:ext cx="2032724" cy="147989"/>
              </a:xfrm>
              <a:prstGeom prst="rect">
                <a:avLst/>
              </a:prstGeom>
            </p:spPr>
            <p:txBody>
              <a:bodyPr lIns="0" tIns="0" rIns="0" bIns="0" rtlCol="0" anchor="t">
                <a:spAutoFit/>
              </a:bodyPr>
              <a:lstStyle/>
              <a:p>
                <a:pPr marL="0" lvl="0" indent="0" algn="l">
                  <a:lnSpc>
                    <a:spcPts val="1185"/>
                  </a:lnSpc>
                  <a:spcBef>
                    <a:spcPct val="0"/>
                  </a:spcBef>
                </a:pPr>
                <a:r>
                  <a:rPr lang="en-US" sz="846" dirty="0">
                    <a:solidFill>
                      <a:srgbClr val="3B3939"/>
                    </a:solidFill>
                    <a:latin typeface="Gideon Roman" pitchFamily="2" charset="0"/>
                  </a:rPr>
                  <a:t>Sam </a:t>
                </a:r>
                <a:r>
                  <a:rPr lang="en-US" sz="846" dirty="0" err="1">
                    <a:solidFill>
                      <a:srgbClr val="3B3939"/>
                    </a:solidFill>
                    <a:latin typeface="Gideon Roman" pitchFamily="2" charset="0"/>
                  </a:rPr>
                  <a:t>Jonhson</a:t>
                </a:r>
                <a:endParaRPr lang="en-US" sz="846" dirty="0">
                  <a:solidFill>
                    <a:srgbClr val="3B3939"/>
                  </a:solidFill>
                  <a:latin typeface="Gideon Roman" pitchFamily="2" charset="0"/>
                </a:endParaRPr>
              </a:p>
            </p:txBody>
          </p:sp>
        </p:grpSp>
        <p:grpSp>
          <p:nvGrpSpPr>
            <p:cNvPr id="30" name="Group 29">
              <a:extLst>
                <a:ext uri="{FF2B5EF4-FFF2-40B4-BE49-F238E27FC236}">
                  <a16:creationId xmlns:a16="http://schemas.microsoft.com/office/drawing/2014/main" id="{FA6FB475-5C63-4F08-EBA5-E2A8A6887E18}"/>
                </a:ext>
              </a:extLst>
            </p:cNvPr>
            <p:cNvGrpSpPr/>
            <p:nvPr/>
          </p:nvGrpSpPr>
          <p:grpSpPr>
            <a:xfrm>
              <a:off x="4201260" y="6846057"/>
              <a:ext cx="2835762" cy="2483278"/>
              <a:chOff x="4201260" y="6846057"/>
              <a:chExt cx="2835762" cy="2483278"/>
            </a:xfrm>
          </p:grpSpPr>
          <p:sp>
            <p:nvSpPr>
              <p:cNvPr id="9" name="Freeform 9"/>
              <p:cNvSpPr/>
              <p:nvPr/>
            </p:nvSpPr>
            <p:spPr>
              <a:xfrm>
                <a:off x="6131358" y="8423671"/>
                <a:ext cx="905664" cy="905664"/>
              </a:xfrm>
              <a:custGeom>
                <a:avLst/>
                <a:gdLst/>
                <a:ahLst/>
                <a:cxnLst/>
                <a:rect l="l" t="t" r="r" b="b"/>
                <a:pathLst>
                  <a:path w="1207553" h="1207553">
                    <a:moveTo>
                      <a:pt x="0" y="0"/>
                    </a:moveTo>
                    <a:lnTo>
                      <a:pt x="1207553" y="0"/>
                    </a:lnTo>
                    <a:lnTo>
                      <a:pt x="1207553" y="1207553"/>
                    </a:lnTo>
                    <a:lnTo>
                      <a:pt x="0" y="12075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AutoShape 10"/>
              <p:cNvSpPr/>
              <p:nvPr/>
            </p:nvSpPr>
            <p:spPr>
              <a:xfrm>
                <a:off x="4233672" y="6846057"/>
                <a:ext cx="2791808" cy="0"/>
              </a:xfrm>
              <a:prstGeom prst="line">
                <a:avLst/>
              </a:prstGeom>
              <a:ln w="9525" cap="flat">
                <a:solidFill>
                  <a:srgbClr val="6E798D"/>
                </a:solidFill>
                <a:prstDash val="solid"/>
                <a:headEnd type="none" w="sm" len="sm"/>
                <a:tailEnd type="none" w="sm" len="sm"/>
              </a:ln>
            </p:spPr>
            <p:txBody>
              <a:bodyPr/>
              <a:lstStyle/>
              <a:p>
                <a:endParaRPr lang="en-US"/>
              </a:p>
            </p:txBody>
          </p:sp>
          <p:sp>
            <p:nvSpPr>
              <p:cNvPr id="20" name="TextBox 20"/>
              <p:cNvSpPr txBox="1"/>
              <p:nvPr/>
            </p:nvSpPr>
            <p:spPr>
              <a:xfrm>
                <a:off x="4243122" y="7717565"/>
                <a:ext cx="2793900" cy="659796"/>
              </a:xfrm>
              <a:prstGeom prst="rect">
                <a:avLst/>
              </a:prstGeom>
            </p:spPr>
            <p:txBody>
              <a:bodyPr lIns="0" tIns="0" rIns="0" bIns="0" rtlCol="0" anchor="t">
                <a:spAutoFit/>
              </a:bodyPr>
              <a:lstStyle/>
              <a:p>
                <a:pPr marL="0" lvl="0" indent="0" algn="just">
                  <a:lnSpc>
                    <a:spcPts val="1270"/>
                  </a:lnSpc>
                  <a:spcBef>
                    <a:spcPct val="0"/>
                  </a:spcBef>
                </a:pPr>
                <a:r>
                  <a:rPr lang="en-US" sz="900" dirty="0">
                    <a:solidFill>
                      <a:srgbClr val="00314E"/>
                    </a:solidFill>
                    <a:latin typeface="Nunito Sans ExtraLight" panose="020F0502020204030204" pitchFamily="2" charset="0"/>
                  </a:rPr>
                  <a:t>Instead of flowers, the family kindly requests that donations be made to the Literary Legacy Foundation in Eleanor Edison's name to continue the work of her passion and her values.</a:t>
                </a:r>
              </a:p>
            </p:txBody>
          </p:sp>
          <p:sp>
            <p:nvSpPr>
              <p:cNvPr id="22" name="TextBox 22"/>
              <p:cNvSpPr txBox="1"/>
              <p:nvPr/>
            </p:nvSpPr>
            <p:spPr>
              <a:xfrm>
                <a:off x="4243122" y="7029537"/>
                <a:ext cx="2793900" cy="324320"/>
              </a:xfrm>
              <a:prstGeom prst="rect">
                <a:avLst/>
              </a:prstGeom>
            </p:spPr>
            <p:txBody>
              <a:bodyPr lIns="0" tIns="0" rIns="0" bIns="0" rtlCol="0" anchor="t">
                <a:spAutoFit/>
              </a:bodyPr>
              <a:lstStyle/>
              <a:p>
                <a:pPr algn="just">
                  <a:lnSpc>
                    <a:spcPts val="1270"/>
                  </a:lnSpc>
                </a:pPr>
                <a:r>
                  <a:rPr lang="en-US" sz="900" dirty="0">
                    <a:solidFill>
                      <a:srgbClr val="00314E"/>
                    </a:solidFill>
                    <a:latin typeface="Nunito Sans ExtraLight" panose="020F0502020204030204" pitchFamily="2" charset="0"/>
                  </a:rPr>
                  <a:t>A celebration of Eleanor Edison's life will take place at </a:t>
                </a:r>
              </a:p>
              <a:p>
                <a:pPr marL="0" lvl="0" indent="0" algn="just">
                  <a:lnSpc>
                    <a:spcPts val="1270"/>
                  </a:lnSpc>
                  <a:spcBef>
                    <a:spcPct val="0"/>
                  </a:spcBef>
                </a:pPr>
                <a:endParaRPr lang="en-US" sz="900" dirty="0">
                  <a:solidFill>
                    <a:srgbClr val="00314E"/>
                  </a:solidFill>
                  <a:latin typeface="Nunito Sans ExtraLight" panose="020F0502020204030204" pitchFamily="2" charset="0"/>
                </a:endParaRPr>
              </a:p>
            </p:txBody>
          </p:sp>
          <p:sp>
            <p:nvSpPr>
              <p:cNvPr id="23" name="TextBox 23"/>
              <p:cNvSpPr txBox="1"/>
              <p:nvPr/>
            </p:nvSpPr>
            <p:spPr>
              <a:xfrm>
                <a:off x="4252332" y="7240969"/>
                <a:ext cx="1387740" cy="175048"/>
              </a:xfrm>
              <a:prstGeom prst="rect">
                <a:avLst/>
              </a:prstGeom>
            </p:spPr>
            <p:txBody>
              <a:bodyPr lIns="0" tIns="0" rIns="0" bIns="0" rtlCol="0" anchor="t">
                <a:spAutoFit/>
              </a:bodyPr>
              <a:lstStyle/>
              <a:p>
                <a:pPr marL="0" lvl="0" indent="0">
                  <a:lnSpc>
                    <a:spcPts val="1316"/>
                  </a:lnSpc>
                  <a:spcBef>
                    <a:spcPct val="0"/>
                  </a:spcBef>
                </a:pPr>
                <a:r>
                  <a:rPr lang="en-US" sz="1300" spc="7" dirty="0">
                    <a:solidFill>
                      <a:srgbClr val="00314E"/>
                    </a:solidFill>
                    <a:latin typeface="Gideon Roman"/>
                  </a:rPr>
                  <a:t>LOCATION</a:t>
                </a:r>
              </a:p>
            </p:txBody>
          </p:sp>
          <p:sp>
            <p:nvSpPr>
              <p:cNvPr id="24" name="TextBox 24"/>
              <p:cNvSpPr txBox="1"/>
              <p:nvPr/>
            </p:nvSpPr>
            <p:spPr>
              <a:xfrm>
                <a:off x="5750028" y="7241044"/>
                <a:ext cx="1286994" cy="175048"/>
              </a:xfrm>
              <a:prstGeom prst="rect">
                <a:avLst/>
              </a:prstGeom>
            </p:spPr>
            <p:txBody>
              <a:bodyPr lIns="0" tIns="0" rIns="0" bIns="0" rtlCol="0" anchor="t">
                <a:spAutoFit/>
              </a:bodyPr>
              <a:lstStyle/>
              <a:p>
                <a:pPr marL="0" lvl="0" indent="0" algn="r">
                  <a:lnSpc>
                    <a:spcPts val="1316"/>
                  </a:lnSpc>
                  <a:spcBef>
                    <a:spcPct val="0"/>
                  </a:spcBef>
                </a:pPr>
                <a:r>
                  <a:rPr lang="en-US" sz="1300" u="none" strike="noStrike" spc="7" dirty="0">
                    <a:solidFill>
                      <a:srgbClr val="00314E"/>
                    </a:solidFill>
                    <a:latin typeface="Gideon Roman"/>
                  </a:rPr>
                  <a:t>15:00 SUNDAY</a:t>
                </a:r>
              </a:p>
            </p:txBody>
          </p:sp>
          <p:sp>
            <p:nvSpPr>
              <p:cNvPr id="25" name="TextBox 25"/>
              <p:cNvSpPr txBox="1"/>
              <p:nvPr/>
            </p:nvSpPr>
            <p:spPr>
              <a:xfrm>
                <a:off x="4243122" y="7479382"/>
                <a:ext cx="1737708" cy="151516"/>
              </a:xfrm>
              <a:prstGeom prst="rect">
                <a:avLst/>
              </a:prstGeom>
            </p:spPr>
            <p:txBody>
              <a:bodyPr lIns="0" tIns="0" rIns="0" bIns="0" rtlCol="0" anchor="t">
                <a:spAutoFit/>
              </a:bodyPr>
              <a:lstStyle/>
              <a:p>
                <a:pPr>
                  <a:lnSpc>
                    <a:spcPts val="1184"/>
                  </a:lnSpc>
                </a:pPr>
                <a:r>
                  <a:rPr lang="en-US" sz="950" dirty="0">
                    <a:solidFill>
                      <a:srgbClr val="00314E"/>
                    </a:solidFill>
                    <a:latin typeface="Gideon Roman" pitchFamily="2" charset="0"/>
                  </a:rPr>
                  <a:t>Freedom Church</a:t>
                </a:r>
              </a:p>
            </p:txBody>
          </p:sp>
          <p:sp>
            <p:nvSpPr>
              <p:cNvPr id="26" name="TextBox 26"/>
              <p:cNvSpPr txBox="1"/>
              <p:nvPr/>
            </p:nvSpPr>
            <p:spPr>
              <a:xfrm>
                <a:off x="5299314" y="7479382"/>
                <a:ext cx="1737708" cy="151516"/>
              </a:xfrm>
              <a:prstGeom prst="rect">
                <a:avLst/>
              </a:prstGeom>
            </p:spPr>
            <p:txBody>
              <a:bodyPr lIns="0" tIns="0" rIns="0" bIns="0" rtlCol="0" anchor="t">
                <a:spAutoFit/>
              </a:bodyPr>
              <a:lstStyle/>
              <a:p>
                <a:pPr algn="r">
                  <a:lnSpc>
                    <a:spcPts val="1184"/>
                  </a:lnSpc>
                </a:pPr>
                <a:r>
                  <a:rPr lang="en-US" sz="950" dirty="0">
                    <a:solidFill>
                      <a:srgbClr val="00314E"/>
                    </a:solidFill>
                    <a:latin typeface="Gideon Roman" pitchFamily="2" charset="0"/>
                  </a:rPr>
                  <a:t>12 Nov 2023</a:t>
                </a:r>
              </a:p>
            </p:txBody>
          </p:sp>
          <p:sp>
            <p:nvSpPr>
              <p:cNvPr id="35" name="TextBox 35"/>
              <p:cNvSpPr txBox="1"/>
              <p:nvPr/>
            </p:nvSpPr>
            <p:spPr>
              <a:xfrm>
                <a:off x="4201260" y="8846441"/>
                <a:ext cx="1643422" cy="427546"/>
              </a:xfrm>
              <a:prstGeom prst="rect">
                <a:avLst/>
              </a:prstGeom>
            </p:spPr>
            <p:txBody>
              <a:bodyPr lIns="0" tIns="0" rIns="0" bIns="0" rtlCol="0" anchor="t">
                <a:spAutoFit/>
              </a:bodyPr>
              <a:lstStyle/>
              <a:p>
                <a:pPr>
                  <a:lnSpc>
                    <a:spcPts val="1185"/>
                  </a:lnSpc>
                </a:pPr>
                <a:r>
                  <a:rPr lang="en-US" sz="846" dirty="0">
                    <a:solidFill>
                      <a:srgbClr val="00314E"/>
                    </a:solidFill>
                    <a:latin typeface="Gideon Roman"/>
                  </a:rPr>
                  <a:t>FOR MORE INFORMATION </a:t>
                </a:r>
              </a:p>
              <a:p>
                <a:pPr>
                  <a:lnSpc>
                    <a:spcPts val="1185"/>
                  </a:lnSpc>
                  <a:spcBef>
                    <a:spcPct val="0"/>
                  </a:spcBef>
                </a:pPr>
                <a:r>
                  <a:rPr lang="en-US" sz="846" dirty="0">
                    <a:solidFill>
                      <a:srgbClr val="00314E"/>
                    </a:solidFill>
                    <a:latin typeface="Gideon Roman"/>
                  </a:rPr>
                  <a:t>OR TO LEAVE CONDOLENCES, PLEASE SCAN THIS QR CODE</a:t>
                </a:r>
              </a:p>
            </p:txBody>
          </p:sp>
        </p:grpSp>
        <p:grpSp>
          <p:nvGrpSpPr>
            <p:cNvPr id="27" name="Group 26">
              <a:extLst>
                <a:ext uri="{FF2B5EF4-FFF2-40B4-BE49-F238E27FC236}">
                  <a16:creationId xmlns:a16="http://schemas.microsoft.com/office/drawing/2014/main" id="{13821812-3F6C-FF0F-9DDB-801694FF6331}"/>
                </a:ext>
              </a:extLst>
            </p:cNvPr>
            <p:cNvGrpSpPr/>
            <p:nvPr/>
          </p:nvGrpSpPr>
          <p:grpSpPr>
            <a:xfrm>
              <a:off x="3990429" y="3178231"/>
              <a:ext cx="3055701" cy="3588692"/>
              <a:chOff x="3990429" y="3178231"/>
              <a:chExt cx="3055701" cy="3588692"/>
            </a:xfrm>
          </p:grpSpPr>
          <p:sp>
            <p:nvSpPr>
              <p:cNvPr id="16" name="TextBox 16"/>
              <p:cNvSpPr txBox="1"/>
              <p:nvPr/>
            </p:nvSpPr>
            <p:spPr>
              <a:xfrm>
                <a:off x="3990429" y="4098153"/>
                <a:ext cx="519384" cy="558671"/>
              </a:xfrm>
              <a:prstGeom prst="rect">
                <a:avLst/>
              </a:prstGeom>
            </p:spPr>
            <p:txBody>
              <a:bodyPr lIns="0" tIns="0" rIns="0" bIns="0" rtlCol="0" anchor="t">
                <a:spAutoFit/>
              </a:bodyPr>
              <a:lstStyle/>
              <a:p>
                <a:pPr algn="r">
                  <a:lnSpc>
                    <a:spcPts val="4204"/>
                  </a:lnSpc>
                </a:pPr>
                <a:r>
                  <a:rPr lang="en-US" sz="3850" dirty="0">
                    <a:solidFill>
                      <a:srgbClr val="00314E"/>
                    </a:solidFill>
                    <a:latin typeface="Gideon Roman"/>
                  </a:rPr>
                  <a:t>I</a:t>
                </a:r>
              </a:p>
            </p:txBody>
          </p:sp>
          <p:sp>
            <p:nvSpPr>
              <p:cNvPr id="17" name="TextBox 17"/>
              <p:cNvSpPr txBox="1"/>
              <p:nvPr/>
            </p:nvSpPr>
            <p:spPr>
              <a:xfrm>
                <a:off x="4620736" y="4219889"/>
                <a:ext cx="2406607" cy="326371"/>
              </a:xfrm>
              <a:prstGeom prst="rect">
                <a:avLst/>
              </a:prstGeom>
            </p:spPr>
            <p:txBody>
              <a:bodyPr lIns="0" tIns="0" rIns="0" bIns="0" rtlCol="0" anchor="t">
                <a:spAutoFit/>
              </a:bodyPr>
              <a:lstStyle/>
              <a:p>
                <a:pPr marL="0" lvl="0" indent="0" algn="just">
                  <a:lnSpc>
                    <a:spcPts val="1270"/>
                  </a:lnSpc>
                  <a:spcBef>
                    <a:spcPct val="0"/>
                  </a:spcBef>
                </a:pPr>
                <a:r>
                  <a:rPr lang="en-US" sz="900" dirty="0">
                    <a:solidFill>
                      <a:srgbClr val="00314E"/>
                    </a:solidFill>
                    <a:latin typeface="Nunito Sans ExtraLight" panose="020F0502020204030204" pitchFamily="2" charset="0"/>
                  </a:rPr>
                  <a:t>t is with heavy hearts that we announce the peaceful passing of Eleanor at the age of 80. </a:t>
                </a:r>
              </a:p>
            </p:txBody>
          </p:sp>
          <p:sp>
            <p:nvSpPr>
              <p:cNvPr id="18" name="TextBox 18"/>
              <p:cNvSpPr txBox="1"/>
              <p:nvPr/>
            </p:nvSpPr>
            <p:spPr>
              <a:xfrm>
                <a:off x="4243122" y="4587067"/>
                <a:ext cx="2784221" cy="653769"/>
              </a:xfrm>
              <a:prstGeom prst="rect">
                <a:avLst/>
              </a:prstGeom>
            </p:spPr>
            <p:txBody>
              <a:bodyPr lIns="0" tIns="0" rIns="0" bIns="0" rtlCol="0" anchor="t">
                <a:spAutoFit/>
              </a:bodyPr>
              <a:lstStyle/>
              <a:p>
                <a:pPr marL="0" lvl="0" indent="0" algn="just">
                  <a:lnSpc>
                    <a:spcPts val="1270"/>
                  </a:lnSpc>
                  <a:spcBef>
                    <a:spcPct val="0"/>
                  </a:spcBef>
                </a:pPr>
                <a:r>
                  <a:rPr lang="en-US" sz="900" dirty="0">
                    <a:solidFill>
                      <a:srgbClr val="00314E"/>
                    </a:solidFill>
                    <a:latin typeface="Nunito Sans ExtraLight" panose="020F0502020204030204" pitchFamily="2" charset="0"/>
                  </a:rPr>
                  <a:t>Eleanor Edison was born on 7/7/1943 and touched the lives of all who had the privilege of knowing her. She left behind a legacy of love, kindness, and resilience that will forever be cherished.</a:t>
                </a:r>
              </a:p>
            </p:txBody>
          </p:sp>
          <p:sp>
            <p:nvSpPr>
              <p:cNvPr id="19" name="TextBox 19"/>
              <p:cNvSpPr txBox="1"/>
              <p:nvPr/>
            </p:nvSpPr>
            <p:spPr>
              <a:xfrm>
                <a:off x="4243122" y="5273565"/>
                <a:ext cx="2784221" cy="1493358"/>
              </a:xfrm>
              <a:prstGeom prst="rect">
                <a:avLst/>
              </a:prstGeom>
            </p:spPr>
            <p:txBody>
              <a:bodyPr lIns="0" tIns="0" rIns="0" bIns="0" rtlCol="0" anchor="t">
                <a:spAutoFit/>
              </a:bodyPr>
              <a:lstStyle/>
              <a:p>
                <a:pPr marL="0" lvl="0" indent="0" algn="just">
                  <a:lnSpc>
                    <a:spcPts val="1270"/>
                  </a:lnSpc>
                  <a:spcBef>
                    <a:spcPct val="0"/>
                  </a:spcBef>
                </a:pPr>
                <a:r>
                  <a:rPr lang="en-US" sz="900" dirty="0">
                    <a:solidFill>
                      <a:srgbClr val="00314E"/>
                    </a:solidFill>
                    <a:latin typeface="Nunito Sans ExtraLight" panose="020F0502020204030204" pitchFamily="2" charset="0"/>
                  </a:rPr>
                  <a:t>Eleanor Edison's journey through life was marked by remarkable achievements and unwavering dedication to family, friends, and community. She was a loving Parent, Spouse, Sibling, or Friend, who provided unwavering support and guidance to those fortunate enough to share her life. Her passion for the country's literature was an inspiration to all. Her memory will live on through the lives she's touched and the indelible mark she's left on the world.</a:t>
                </a:r>
              </a:p>
            </p:txBody>
          </p:sp>
          <p:sp>
            <p:nvSpPr>
              <p:cNvPr id="28" name="TextBox 28"/>
              <p:cNvSpPr txBox="1"/>
              <p:nvPr/>
            </p:nvSpPr>
            <p:spPr>
              <a:xfrm>
                <a:off x="4252230" y="3178231"/>
                <a:ext cx="2793900" cy="557845"/>
              </a:xfrm>
              <a:prstGeom prst="rect">
                <a:avLst/>
              </a:prstGeom>
            </p:spPr>
            <p:txBody>
              <a:bodyPr lIns="0" tIns="0" rIns="0" bIns="0" rtlCol="0" anchor="t">
                <a:spAutoFit/>
              </a:bodyPr>
              <a:lstStyle/>
              <a:p>
                <a:pPr marL="0" lvl="0" indent="0">
                  <a:lnSpc>
                    <a:spcPts val="3986"/>
                  </a:lnSpc>
                  <a:spcBef>
                    <a:spcPct val="0"/>
                  </a:spcBef>
                </a:pPr>
                <a:r>
                  <a:rPr lang="en-US" sz="4500" u="none" strike="noStrike" spc="103" dirty="0">
                    <a:solidFill>
                      <a:srgbClr val="00314E"/>
                    </a:solidFill>
                    <a:latin typeface="Italianno"/>
                  </a:rPr>
                  <a:t>Eleanor Edison</a:t>
                </a:r>
              </a:p>
            </p:txBody>
          </p:sp>
          <p:sp>
            <p:nvSpPr>
              <p:cNvPr id="29" name="TextBox 29"/>
              <p:cNvSpPr txBox="1"/>
              <p:nvPr/>
            </p:nvSpPr>
            <p:spPr>
              <a:xfrm>
                <a:off x="4252230" y="3748573"/>
                <a:ext cx="2793900" cy="169277"/>
              </a:xfrm>
              <a:prstGeom prst="rect">
                <a:avLst/>
              </a:prstGeom>
            </p:spPr>
            <p:txBody>
              <a:bodyPr lIns="0" tIns="0" rIns="0" bIns="0" rtlCol="0" anchor="t">
                <a:spAutoFit/>
              </a:bodyPr>
              <a:lstStyle/>
              <a:p>
                <a:pPr marL="0" lvl="0" indent="0">
                  <a:lnSpc>
                    <a:spcPts val="1227"/>
                  </a:lnSpc>
                </a:pPr>
                <a:r>
                  <a:rPr lang="en-US" sz="1400" spc="31" dirty="0">
                    <a:solidFill>
                      <a:srgbClr val="00314E"/>
                    </a:solidFill>
                    <a:latin typeface="Gideon Roman"/>
                  </a:rPr>
                  <a:t>July 7 1943 - November 10 2023</a:t>
                </a:r>
              </a:p>
            </p:txBody>
          </p:sp>
        </p:grpSp>
        <p:grpSp>
          <p:nvGrpSpPr>
            <p:cNvPr id="21" name="Image">
              <a:extLst>
                <a:ext uri="{FF2B5EF4-FFF2-40B4-BE49-F238E27FC236}">
                  <a16:creationId xmlns:a16="http://schemas.microsoft.com/office/drawing/2014/main" id="{DAA0C8AF-066B-CC6D-FADE-89469848C1DF}"/>
                </a:ext>
              </a:extLst>
            </p:cNvPr>
            <p:cNvGrpSpPr/>
            <p:nvPr/>
          </p:nvGrpSpPr>
          <p:grpSpPr>
            <a:xfrm>
              <a:off x="744878" y="3078219"/>
              <a:ext cx="3168180" cy="5245262"/>
              <a:chOff x="744878" y="3078219"/>
              <a:chExt cx="3168180" cy="5245262"/>
            </a:xfrm>
          </p:grpSpPr>
          <p:pic>
            <p:nvPicPr>
              <p:cNvPr id="3" name="Picture 3"/>
              <p:cNvPicPr>
                <a:picLocks noChangeAspect="1"/>
              </p:cNvPicPr>
              <p:nvPr/>
            </p:nvPicPr>
            <p:blipFill>
              <a:blip r:embed="rId4"/>
              <a:srcRect l="15653" t="210" r="23451" b="15102"/>
              <a:stretch>
                <a:fillRect/>
              </a:stretch>
            </p:blipFill>
            <p:spPr>
              <a:xfrm>
                <a:off x="744878" y="3078219"/>
                <a:ext cx="3168180" cy="5245262"/>
              </a:xfrm>
              <a:prstGeom prst="rect">
                <a:avLst/>
              </a:prstGeom>
            </p:spPr>
          </p:pic>
          <p:sp>
            <p:nvSpPr>
              <p:cNvPr id="37" name="Freeform 37"/>
              <p:cNvSpPr/>
              <p:nvPr/>
            </p:nvSpPr>
            <p:spPr>
              <a:xfrm>
                <a:off x="744878" y="3078219"/>
                <a:ext cx="3168180" cy="5245262"/>
              </a:xfrm>
              <a:custGeom>
                <a:avLst/>
                <a:gdLst/>
                <a:ahLst/>
                <a:cxnLst/>
                <a:rect l="l" t="t" r="r" b="b"/>
                <a:pathLst>
                  <a:path w="1095076" h="1828414">
                    <a:moveTo>
                      <a:pt x="0" y="0"/>
                    </a:moveTo>
                    <a:lnTo>
                      <a:pt x="1095076" y="0"/>
                    </a:lnTo>
                    <a:lnTo>
                      <a:pt x="1095076" y="1828414"/>
                    </a:lnTo>
                    <a:lnTo>
                      <a:pt x="0" y="1828414"/>
                    </a:lnTo>
                    <a:close/>
                  </a:path>
                </a:pathLst>
              </a:custGeom>
              <a:solidFill>
                <a:srgbClr val="00314E">
                  <a:alpha val="14902"/>
                </a:srgbClr>
              </a:solidFill>
            </p:spPr>
            <p:txBody>
              <a:bodyPr/>
              <a:lstStyle/>
              <a:p>
                <a:r>
                  <a:rPr lang="en-US" dirty="0"/>
                  <a:t> </a:t>
                </a:r>
              </a:p>
            </p:txBody>
          </p:sp>
        </p:grpSp>
        <p:grpSp>
          <p:nvGrpSpPr>
            <p:cNvPr id="8" name="Group 7">
              <a:extLst>
                <a:ext uri="{FF2B5EF4-FFF2-40B4-BE49-F238E27FC236}">
                  <a16:creationId xmlns:a16="http://schemas.microsoft.com/office/drawing/2014/main" id="{1840F308-D88B-5CDB-FA7F-8A833B2E4AF3}"/>
                </a:ext>
              </a:extLst>
            </p:cNvPr>
            <p:cNvGrpSpPr/>
            <p:nvPr/>
          </p:nvGrpSpPr>
          <p:grpSpPr>
            <a:xfrm>
              <a:off x="747278" y="1005072"/>
              <a:ext cx="6278203" cy="1810866"/>
              <a:chOff x="747278" y="1005072"/>
              <a:chExt cx="6278203" cy="1810866"/>
            </a:xfrm>
          </p:grpSpPr>
          <p:sp>
            <p:nvSpPr>
              <p:cNvPr id="4" name="AutoShape 4"/>
              <p:cNvSpPr/>
              <p:nvPr/>
            </p:nvSpPr>
            <p:spPr>
              <a:xfrm>
                <a:off x="747278" y="2815938"/>
                <a:ext cx="6278203" cy="0"/>
              </a:xfrm>
              <a:prstGeom prst="line">
                <a:avLst/>
              </a:prstGeom>
              <a:ln w="9525" cap="flat">
                <a:solidFill>
                  <a:srgbClr val="6E798D"/>
                </a:solidFill>
                <a:prstDash val="solid"/>
                <a:headEnd type="none" w="sm" len="sm"/>
                <a:tailEnd type="none" w="sm" len="sm"/>
              </a:ln>
            </p:spPr>
            <p:txBody>
              <a:bodyPr/>
              <a:lstStyle/>
              <a:p>
                <a:endParaRPr lang="en-US"/>
              </a:p>
            </p:txBody>
          </p:sp>
          <p:sp>
            <p:nvSpPr>
              <p:cNvPr id="12" name="TextBox 12"/>
              <p:cNvSpPr txBox="1"/>
              <p:nvPr/>
            </p:nvSpPr>
            <p:spPr>
              <a:xfrm>
                <a:off x="1046565" y="1005072"/>
                <a:ext cx="5679628" cy="1521641"/>
              </a:xfrm>
              <a:prstGeom prst="rect">
                <a:avLst/>
              </a:prstGeom>
            </p:spPr>
            <p:txBody>
              <a:bodyPr lIns="0" tIns="0" rIns="0" bIns="0" rtlCol="0" anchor="t">
                <a:spAutoFit/>
              </a:bodyPr>
              <a:lstStyle/>
              <a:p>
                <a:pPr marL="0" lvl="0" indent="0" algn="ctr">
                  <a:lnSpc>
                    <a:spcPts val="5598"/>
                  </a:lnSpc>
                </a:pPr>
                <a:r>
                  <a:rPr lang="en-US" sz="6300" spc="144" dirty="0">
                    <a:solidFill>
                      <a:srgbClr val="00314E"/>
                    </a:solidFill>
                    <a:latin typeface="Gideon Roman"/>
                  </a:rPr>
                  <a:t>NEWSPAPER OBITUARY</a:t>
                </a:r>
              </a:p>
            </p:txBody>
          </p:sp>
          <p:sp>
            <p:nvSpPr>
              <p:cNvPr id="13" name="TextBox 13"/>
              <p:cNvSpPr txBox="1"/>
              <p:nvPr/>
            </p:nvSpPr>
            <p:spPr>
              <a:xfrm>
                <a:off x="1046565" y="2487248"/>
                <a:ext cx="5679628" cy="165430"/>
              </a:xfrm>
              <a:prstGeom prst="rect">
                <a:avLst/>
              </a:prstGeom>
            </p:spPr>
            <p:txBody>
              <a:bodyPr lIns="0" tIns="0" rIns="0" bIns="0" rtlCol="0" anchor="t">
                <a:spAutoFit/>
              </a:bodyPr>
              <a:lstStyle/>
              <a:p>
                <a:pPr marL="0" lvl="0" indent="0" algn="ctr">
                  <a:lnSpc>
                    <a:spcPts val="1163"/>
                  </a:lnSpc>
                </a:pPr>
                <a:r>
                  <a:rPr lang="en-US" sz="1300" spc="30" dirty="0">
                    <a:solidFill>
                      <a:srgbClr val="00314E"/>
                    </a:solidFill>
                    <a:latin typeface="Gideon Roman"/>
                  </a:rPr>
                  <a:t>IN LOVING MEMORY</a:t>
                </a:r>
              </a:p>
            </p:txBody>
          </p:sp>
        </p:grpSp>
        <p:grpSp>
          <p:nvGrpSpPr>
            <p:cNvPr id="2" name="Group 1">
              <a:extLst>
                <a:ext uri="{FF2B5EF4-FFF2-40B4-BE49-F238E27FC236}">
                  <a16:creationId xmlns:a16="http://schemas.microsoft.com/office/drawing/2014/main" id="{5A1D5820-C7E5-95FE-BAAA-340917B9F4B0}"/>
                </a:ext>
              </a:extLst>
            </p:cNvPr>
            <p:cNvGrpSpPr/>
            <p:nvPr/>
          </p:nvGrpSpPr>
          <p:grpSpPr>
            <a:xfrm>
              <a:off x="745415" y="574150"/>
              <a:ext cx="6281928" cy="294841"/>
              <a:chOff x="745415" y="574150"/>
              <a:chExt cx="6281928" cy="294841"/>
            </a:xfrm>
          </p:grpSpPr>
          <p:sp>
            <p:nvSpPr>
              <p:cNvPr id="6" name="AutoShape 6"/>
              <p:cNvSpPr/>
              <p:nvPr/>
            </p:nvSpPr>
            <p:spPr>
              <a:xfrm>
                <a:off x="745415" y="574150"/>
                <a:ext cx="6281928" cy="0"/>
              </a:xfrm>
              <a:prstGeom prst="line">
                <a:avLst/>
              </a:prstGeom>
              <a:ln w="9525" cap="flat">
                <a:solidFill>
                  <a:srgbClr val="6E798D"/>
                </a:solidFill>
                <a:prstDash val="solid"/>
                <a:headEnd type="none" w="sm" len="sm"/>
                <a:tailEnd type="none" w="sm" len="sm"/>
              </a:ln>
            </p:spPr>
            <p:txBody>
              <a:bodyPr/>
              <a:lstStyle/>
              <a:p>
                <a:endParaRPr lang="en-US"/>
              </a:p>
            </p:txBody>
          </p:sp>
          <p:sp>
            <p:nvSpPr>
              <p:cNvPr id="14" name="TextBox 14"/>
              <p:cNvSpPr txBox="1"/>
              <p:nvPr/>
            </p:nvSpPr>
            <p:spPr>
              <a:xfrm>
                <a:off x="745415" y="697790"/>
                <a:ext cx="2238782" cy="171201"/>
              </a:xfrm>
              <a:prstGeom prst="rect">
                <a:avLst/>
              </a:prstGeom>
            </p:spPr>
            <p:txBody>
              <a:bodyPr lIns="0" tIns="0" rIns="0" bIns="0" rtlCol="0" anchor="t">
                <a:spAutoFit/>
              </a:bodyPr>
              <a:lstStyle/>
              <a:p>
                <a:pPr marL="0" lvl="0" indent="0" algn="just">
                  <a:lnSpc>
                    <a:spcPts val="1392"/>
                  </a:lnSpc>
                  <a:spcBef>
                    <a:spcPct val="0"/>
                  </a:spcBef>
                </a:pPr>
                <a:r>
                  <a:rPr lang="en-US" sz="950" spc="21" dirty="0">
                    <a:solidFill>
                      <a:srgbClr val="00314E"/>
                    </a:solidFill>
                    <a:latin typeface="Gideon Roman"/>
                  </a:rPr>
                  <a:t>THE DAILY CHRONICLE EDITORIAL</a:t>
                </a:r>
              </a:p>
            </p:txBody>
          </p:sp>
          <p:sp>
            <p:nvSpPr>
              <p:cNvPr id="15" name="TextBox 15"/>
              <p:cNvSpPr txBox="1"/>
              <p:nvPr/>
            </p:nvSpPr>
            <p:spPr>
              <a:xfrm>
                <a:off x="5375667" y="697790"/>
                <a:ext cx="1651676" cy="171201"/>
              </a:xfrm>
              <a:prstGeom prst="rect">
                <a:avLst/>
              </a:prstGeom>
            </p:spPr>
            <p:txBody>
              <a:bodyPr lIns="0" tIns="0" rIns="0" bIns="0" rtlCol="0" anchor="t">
                <a:spAutoFit/>
              </a:bodyPr>
              <a:lstStyle/>
              <a:p>
                <a:pPr marL="0" lvl="0" indent="0" algn="r">
                  <a:lnSpc>
                    <a:spcPts val="1392"/>
                  </a:lnSpc>
                  <a:spcBef>
                    <a:spcPct val="0"/>
                  </a:spcBef>
                </a:pPr>
                <a:r>
                  <a:rPr lang="en-US" sz="950" spc="21" dirty="0">
                    <a:solidFill>
                      <a:srgbClr val="00314E"/>
                    </a:solidFill>
                    <a:latin typeface="Gideon Roman"/>
                  </a:rPr>
                  <a:t>6TH OCTOBER 2023</a:t>
                </a:r>
              </a:p>
            </p:txBody>
          </p:sp>
        </p:grpSp>
        <p:sp>
          <p:nvSpPr>
            <p:cNvPr id="7" name="TemplateLAB"/>
            <p:cNvSpPr/>
            <p:nvPr/>
          </p:nvSpPr>
          <p:spPr>
            <a:xfrm>
              <a:off x="3520170" y="9631887"/>
              <a:ext cx="732059" cy="120790"/>
            </a:xfrm>
            <a:custGeom>
              <a:avLst/>
              <a:gdLst/>
              <a:ahLst/>
              <a:cxnLst/>
              <a:rect l="l" t="t" r="r" b="b"/>
              <a:pathLst>
                <a:path w="732059" h="120790">
                  <a:moveTo>
                    <a:pt x="0" y="0"/>
                  </a:moveTo>
                  <a:lnTo>
                    <a:pt x="732060" y="0"/>
                  </a:lnTo>
                  <a:lnTo>
                    <a:pt x="732060" y="120790"/>
                  </a:lnTo>
                  <a:lnTo>
                    <a:pt x="0" y="12079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TotalTime>
  <Words>236</Words>
  <Application>Microsoft Office PowerPoint</Application>
  <PresentationFormat>Custom</PresentationFormat>
  <Paragraphs>23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Nunito Sans ExtraLight</vt:lpstr>
      <vt:lpstr>Calibri</vt:lpstr>
      <vt:lpstr>Arial</vt:lpstr>
      <vt:lpstr>Italianno</vt:lpstr>
      <vt:lpstr>Gideon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Khách chọn of Newspaper (8.5x11in)</dc:title>
  <dc:creator>Hoang Anh</dc:creator>
  <cp:lastModifiedBy>Hoang Anh</cp:lastModifiedBy>
  <cp:revision>13</cp:revision>
  <dcterms:created xsi:type="dcterms:W3CDTF">2006-08-16T00:00:00Z</dcterms:created>
  <dcterms:modified xsi:type="dcterms:W3CDTF">2023-11-04T06:02:24Z</dcterms:modified>
  <dc:identifier>DAFzGYRUd_o</dc:identifier>
</cp:coreProperties>
</file>