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7772400" cy="10058400"/>
  <p:notesSz cx="6858000" cy="9144000"/>
  <p:embeddedFontLst>
    <p:embeddedFont>
      <p:font typeface="Calibri" panose="020F0502020204030204" pitchFamily="34" charset="0"/>
      <p:regular r:id="rId3"/>
      <p:bold r:id="rId4"/>
      <p:italic r:id="rId5"/>
      <p:boldItalic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6" d="100"/>
          <a:sy n="66" d="100"/>
        </p:scale>
        <p:origin x="250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
            <a:extLst>
              <a:ext uri="{FF2B5EF4-FFF2-40B4-BE49-F238E27FC236}">
                <a16:creationId xmlns:a16="http://schemas.microsoft.com/office/drawing/2014/main" id="{C27085BB-EC08-D488-212C-D5906A65DCE5}"/>
              </a:ext>
            </a:extLst>
          </p:cNvPr>
          <p:cNvGrpSpPr/>
          <p:nvPr/>
        </p:nvGrpSpPr>
        <p:grpSpPr>
          <a:xfrm>
            <a:off x="773249" y="782002"/>
            <a:ext cx="6537367" cy="8494396"/>
            <a:chOff x="773249" y="782002"/>
            <a:chExt cx="6537367" cy="8494396"/>
          </a:xfrm>
        </p:grpSpPr>
        <p:grpSp>
          <p:nvGrpSpPr>
            <p:cNvPr id="33" name="Group 32">
              <a:extLst>
                <a:ext uri="{FF2B5EF4-FFF2-40B4-BE49-F238E27FC236}">
                  <a16:creationId xmlns:a16="http://schemas.microsoft.com/office/drawing/2014/main" id="{BE42CA69-705A-1D44-E0F1-165F1564812E}"/>
                </a:ext>
              </a:extLst>
            </p:cNvPr>
            <p:cNvGrpSpPr/>
            <p:nvPr/>
          </p:nvGrpSpPr>
          <p:grpSpPr>
            <a:xfrm>
              <a:off x="774862" y="8965463"/>
              <a:ext cx="6220298" cy="310935"/>
              <a:chOff x="774862" y="8965463"/>
              <a:chExt cx="6220298" cy="310935"/>
            </a:xfrm>
          </p:grpSpPr>
          <p:sp>
            <p:nvSpPr>
              <p:cNvPr id="7" name="AutoShape 7"/>
              <p:cNvSpPr/>
              <p:nvPr/>
            </p:nvSpPr>
            <p:spPr>
              <a:xfrm>
                <a:off x="774862" y="8965463"/>
                <a:ext cx="6220298" cy="0"/>
              </a:xfrm>
              <a:prstGeom prst="line">
                <a:avLst/>
              </a:prstGeom>
              <a:ln w="12700" cap="flat">
                <a:solidFill>
                  <a:srgbClr val="828282"/>
                </a:solidFill>
                <a:prstDash val="solid"/>
                <a:headEnd type="none" w="sm" len="sm"/>
                <a:tailEnd type="none" w="sm" len="sm"/>
              </a:ln>
            </p:spPr>
            <p:txBody>
              <a:bodyPr/>
              <a:lstStyle/>
              <a:p>
                <a:endParaRPr lang="en-US"/>
              </a:p>
            </p:txBody>
          </p:sp>
          <p:sp>
            <p:nvSpPr>
              <p:cNvPr id="8" name="AutoShape 8"/>
              <p:cNvSpPr/>
              <p:nvPr/>
            </p:nvSpPr>
            <p:spPr>
              <a:xfrm>
                <a:off x="774862" y="9276398"/>
                <a:ext cx="6220298" cy="0"/>
              </a:xfrm>
              <a:prstGeom prst="line">
                <a:avLst/>
              </a:prstGeom>
              <a:ln w="12700" cap="flat">
                <a:solidFill>
                  <a:srgbClr val="828282"/>
                </a:solidFill>
                <a:prstDash val="solid"/>
                <a:headEnd type="none" w="sm" len="sm"/>
                <a:tailEnd type="none" w="sm" len="sm"/>
              </a:ln>
            </p:spPr>
            <p:txBody>
              <a:bodyPr/>
              <a:lstStyle/>
              <a:p>
                <a:endParaRPr lang="en-US"/>
              </a:p>
            </p:txBody>
          </p:sp>
          <p:grpSp>
            <p:nvGrpSpPr>
              <p:cNvPr id="32" name="Group 31">
                <a:extLst>
                  <a:ext uri="{FF2B5EF4-FFF2-40B4-BE49-F238E27FC236}">
                    <a16:creationId xmlns:a16="http://schemas.microsoft.com/office/drawing/2014/main" id="{C66473A3-900F-D045-8529-53B9BD215829}"/>
                  </a:ext>
                </a:extLst>
              </p:cNvPr>
              <p:cNvGrpSpPr/>
              <p:nvPr/>
            </p:nvGrpSpPr>
            <p:grpSpPr>
              <a:xfrm>
                <a:off x="774862" y="9056009"/>
                <a:ext cx="6220298" cy="129844"/>
                <a:chOff x="774862" y="9051083"/>
                <a:chExt cx="6220298" cy="129844"/>
              </a:xfrm>
            </p:grpSpPr>
            <p:sp>
              <p:nvSpPr>
                <p:cNvPr id="9" name="TextBox 9"/>
                <p:cNvSpPr txBox="1"/>
                <p:nvPr/>
              </p:nvSpPr>
              <p:spPr>
                <a:xfrm>
                  <a:off x="4038089" y="9051083"/>
                  <a:ext cx="2957071" cy="129844"/>
                </a:xfrm>
                <a:prstGeom prst="rect">
                  <a:avLst/>
                </a:prstGeom>
              </p:spPr>
              <p:txBody>
                <a:bodyPr lIns="0" tIns="0" rIns="0" bIns="0" rtlCol="0" anchor="t">
                  <a:spAutoFit/>
                </a:bodyPr>
                <a:lstStyle/>
                <a:p>
                  <a:pPr marL="0" lvl="0" indent="0" algn="r">
                    <a:lnSpc>
                      <a:spcPts val="1120"/>
                    </a:lnSpc>
                    <a:spcBef>
                      <a:spcPct val="0"/>
                    </a:spcBef>
                  </a:pPr>
                  <a:r>
                    <a:rPr lang="en-US" sz="800" i="1" dirty="0">
                      <a:solidFill>
                        <a:srgbClr val="292828"/>
                      </a:solidFill>
                      <a:latin typeface="Times New Roman" panose="02020603050405020304" pitchFamily="18" charset="0"/>
                      <a:cs typeface="Times New Roman" panose="02020603050405020304" pitchFamily="18" charset="0"/>
                    </a:rPr>
                    <a:t>02</a:t>
                  </a:r>
                </a:p>
              </p:txBody>
            </p:sp>
            <p:sp>
              <p:nvSpPr>
                <p:cNvPr id="10" name="TextBox 10"/>
                <p:cNvSpPr txBox="1"/>
                <p:nvPr/>
              </p:nvSpPr>
              <p:spPr>
                <a:xfrm>
                  <a:off x="774862" y="9051083"/>
                  <a:ext cx="2446311" cy="129844"/>
                </a:xfrm>
                <a:prstGeom prst="rect">
                  <a:avLst/>
                </a:prstGeom>
              </p:spPr>
              <p:txBody>
                <a:bodyPr lIns="0" tIns="0" rIns="0" bIns="0" rtlCol="0" anchor="t">
                  <a:spAutoFit/>
                </a:bodyPr>
                <a:lstStyle/>
                <a:p>
                  <a:pPr>
                    <a:lnSpc>
                      <a:spcPts val="1120"/>
                    </a:lnSpc>
                    <a:spcBef>
                      <a:spcPct val="0"/>
                    </a:spcBef>
                  </a:pPr>
                  <a:r>
                    <a:rPr lang="en-US" sz="800" i="1" dirty="0">
                      <a:solidFill>
                        <a:srgbClr val="292828"/>
                      </a:solidFill>
                      <a:latin typeface="Times New Roman" panose="02020603050405020304" pitchFamily="18" charset="0"/>
                      <a:cs typeface="Times New Roman" panose="02020603050405020304" pitchFamily="18" charset="0"/>
                    </a:rPr>
                    <a:t>www.templateLAB.com</a:t>
                  </a:r>
                </a:p>
              </p:txBody>
            </p:sp>
          </p:grpSp>
        </p:grpSp>
        <p:pic>
          <p:nvPicPr>
            <p:cNvPr id="29" name="Image"/>
            <p:cNvPicPr>
              <a:picLocks noChangeAspect="1"/>
            </p:cNvPicPr>
            <p:nvPr/>
          </p:nvPicPr>
          <p:blipFill>
            <a:blip r:embed="rId2"/>
            <a:srcRect l="16635" r="16635"/>
            <a:stretch>
              <a:fillRect/>
            </a:stretch>
          </p:blipFill>
          <p:spPr>
            <a:xfrm>
              <a:off x="2975824" y="4536767"/>
              <a:ext cx="4019336" cy="4020569"/>
            </a:xfrm>
            <a:prstGeom prst="rect">
              <a:avLst/>
            </a:prstGeom>
          </p:spPr>
        </p:pic>
        <p:grpSp>
          <p:nvGrpSpPr>
            <p:cNvPr id="31" name="Group 30">
              <a:extLst>
                <a:ext uri="{FF2B5EF4-FFF2-40B4-BE49-F238E27FC236}">
                  <a16:creationId xmlns:a16="http://schemas.microsoft.com/office/drawing/2014/main" id="{40BCD422-5A47-E221-7CE3-050162C2CC91}"/>
                </a:ext>
              </a:extLst>
            </p:cNvPr>
            <p:cNvGrpSpPr/>
            <p:nvPr/>
          </p:nvGrpSpPr>
          <p:grpSpPr>
            <a:xfrm>
              <a:off x="773249" y="5946313"/>
              <a:ext cx="1838500" cy="2648007"/>
              <a:chOff x="773249" y="5946313"/>
              <a:chExt cx="1838500" cy="2648007"/>
            </a:xfrm>
          </p:grpSpPr>
          <p:sp>
            <p:nvSpPr>
              <p:cNvPr id="12" name="TextBox 12"/>
              <p:cNvSpPr txBox="1"/>
              <p:nvPr/>
            </p:nvSpPr>
            <p:spPr>
              <a:xfrm>
                <a:off x="773249" y="7379384"/>
                <a:ext cx="1678276" cy="418366"/>
              </a:xfrm>
              <a:prstGeom prst="rect">
                <a:avLst/>
              </a:prstGeom>
            </p:spPr>
            <p:txBody>
              <a:bodyPr lIns="0" tIns="0" rIns="0" bIns="0" rtlCol="0" anchor="t">
                <a:spAutoFit/>
              </a:bodyPr>
              <a:lstStyle/>
              <a:p>
                <a:pPr marL="0" lvl="0" indent="0" algn="l">
                  <a:lnSpc>
                    <a:spcPts val="1680"/>
                  </a:lnSpc>
                  <a:spcBef>
                    <a:spcPct val="0"/>
                  </a:spcBef>
                </a:pPr>
                <a:r>
                  <a:rPr lang="en-US" sz="1200" b="1" u="none" strike="noStrike" dirty="0">
                    <a:solidFill>
                      <a:srgbClr val="292828"/>
                    </a:solidFill>
                    <a:latin typeface="Times New Roman" panose="02020603050405020304" pitchFamily="18" charset="0"/>
                  </a:rPr>
                  <a:t>Local school principal Mark Anderson added, </a:t>
                </a:r>
              </a:p>
            </p:txBody>
          </p:sp>
          <p:sp>
            <p:nvSpPr>
              <p:cNvPr id="13" name="TextBox 13"/>
              <p:cNvSpPr txBox="1"/>
              <p:nvPr/>
            </p:nvSpPr>
            <p:spPr>
              <a:xfrm>
                <a:off x="773249" y="7837831"/>
                <a:ext cx="1838500" cy="756489"/>
              </a:xfrm>
              <a:prstGeom prst="rect">
                <a:avLst/>
              </a:prstGeom>
            </p:spPr>
            <p:txBody>
              <a:bodyPr lIns="0" tIns="0" rIns="0" bIns="0" rtlCol="0" anchor="t">
                <a:spAutoFit/>
              </a:bodyPr>
              <a:lstStyle/>
              <a:p>
                <a:pPr>
                  <a:lnSpc>
                    <a:spcPts val="1189"/>
                  </a:lnSpc>
                </a:pPr>
                <a:r>
                  <a:rPr lang="en-US" sz="849" i="1" dirty="0">
                    <a:solidFill>
                      <a:srgbClr val="292828"/>
                    </a:solidFill>
                    <a:latin typeface="Times New Roman" panose="02020603050405020304" pitchFamily="18" charset="0"/>
                    <a:cs typeface="Times New Roman" panose="02020603050405020304" pitchFamily="18" charset="0"/>
                  </a:rPr>
                  <a:t>“Engaging students actively </a:t>
                </a:r>
              </a:p>
              <a:p>
                <a:pPr>
                  <a:lnSpc>
                    <a:spcPts val="1189"/>
                  </a:lnSpc>
                </a:pPr>
                <a:r>
                  <a:rPr lang="en-US" sz="849" i="1" dirty="0">
                    <a:solidFill>
                      <a:srgbClr val="292828"/>
                    </a:solidFill>
                    <a:latin typeface="Times New Roman" panose="02020603050405020304" pitchFamily="18" charset="0"/>
                    <a:cs typeface="Times New Roman" panose="02020603050405020304" pitchFamily="18" charset="0"/>
                  </a:rPr>
                  <a:t>in environmental initiatives </a:t>
                </a:r>
              </a:p>
              <a:p>
                <a:pPr>
                  <a:lnSpc>
                    <a:spcPts val="1189"/>
                  </a:lnSpc>
                </a:pPr>
                <a:r>
                  <a:rPr lang="en-US" sz="849" i="1" dirty="0">
                    <a:solidFill>
                      <a:srgbClr val="292828"/>
                    </a:solidFill>
                    <a:latin typeface="Times New Roman" panose="02020603050405020304" pitchFamily="18" charset="0"/>
                    <a:cs typeface="Times New Roman" panose="02020603050405020304" pitchFamily="18" charset="0"/>
                  </a:rPr>
                  <a:t>is vital for teaching them the </a:t>
                </a:r>
              </a:p>
              <a:p>
                <a:pPr>
                  <a:lnSpc>
                    <a:spcPts val="1189"/>
                  </a:lnSpc>
                </a:pPr>
                <a:r>
                  <a:rPr lang="en-US" sz="849" i="1" dirty="0">
                    <a:solidFill>
                      <a:srgbClr val="292828"/>
                    </a:solidFill>
                    <a:latin typeface="Times New Roman" panose="02020603050405020304" pitchFamily="18" charset="0"/>
                    <a:cs typeface="Times New Roman" panose="02020603050405020304" pitchFamily="18" charset="0"/>
                  </a:rPr>
                  <a:t>importance of preserving our </a:t>
                </a:r>
              </a:p>
              <a:p>
                <a:pPr marL="0" lvl="0" indent="0">
                  <a:lnSpc>
                    <a:spcPts val="1189"/>
                  </a:lnSpc>
                  <a:spcBef>
                    <a:spcPct val="0"/>
                  </a:spcBef>
                </a:pPr>
                <a:r>
                  <a:rPr lang="en-US" sz="849" i="1" dirty="0">
                    <a:solidFill>
                      <a:srgbClr val="292828"/>
                    </a:solidFill>
                    <a:latin typeface="Times New Roman" panose="02020603050405020304" pitchFamily="18" charset="0"/>
                    <a:cs typeface="Times New Roman" panose="02020603050405020304" pitchFamily="18" charset="0"/>
                  </a:rPr>
                  <a:t>beloved planet we call home”</a:t>
                </a:r>
              </a:p>
            </p:txBody>
          </p:sp>
          <p:sp>
            <p:nvSpPr>
              <p:cNvPr id="15" name="TextBox 15"/>
              <p:cNvSpPr txBox="1"/>
              <p:nvPr/>
            </p:nvSpPr>
            <p:spPr>
              <a:xfrm>
                <a:off x="773249" y="5946313"/>
                <a:ext cx="1678276" cy="424339"/>
              </a:xfrm>
              <a:prstGeom prst="rect">
                <a:avLst/>
              </a:prstGeom>
            </p:spPr>
            <p:txBody>
              <a:bodyPr lIns="0" tIns="0" rIns="0" bIns="0" rtlCol="0" anchor="t">
                <a:spAutoFit/>
              </a:bodyPr>
              <a:lstStyle/>
              <a:p>
                <a:pPr marL="0" lvl="0" indent="0" algn="l">
                  <a:lnSpc>
                    <a:spcPts val="1679"/>
                  </a:lnSpc>
                  <a:spcBef>
                    <a:spcPct val="0"/>
                  </a:spcBef>
                </a:pPr>
                <a:r>
                  <a:rPr lang="en-US" sz="1200" b="1" u="none" strike="noStrike" dirty="0">
                    <a:solidFill>
                      <a:srgbClr val="292828"/>
                    </a:solidFill>
                    <a:latin typeface="Times New Roman" panose="02020603050405020304" pitchFamily="18" charset="0"/>
                  </a:rPr>
                  <a:t>Environmental activist Jane Carter stated</a:t>
                </a:r>
              </a:p>
            </p:txBody>
          </p:sp>
          <p:sp>
            <p:nvSpPr>
              <p:cNvPr id="16" name="TextBox 16"/>
              <p:cNvSpPr txBox="1"/>
              <p:nvPr/>
            </p:nvSpPr>
            <p:spPr>
              <a:xfrm>
                <a:off x="773249" y="6404760"/>
                <a:ext cx="1838500" cy="602665"/>
              </a:xfrm>
              <a:prstGeom prst="rect">
                <a:avLst/>
              </a:prstGeom>
            </p:spPr>
            <p:txBody>
              <a:bodyPr lIns="0" tIns="0" rIns="0" bIns="0" rtlCol="0" anchor="t">
                <a:spAutoFit/>
              </a:bodyPr>
              <a:lstStyle/>
              <a:p>
                <a:pPr marL="0" lvl="0" indent="0">
                  <a:lnSpc>
                    <a:spcPts val="1190"/>
                  </a:lnSpc>
                  <a:spcBef>
                    <a:spcPct val="0"/>
                  </a:spcBef>
                </a:pPr>
                <a:r>
                  <a:rPr lang="en-US" sz="850" i="1" u="none" strike="noStrike" dirty="0">
                    <a:solidFill>
                      <a:srgbClr val="292828"/>
                    </a:solidFill>
                    <a:latin typeface="Times New Roman" panose="02020603050405020304" pitchFamily="18" charset="0"/>
                    <a:cs typeface="Times New Roman" panose="02020603050405020304" pitchFamily="18" charset="0"/>
                  </a:rPr>
                  <a:t>“Our community's response </a:t>
                </a:r>
              </a:p>
              <a:p>
                <a:pPr marL="0" lvl="0" indent="0">
                  <a:lnSpc>
                    <a:spcPts val="1190"/>
                  </a:lnSpc>
                  <a:spcBef>
                    <a:spcPct val="0"/>
                  </a:spcBef>
                </a:pPr>
                <a:r>
                  <a:rPr lang="en-US" sz="850" i="1" u="none" strike="noStrike" dirty="0">
                    <a:solidFill>
                      <a:srgbClr val="292828"/>
                    </a:solidFill>
                    <a:latin typeface="Times New Roman" panose="02020603050405020304" pitchFamily="18" charset="0"/>
                    <a:cs typeface="Times New Roman" panose="02020603050405020304" pitchFamily="18" charset="0"/>
                  </a:rPr>
                  <a:t>to environmental issues is heartening. Together, we can make a significant impact on local conservation efforts”</a:t>
                </a:r>
              </a:p>
            </p:txBody>
          </p:sp>
        </p:grpSp>
        <p:grpSp>
          <p:nvGrpSpPr>
            <p:cNvPr id="28" name="Group 27">
              <a:extLst>
                <a:ext uri="{FF2B5EF4-FFF2-40B4-BE49-F238E27FC236}">
                  <a16:creationId xmlns:a16="http://schemas.microsoft.com/office/drawing/2014/main" id="{CE85FB12-4EED-19AE-D30C-68D9E2E43DB4}"/>
                </a:ext>
              </a:extLst>
            </p:cNvPr>
            <p:cNvGrpSpPr/>
            <p:nvPr/>
          </p:nvGrpSpPr>
          <p:grpSpPr>
            <a:xfrm>
              <a:off x="2959233" y="1479612"/>
              <a:ext cx="4035927" cy="2553388"/>
              <a:chOff x="2959233" y="1479612"/>
              <a:chExt cx="4035927" cy="2553388"/>
            </a:xfrm>
          </p:grpSpPr>
          <p:sp>
            <p:nvSpPr>
              <p:cNvPr id="24" name="TextBox 24"/>
              <p:cNvSpPr txBox="1"/>
              <p:nvPr/>
            </p:nvSpPr>
            <p:spPr>
              <a:xfrm>
                <a:off x="5148943" y="1564734"/>
                <a:ext cx="1846217" cy="2309912"/>
              </a:xfrm>
              <a:prstGeom prst="rect">
                <a:avLst/>
              </a:prstGeom>
            </p:spPr>
            <p:txBody>
              <a:bodyPr lIns="0" tIns="0" rIns="0" bIns="0" rtlCol="0" anchor="t">
                <a:spAutoFit/>
              </a:bodyPr>
              <a:lstStyle/>
              <a:p>
                <a:pPr marL="0" lvl="0" indent="0" algn="just">
                  <a:lnSpc>
                    <a:spcPts val="1189"/>
                  </a:lnSpc>
                  <a:spcBef>
                    <a:spcPct val="0"/>
                  </a:spcBef>
                </a:pPr>
                <a:r>
                  <a:rPr lang="en-US" sz="849" dirty="0">
                    <a:solidFill>
                      <a:srgbClr val="292828"/>
                    </a:solidFill>
                    <a:latin typeface="Times New Roman"/>
                  </a:rPr>
                  <a:t>In this seamless collaboration and collective effort, we've observed the profound influence of our combined actions on our local environment. The unwavering commitment of our community has resulted in tangible enhancements to air and water quality, the preservation of vital ecosystems, and the advocacy for sustainable practices in our region. Our mutual obligation and resolute dedication to preserving the natural world remain an enduring wellspring of motivation, compelling us to persist in our relentless endeavors to improve our planet and ensure the welfare of future generations.</a:t>
                </a:r>
              </a:p>
            </p:txBody>
          </p:sp>
          <p:sp>
            <p:nvSpPr>
              <p:cNvPr id="25" name="TextBox 25"/>
              <p:cNvSpPr txBox="1"/>
              <p:nvPr/>
            </p:nvSpPr>
            <p:spPr>
              <a:xfrm>
                <a:off x="2975824" y="1479612"/>
                <a:ext cx="406961" cy="436017"/>
              </a:xfrm>
              <a:prstGeom prst="rect">
                <a:avLst/>
              </a:prstGeom>
            </p:spPr>
            <p:txBody>
              <a:bodyPr lIns="0" tIns="0" rIns="0" bIns="0" rtlCol="0" anchor="t">
                <a:spAutoFit/>
              </a:bodyPr>
              <a:lstStyle/>
              <a:p>
                <a:pPr algn="just">
                  <a:lnSpc>
                    <a:spcPts val="3425"/>
                  </a:lnSpc>
                </a:pPr>
                <a:r>
                  <a:rPr lang="en-US" sz="3150" dirty="0">
                    <a:solidFill>
                      <a:srgbClr val="000000"/>
                    </a:solidFill>
                    <a:latin typeface="Times New Roman"/>
                  </a:rPr>
                  <a:t>B</a:t>
                </a:r>
              </a:p>
            </p:txBody>
          </p:sp>
          <p:sp>
            <p:nvSpPr>
              <p:cNvPr id="26" name="TextBox 26"/>
              <p:cNvSpPr txBox="1"/>
              <p:nvPr/>
            </p:nvSpPr>
            <p:spPr>
              <a:xfrm>
                <a:off x="3308726" y="1567941"/>
                <a:ext cx="1585122" cy="294851"/>
              </a:xfrm>
              <a:prstGeom prst="rect">
                <a:avLst/>
              </a:prstGeom>
            </p:spPr>
            <p:txBody>
              <a:bodyPr lIns="0" tIns="0" rIns="0" bIns="0" rtlCol="0" anchor="t">
                <a:spAutoFit/>
              </a:bodyPr>
              <a:lstStyle/>
              <a:p>
                <a:pPr marL="0" lvl="0" indent="0" algn="just">
                  <a:lnSpc>
                    <a:spcPts val="1189"/>
                  </a:lnSpc>
                  <a:spcBef>
                    <a:spcPct val="0"/>
                  </a:spcBef>
                </a:pPr>
                <a:r>
                  <a:rPr lang="en-US" sz="849" dirty="0" err="1">
                    <a:solidFill>
                      <a:srgbClr val="292828"/>
                    </a:solidFill>
                    <a:latin typeface="Times New Roman"/>
                  </a:rPr>
                  <a:t>olstering</a:t>
                </a:r>
                <a:r>
                  <a:rPr lang="en-US" sz="849" dirty="0">
                    <a:solidFill>
                      <a:srgbClr val="292828"/>
                    </a:solidFill>
                    <a:latin typeface="Times New Roman"/>
                  </a:rPr>
                  <a:t> our environment and ensuring  the   enduring   health    of </a:t>
                </a:r>
              </a:p>
            </p:txBody>
          </p:sp>
          <p:sp>
            <p:nvSpPr>
              <p:cNvPr id="27" name="TextBox 27"/>
              <p:cNvSpPr txBox="1"/>
              <p:nvPr/>
            </p:nvSpPr>
            <p:spPr>
              <a:xfrm>
                <a:off x="2959233" y="1867021"/>
                <a:ext cx="1934615" cy="2165979"/>
              </a:xfrm>
              <a:prstGeom prst="rect">
                <a:avLst/>
              </a:prstGeom>
            </p:spPr>
            <p:txBody>
              <a:bodyPr lIns="0" tIns="0" rIns="0" bIns="0" rtlCol="0" anchor="t">
                <a:spAutoFit/>
              </a:bodyPr>
              <a:lstStyle/>
              <a:p>
                <a:pPr marL="0" lvl="0" indent="0" algn="just">
                  <a:lnSpc>
                    <a:spcPts val="1189"/>
                  </a:lnSpc>
                  <a:spcBef>
                    <a:spcPct val="0"/>
                  </a:spcBef>
                </a:pPr>
                <a:r>
                  <a:rPr lang="en-US" sz="849" dirty="0">
                    <a:solidFill>
                      <a:srgbClr val="292828"/>
                    </a:solidFill>
                    <a:latin typeface="Times New Roman"/>
                  </a:rPr>
                  <a:t>our planet has been the bedrock of our community's remarkable unity. Within our dynamic community, a blend of residents, impassioned activists, and local organizations have banded together to build a powerful partnership, working in concert to address the most pressing and substantial environmental challenges within our region. This extraordinary combined endeavor underscores our shared duty and steadfast dedication to protecting the natural world for generations to come, exemplifying our community's resolute commitment to environmental preservation.</a:t>
                </a:r>
              </a:p>
            </p:txBody>
          </p:sp>
        </p:grpSp>
        <p:grpSp>
          <p:nvGrpSpPr>
            <p:cNvPr id="17" name="Group 16">
              <a:extLst>
                <a:ext uri="{FF2B5EF4-FFF2-40B4-BE49-F238E27FC236}">
                  <a16:creationId xmlns:a16="http://schemas.microsoft.com/office/drawing/2014/main" id="{8AA489EB-8D27-46CA-5C39-4287CB4B816A}"/>
                </a:ext>
              </a:extLst>
            </p:cNvPr>
            <p:cNvGrpSpPr/>
            <p:nvPr/>
          </p:nvGrpSpPr>
          <p:grpSpPr>
            <a:xfrm>
              <a:off x="773249" y="1479612"/>
              <a:ext cx="2032724" cy="1865941"/>
              <a:chOff x="773249" y="1479612"/>
              <a:chExt cx="2032724" cy="1865941"/>
            </a:xfrm>
          </p:grpSpPr>
          <p:sp>
            <p:nvSpPr>
              <p:cNvPr id="18" name="TextBox 18"/>
              <p:cNvSpPr txBox="1"/>
              <p:nvPr/>
            </p:nvSpPr>
            <p:spPr>
              <a:xfrm>
                <a:off x="773249" y="2579115"/>
                <a:ext cx="2032724" cy="143295"/>
              </a:xfrm>
              <a:prstGeom prst="rect">
                <a:avLst/>
              </a:prstGeom>
            </p:spPr>
            <p:txBody>
              <a:bodyPr lIns="0" tIns="0" rIns="0" bIns="0" rtlCol="0" anchor="t">
                <a:spAutoFit/>
              </a:bodyPr>
              <a:lstStyle/>
              <a:p>
                <a:pPr>
                  <a:lnSpc>
                    <a:spcPts val="1185"/>
                  </a:lnSpc>
                  <a:spcBef>
                    <a:spcPct val="0"/>
                  </a:spcBef>
                </a:pPr>
                <a:r>
                  <a:rPr lang="en-US" sz="846" dirty="0">
                    <a:solidFill>
                      <a:srgbClr val="3B3939">
                        <a:alpha val="69804"/>
                      </a:srgbClr>
                    </a:solidFill>
                    <a:latin typeface="Times New Roman"/>
                  </a:rPr>
                  <a:t>WRITTEN BY</a:t>
                </a:r>
              </a:p>
            </p:txBody>
          </p:sp>
          <p:sp>
            <p:nvSpPr>
              <p:cNvPr id="19" name="TextBox 19"/>
              <p:cNvSpPr txBox="1"/>
              <p:nvPr/>
            </p:nvSpPr>
            <p:spPr>
              <a:xfrm>
                <a:off x="773249" y="2747056"/>
                <a:ext cx="2032724" cy="143295"/>
              </a:xfrm>
              <a:prstGeom prst="rect">
                <a:avLst/>
              </a:prstGeom>
            </p:spPr>
            <p:txBody>
              <a:bodyPr lIns="0" tIns="0" rIns="0" bIns="0" rtlCol="0" anchor="t">
                <a:spAutoFit/>
              </a:bodyPr>
              <a:lstStyle/>
              <a:p>
                <a:pPr>
                  <a:lnSpc>
                    <a:spcPts val="1185"/>
                  </a:lnSpc>
                  <a:spcBef>
                    <a:spcPct val="0"/>
                  </a:spcBef>
                </a:pPr>
                <a:r>
                  <a:rPr lang="en-US" sz="846" b="1" i="1" dirty="0">
                    <a:solidFill>
                      <a:srgbClr val="3B3939"/>
                    </a:solidFill>
                    <a:latin typeface="Times New Roman" panose="02020603050405020304" pitchFamily="18" charset="0"/>
                    <a:cs typeface="Times New Roman" panose="02020603050405020304" pitchFamily="18" charset="0"/>
                  </a:rPr>
                  <a:t>By Jane Smith, Staff Writer</a:t>
                </a:r>
              </a:p>
            </p:txBody>
          </p:sp>
          <p:sp>
            <p:nvSpPr>
              <p:cNvPr id="20" name="TextBox 20"/>
              <p:cNvSpPr txBox="1"/>
              <p:nvPr/>
            </p:nvSpPr>
            <p:spPr>
              <a:xfrm>
                <a:off x="773249" y="3035591"/>
                <a:ext cx="2032724" cy="143295"/>
              </a:xfrm>
              <a:prstGeom prst="rect">
                <a:avLst/>
              </a:prstGeom>
            </p:spPr>
            <p:txBody>
              <a:bodyPr lIns="0" tIns="0" rIns="0" bIns="0" rtlCol="0" anchor="t">
                <a:spAutoFit/>
              </a:bodyPr>
              <a:lstStyle/>
              <a:p>
                <a:pPr marL="0" lvl="0" indent="0" algn="l">
                  <a:lnSpc>
                    <a:spcPts val="1185"/>
                  </a:lnSpc>
                  <a:spcBef>
                    <a:spcPct val="0"/>
                  </a:spcBef>
                </a:pPr>
                <a:r>
                  <a:rPr lang="en-US" sz="846" u="none" dirty="0">
                    <a:solidFill>
                      <a:srgbClr val="3B3939">
                        <a:alpha val="69804"/>
                      </a:srgbClr>
                    </a:solidFill>
                    <a:latin typeface="Times New Roman"/>
                  </a:rPr>
                  <a:t>EDITED BY</a:t>
                </a:r>
              </a:p>
            </p:txBody>
          </p:sp>
          <p:sp>
            <p:nvSpPr>
              <p:cNvPr id="21" name="TextBox 21"/>
              <p:cNvSpPr txBox="1"/>
              <p:nvPr/>
            </p:nvSpPr>
            <p:spPr>
              <a:xfrm>
                <a:off x="773249" y="3202258"/>
                <a:ext cx="2032724" cy="143295"/>
              </a:xfrm>
              <a:prstGeom prst="rect">
                <a:avLst/>
              </a:prstGeom>
            </p:spPr>
            <p:txBody>
              <a:bodyPr lIns="0" tIns="0" rIns="0" bIns="0" rtlCol="0" anchor="t">
                <a:spAutoFit/>
              </a:bodyPr>
              <a:lstStyle/>
              <a:p>
                <a:pPr marL="0" lvl="0" indent="0" algn="l">
                  <a:lnSpc>
                    <a:spcPts val="1185"/>
                  </a:lnSpc>
                  <a:spcBef>
                    <a:spcPct val="0"/>
                  </a:spcBef>
                </a:pPr>
                <a:r>
                  <a:rPr lang="en-US" sz="846" b="1" i="1" dirty="0">
                    <a:solidFill>
                      <a:srgbClr val="3B3939"/>
                    </a:solidFill>
                    <a:latin typeface="Times New Roman" panose="02020603050405020304" pitchFamily="18" charset="0"/>
                    <a:cs typeface="Times New Roman" panose="02020603050405020304" pitchFamily="18" charset="0"/>
                  </a:rPr>
                  <a:t>John Smith</a:t>
                </a:r>
              </a:p>
            </p:txBody>
          </p:sp>
          <p:sp>
            <p:nvSpPr>
              <p:cNvPr id="22" name="TextBox 22"/>
              <p:cNvSpPr txBox="1"/>
              <p:nvPr/>
            </p:nvSpPr>
            <p:spPr>
              <a:xfrm>
                <a:off x="773249" y="1479612"/>
                <a:ext cx="1406512" cy="164660"/>
              </a:xfrm>
              <a:prstGeom prst="rect">
                <a:avLst/>
              </a:prstGeom>
            </p:spPr>
            <p:txBody>
              <a:bodyPr lIns="0" tIns="0" rIns="0" bIns="0" rtlCol="0" anchor="t">
                <a:spAutoFit/>
              </a:bodyPr>
              <a:lstStyle/>
              <a:p>
                <a:pPr>
                  <a:lnSpc>
                    <a:spcPts val="1399"/>
                  </a:lnSpc>
                  <a:spcBef>
                    <a:spcPct val="0"/>
                  </a:spcBef>
                </a:pPr>
                <a:r>
                  <a:rPr lang="en-US" sz="999" b="1" dirty="0">
                    <a:solidFill>
                      <a:srgbClr val="000000"/>
                    </a:solidFill>
                    <a:latin typeface="Times New Roman" panose="02020603050405020304" pitchFamily="18" charset="0"/>
                  </a:rPr>
                  <a:t>ENVIRONMENT</a:t>
                </a:r>
              </a:p>
            </p:txBody>
          </p:sp>
          <p:sp>
            <p:nvSpPr>
              <p:cNvPr id="23" name="TextBox 23"/>
              <p:cNvSpPr txBox="1"/>
              <p:nvPr/>
            </p:nvSpPr>
            <p:spPr>
              <a:xfrm>
                <a:off x="773249" y="1733618"/>
                <a:ext cx="1856296" cy="739923"/>
              </a:xfrm>
              <a:prstGeom prst="rect">
                <a:avLst/>
              </a:prstGeom>
            </p:spPr>
            <p:txBody>
              <a:bodyPr lIns="0" tIns="0" rIns="0" bIns="0" rtlCol="0" anchor="t">
                <a:spAutoFit/>
              </a:bodyPr>
              <a:lstStyle/>
              <a:p>
                <a:pPr>
                  <a:lnSpc>
                    <a:spcPts val="2951"/>
                  </a:lnSpc>
                  <a:spcBef>
                    <a:spcPct val="0"/>
                  </a:spcBef>
                </a:pPr>
                <a:r>
                  <a:rPr lang="en-US" sz="2100" b="1" dirty="0">
                    <a:solidFill>
                      <a:srgbClr val="000000"/>
                    </a:solidFill>
                    <a:latin typeface="Times New Roman" panose="02020603050405020304" pitchFamily="18" charset="0"/>
                  </a:rPr>
                  <a:t>NEWSPAPER ARTICLE</a:t>
                </a:r>
              </a:p>
            </p:txBody>
          </p:sp>
        </p:grpSp>
        <p:grpSp>
          <p:nvGrpSpPr>
            <p:cNvPr id="14" name="Group 13">
              <a:extLst>
                <a:ext uri="{FF2B5EF4-FFF2-40B4-BE49-F238E27FC236}">
                  <a16:creationId xmlns:a16="http://schemas.microsoft.com/office/drawing/2014/main" id="{D255199E-2798-B03E-B986-43C40BBCA7A8}"/>
                </a:ext>
              </a:extLst>
            </p:cNvPr>
            <p:cNvGrpSpPr/>
            <p:nvPr/>
          </p:nvGrpSpPr>
          <p:grpSpPr>
            <a:xfrm>
              <a:off x="773249" y="782002"/>
              <a:ext cx="6225902" cy="310936"/>
              <a:chOff x="773249" y="782002"/>
              <a:chExt cx="6225902" cy="310936"/>
            </a:xfrm>
          </p:grpSpPr>
          <p:sp>
            <p:nvSpPr>
              <p:cNvPr id="2" name="AutoShape 2"/>
              <p:cNvSpPr/>
              <p:nvPr/>
            </p:nvSpPr>
            <p:spPr>
              <a:xfrm>
                <a:off x="774862" y="782002"/>
                <a:ext cx="6220298" cy="0"/>
              </a:xfrm>
              <a:prstGeom prst="line">
                <a:avLst/>
              </a:prstGeom>
              <a:ln w="9525" cap="flat">
                <a:solidFill>
                  <a:srgbClr val="828282"/>
                </a:solidFill>
                <a:prstDash val="solid"/>
                <a:headEnd type="none" w="sm" len="sm"/>
                <a:tailEnd type="none" w="sm" len="sm"/>
              </a:ln>
            </p:spPr>
            <p:txBody>
              <a:bodyPr/>
              <a:lstStyle/>
              <a:p>
                <a:endParaRPr lang="en-US"/>
              </a:p>
            </p:txBody>
          </p:sp>
          <p:sp>
            <p:nvSpPr>
              <p:cNvPr id="3" name="AutoShape 3"/>
              <p:cNvSpPr/>
              <p:nvPr/>
            </p:nvSpPr>
            <p:spPr>
              <a:xfrm>
                <a:off x="778853" y="1092938"/>
                <a:ext cx="6220298" cy="0"/>
              </a:xfrm>
              <a:prstGeom prst="line">
                <a:avLst/>
              </a:prstGeom>
              <a:ln w="9525" cap="flat">
                <a:solidFill>
                  <a:srgbClr val="828282"/>
                </a:solidFill>
                <a:prstDash val="solid"/>
                <a:headEnd type="none" w="sm" len="sm"/>
                <a:tailEnd type="none" w="sm" len="sm"/>
              </a:ln>
            </p:spPr>
            <p:txBody>
              <a:bodyPr/>
              <a:lstStyle/>
              <a:p>
                <a:endParaRPr lang="en-US"/>
              </a:p>
            </p:txBody>
          </p:sp>
          <p:sp>
            <p:nvSpPr>
              <p:cNvPr id="4" name="TextBox 4"/>
              <p:cNvSpPr txBox="1"/>
              <p:nvPr/>
            </p:nvSpPr>
            <p:spPr>
              <a:xfrm>
                <a:off x="4042080" y="854302"/>
                <a:ext cx="2957071" cy="140936"/>
              </a:xfrm>
              <a:prstGeom prst="rect">
                <a:avLst/>
              </a:prstGeom>
            </p:spPr>
            <p:txBody>
              <a:bodyPr lIns="0" tIns="0" rIns="0" bIns="0" rtlCol="0" anchor="t">
                <a:spAutoFit/>
              </a:bodyPr>
              <a:lstStyle/>
              <a:p>
                <a:pPr marL="0" lvl="0" indent="0" algn="r">
                  <a:lnSpc>
                    <a:spcPts val="1189"/>
                  </a:lnSpc>
                  <a:spcBef>
                    <a:spcPct val="0"/>
                  </a:spcBef>
                </a:pPr>
                <a:r>
                  <a:rPr lang="en-US" sz="849" i="1" u="none" strike="noStrike" dirty="0">
                    <a:solidFill>
                      <a:srgbClr val="292828"/>
                    </a:solidFill>
                    <a:latin typeface="Times New Roman" panose="02020603050405020304" pitchFamily="18" charset="0"/>
                    <a:cs typeface="Times New Roman" panose="02020603050405020304" pitchFamily="18" charset="0"/>
                  </a:rPr>
                  <a:t>Wednesday, November 1, 2023</a:t>
                </a:r>
              </a:p>
            </p:txBody>
          </p:sp>
          <p:sp>
            <p:nvSpPr>
              <p:cNvPr id="5" name="TextBox 5"/>
              <p:cNvSpPr txBox="1"/>
              <p:nvPr/>
            </p:nvSpPr>
            <p:spPr>
              <a:xfrm>
                <a:off x="773249" y="859848"/>
                <a:ext cx="2446311" cy="129844"/>
              </a:xfrm>
              <a:prstGeom prst="rect">
                <a:avLst/>
              </a:prstGeom>
            </p:spPr>
            <p:txBody>
              <a:bodyPr lIns="0" tIns="0" rIns="0" bIns="0" rtlCol="0" anchor="t">
                <a:spAutoFit/>
              </a:bodyPr>
              <a:lstStyle/>
              <a:p>
                <a:pPr>
                  <a:lnSpc>
                    <a:spcPts val="1120"/>
                  </a:lnSpc>
                  <a:spcBef>
                    <a:spcPct val="0"/>
                  </a:spcBef>
                </a:pPr>
                <a:r>
                  <a:rPr lang="en-US" sz="800" i="1" dirty="0">
                    <a:solidFill>
                      <a:srgbClr val="292828"/>
                    </a:solidFill>
                    <a:latin typeface="Times New Roman" panose="02020603050405020304" pitchFamily="18" charset="0"/>
                    <a:cs typeface="Times New Roman" panose="02020603050405020304" pitchFamily="18" charset="0"/>
                  </a:rPr>
                  <a:t>ABC Newspaper</a:t>
                </a:r>
              </a:p>
            </p:txBody>
          </p:sp>
        </p:grpSp>
        <p:sp>
          <p:nvSpPr>
            <p:cNvPr id="30" name="TemplateLAB"/>
            <p:cNvSpPr/>
            <p:nvPr/>
          </p:nvSpPr>
          <p:spPr>
            <a:xfrm rot="5400000">
              <a:off x="6884191" y="8130912"/>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273</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Khách chọn of Newspaper (8.5x11in)</dc:title>
  <dc:creator>Hoang Anh</dc:creator>
  <cp:lastModifiedBy>Hoang Anh</cp:lastModifiedBy>
  <cp:revision>12</cp:revision>
  <dcterms:created xsi:type="dcterms:W3CDTF">2006-08-16T00:00:00Z</dcterms:created>
  <dcterms:modified xsi:type="dcterms:W3CDTF">2023-11-04T02:40:20Z</dcterms:modified>
  <dc:identifier>DAFzGYRUd_o</dc:identifier>
</cp:coreProperties>
</file>